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4" r:id="rId2"/>
  </p:sldMasterIdLst>
  <p:notesMasterIdLst>
    <p:notesMasterId r:id="rId100"/>
  </p:notesMasterIdLst>
  <p:sldIdLst>
    <p:sldId id="256" r:id="rId3"/>
    <p:sldId id="258" r:id="rId4"/>
    <p:sldId id="283" r:id="rId5"/>
    <p:sldId id="370" r:id="rId6"/>
    <p:sldId id="298" r:id="rId7"/>
    <p:sldId id="299" r:id="rId8"/>
    <p:sldId id="285" r:id="rId9"/>
    <p:sldId id="286" r:id="rId10"/>
    <p:sldId id="401" r:id="rId11"/>
    <p:sldId id="291" r:id="rId12"/>
    <p:sldId id="360" r:id="rId13"/>
    <p:sldId id="400" r:id="rId14"/>
    <p:sldId id="315" r:id="rId15"/>
    <p:sldId id="314" r:id="rId16"/>
    <p:sldId id="398" r:id="rId17"/>
    <p:sldId id="399" r:id="rId18"/>
    <p:sldId id="293" r:id="rId19"/>
    <p:sldId id="368" r:id="rId20"/>
    <p:sldId id="393" r:id="rId21"/>
    <p:sldId id="343" r:id="rId22"/>
    <p:sldId id="344" r:id="rId23"/>
    <p:sldId id="345" r:id="rId24"/>
    <p:sldId id="346" r:id="rId25"/>
    <p:sldId id="395" r:id="rId26"/>
    <p:sldId id="380" r:id="rId27"/>
    <p:sldId id="376" r:id="rId28"/>
    <p:sldId id="397" r:id="rId29"/>
    <p:sldId id="373" r:id="rId30"/>
    <p:sldId id="369" r:id="rId31"/>
    <p:sldId id="378" r:id="rId32"/>
    <p:sldId id="381" r:id="rId33"/>
    <p:sldId id="349" r:id="rId34"/>
    <p:sldId id="350" r:id="rId35"/>
    <p:sldId id="386" r:id="rId36"/>
    <p:sldId id="352" r:id="rId37"/>
    <p:sldId id="361" r:id="rId38"/>
    <p:sldId id="326" r:id="rId39"/>
    <p:sldId id="327" r:id="rId40"/>
    <p:sldId id="328" r:id="rId41"/>
    <p:sldId id="329" r:id="rId42"/>
    <p:sldId id="330" r:id="rId43"/>
    <p:sldId id="331" r:id="rId44"/>
    <p:sldId id="364" r:id="rId45"/>
    <p:sldId id="308" r:id="rId46"/>
    <p:sldId id="332" r:id="rId47"/>
    <p:sldId id="333" r:id="rId48"/>
    <p:sldId id="334" r:id="rId49"/>
    <p:sldId id="335" r:id="rId50"/>
    <p:sldId id="336" r:id="rId51"/>
    <p:sldId id="337" r:id="rId52"/>
    <p:sldId id="338" r:id="rId53"/>
    <p:sldId id="339" r:id="rId54"/>
    <p:sldId id="340" r:id="rId55"/>
    <p:sldId id="341" r:id="rId56"/>
    <p:sldId id="396" r:id="rId57"/>
    <p:sldId id="383" r:id="rId58"/>
    <p:sldId id="347" r:id="rId59"/>
    <p:sldId id="348" r:id="rId60"/>
    <p:sldId id="388" r:id="rId61"/>
    <p:sldId id="385" r:id="rId62"/>
    <p:sldId id="312" r:id="rId63"/>
    <p:sldId id="313" r:id="rId64"/>
    <p:sldId id="384" r:id="rId65"/>
    <p:sldId id="374" r:id="rId66"/>
    <p:sldId id="295" r:id="rId67"/>
    <p:sldId id="294" r:id="rId68"/>
    <p:sldId id="288" r:id="rId69"/>
    <p:sldId id="296" r:id="rId70"/>
    <p:sldId id="292" r:id="rId71"/>
    <p:sldId id="300" r:id="rId72"/>
    <p:sldId id="301" r:id="rId73"/>
    <p:sldId id="302" r:id="rId74"/>
    <p:sldId id="303" r:id="rId75"/>
    <p:sldId id="316" r:id="rId76"/>
    <p:sldId id="307" r:id="rId77"/>
    <p:sldId id="306" r:id="rId78"/>
    <p:sldId id="389" r:id="rId79"/>
    <p:sldId id="387" r:id="rId80"/>
    <p:sldId id="305" r:id="rId81"/>
    <p:sldId id="391" r:id="rId82"/>
    <p:sldId id="402" r:id="rId83"/>
    <p:sldId id="408" r:id="rId84"/>
    <p:sldId id="304" r:id="rId85"/>
    <p:sldId id="309" r:id="rId86"/>
    <p:sldId id="310" r:id="rId87"/>
    <p:sldId id="311" r:id="rId88"/>
    <p:sldId id="403" r:id="rId89"/>
    <p:sldId id="404" r:id="rId90"/>
    <p:sldId id="356" r:id="rId91"/>
    <p:sldId id="405" r:id="rId92"/>
    <p:sldId id="406" r:id="rId93"/>
    <p:sldId id="355" r:id="rId94"/>
    <p:sldId id="354" r:id="rId95"/>
    <p:sldId id="410" r:id="rId96"/>
    <p:sldId id="357" r:id="rId97"/>
    <p:sldId id="409" r:id="rId98"/>
    <p:sldId id="392" r:id="rId99"/>
  </p:sldIdLst>
  <p:sldSz cx="9144000" cy="6858000" type="screen4x3"/>
  <p:notesSz cx="6797675" cy="9926638"/>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B29"/>
    <a:srgbClr val="014289"/>
    <a:srgbClr val="19606B"/>
    <a:srgbClr val="2A3A76"/>
    <a:srgbClr val="0167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746" autoAdjust="0"/>
  </p:normalViewPr>
  <p:slideViewPr>
    <p:cSldViewPr>
      <p:cViewPr varScale="1">
        <p:scale>
          <a:sx n="79" d="100"/>
          <a:sy n="79" d="100"/>
        </p:scale>
        <p:origin x="102"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UK-FS-02\PROJECTS\Amgen\AMPR%20Denosumab\AMPR068%20Critical%20review%20slide%20deck\Manuscript\AMPR068%20figures_15Jan18.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werkblad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420E-4CD4-A952-7D8466F7C834}"/>
              </c:ext>
            </c:extLst>
          </c:dPt>
          <c:dLbls>
            <c:delete val="1"/>
          </c:dLbls>
          <c:cat>
            <c:strRef>
              <c:f>Sheet10!$A$37:$A$41</c:f>
              <c:strCache>
                <c:ptCount val="5"/>
                <c:pt idx="0">
                  <c:v>Hip fracture</c:v>
                </c:pt>
                <c:pt idx="1">
                  <c:v>Diabetes-related visual loss</c:v>
                </c:pt>
                <c:pt idx="2">
                  <c:v>Diabetes-related amputations</c:v>
                </c:pt>
                <c:pt idx="3">
                  <c:v>Multiple sclerosis</c:v>
                </c:pt>
                <c:pt idx="4">
                  <c:v>Parkinson disease</c:v>
                </c:pt>
              </c:strCache>
            </c:strRef>
          </c:cat>
          <c:val>
            <c:numRef>
              <c:f>Sheet10!$B$37:$B$41</c:f>
              <c:numCache>
                <c:formatCode>General</c:formatCode>
                <c:ptCount val="5"/>
                <c:pt idx="0">
                  <c:v>-0.2</c:v>
                </c:pt>
                <c:pt idx="1">
                  <c:v>-0.28999999999999998</c:v>
                </c:pt>
                <c:pt idx="2">
                  <c:v>-0.28000000000000003</c:v>
                </c:pt>
                <c:pt idx="3">
                  <c:v>-0.23</c:v>
                </c:pt>
                <c:pt idx="4">
                  <c:v>-0.21</c:v>
                </c:pt>
              </c:numCache>
            </c:numRef>
          </c:val>
          <c:extLst xmlns:c16r2="http://schemas.microsoft.com/office/drawing/2015/06/chart">
            <c:ext xmlns:c16="http://schemas.microsoft.com/office/drawing/2014/chart" uri="{C3380CC4-5D6E-409C-BE32-E72D297353CC}">
              <c16:uniqueId val="{00000000-420E-4CD4-A952-7D8466F7C834}"/>
            </c:ext>
          </c:extLst>
        </c:ser>
        <c:dLbls>
          <c:showLegendKey val="0"/>
          <c:showVal val="1"/>
          <c:showCatName val="0"/>
          <c:showSerName val="0"/>
          <c:showPercent val="0"/>
          <c:showBubbleSize val="0"/>
        </c:dLbls>
        <c:gapWidth val="20"/>
        <c:overlap val="-27"/>
        <c:axId val="323856016"/>
        <c:axId val="323855624"/>
      </c:barChart>
      <c:catAx>
        <c:axId val="323856016"/>
        <c:scaling>
          <c:orientation val="minMax"/>
        </c:scaling>
        <c:delete val="1"/>
        <c:axPos val="b"/>
        <c:numFmt formatCode="General" sourceLinked="1"/>
        <c:majorTickMark val="none"/>
        <c:minorTickMark val="none"/>
        <c:tickLblPos val="nextTo"/>
        <c:crossAx val="323855624"/>
        <c:crosses val="autoZero"/>
        <c:auto val="1"/>
        <c:lblAlgn val="ctr"/>
        <c:lblOffset val="100"/>
        <c:noMultiLvlLbl val="0"/>
      </c:catAx>
      <c:valAx>
        <c:axId val="323855624"/>
        <c:scaling>
          <c:orientation val="minMax"/>
          <c:min val="-0.4"/>
        </c:scaling>
        <c:delete val="0"/>
        <c:axPos val="l"/>
        <c:title>
          <c:tx>
            <c:rich>
              <a:bodyPr rot="-5400000" vert="horz"/>
              <a:lstStyle/>
              <a:p>
                <a:pPr>
                  <a:defRPr/>
                </a:pPr>
                <a:r>
                  <a:rPr lang="en-GB" dirty="0"/>
                  <a:t>Mean change in </a:t>
                </a:r>
              </a:p>
              <a:p>
                <a:pPr>
                  <a:defRPr/>
                </a:pPr>
                <a:r>
                  <a:rPr lang="en-GB" dirty="0"/>
                  <a:t>EQ-5D index</a:t>
                </a:r>
              </a:p>
            </c:rich>
          </c:tx>
          <c:layout>
            <c:manualLayout>
              <c:xMode val="edge"/>
              <c:yMode val="edge"/>
              <c:x val="1.3940856879777573E-2"/>
              <c:y val="0.20180543355124658"/>
            </c:manualLayout>
          </c:layout>
          <c:overlay val="0"/>
          <c:spPr>
            <a:noFill/>
            <a:ln>
              <a:noFill/>
            </a:ln>
            <a:effectLst/>
          </c:spPr>
        </c:title>
        <c:numFmt formatCode="General" sourceLinked="1"/>
        <c:majorTickMark val="out"/>
        <c:minorTickMark val="none"/>
        <c:tickLblPos val="nextTo"/>
        <c:spPr>
          <a:noFill/>
          <a:ln>
            <a:solidFill>
              <a:schemeClr val="tx1">
                <a:lumMod val="65000"/>
                <a:lumOff val="35000"/>
              </a:schemeClr>
            </a:solidFill>
          </a:ln>
          <a:effectLst/>
        </c:spPr>
        <c:txPr>
          <a:bodyPr rot="-60000000" vert="horz"/>
          <a:lstStyle/>
          <a:p>
            <a:pPr>
              <a:defRPr/>
            </a:pPr>
            <a:endParaRPr lang="nl-BE"/>
          </a:p>
        </c:txPr>
        <c:crossAx val="323856016"/>
        <c:crosses val="autoZero"/>
        <c:crossBetween val="between"/>
        <c:majorUnit val="0.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sz="1800" dirty="0" err="1"/>
              <a:t>Voorkomen</a:t>
            </a:r>
            <a:r>
              <a:rPr lang="en-US" sz="1800" dirty="0"/>
              <a:t> </a:t>
            </a:r>
            <a:r>
              <a:rPr lang="en-US" sz="1800" dirty="0" err="1"/>
              <a:t>fracturen</a:t>
            </a:r>
            <a:r>
              <a:rPr lang="en-US" sz="1800" dirty="0"/>
              <a:t> </a:t>
            </a:r>
            <a:r>
              <a:rPr lang="en-US" sz="1800" dirty="0" smtClean="0"/>
              <a:t/>
            </a:r>
            <a:br>
              <a:rPr lang="en-US" sz="1800" dirty="0" smtClean="0"/>
            </a:br>
            <a:r>
              <a:rPr lang="en-US" sz="1800" dirty="0" smtClean="0"/>
              <a:t>(</a:t>
            </a:r>
            <a:r>
              <a:rPr lang="en-US" sz="1800" dirty="0"/>
              <a:t>1 of </a:t>
            </a:r>
            <a:r>
              <a:rPr lang="en-US" sz="1800" dirty="0" err="1"/>
              <a:t>meerdere</a:t>
            </a:r>
            <a:r>
              <a:rPr lang="en-US" sz="1800" dirty="0"/>
              <a:t>) </a:t>
            </a:r>
            <a:r>
              <a:rPr lang="en-US" sz="1800" dirty="0" err="1"/>
              <a:t>bij</a:t>
            </a:r>
            <a:r>
              <a:rPr lang="en-US" sz="1800" dirty="0"/>
              <a:t> </a:t>
            </a:r>
            <a:r>
              <a:rPr lang="en-US" sz="1800" dirty="0" err="1" smtClean="0"/>
              <a:t>vrouwen</a:t>
            </a:r>
            <a:r>
              <a:rPr lang="en-US" sz="1800" dirty="0" smtClean="0"/>
              <a:t> </a:t>
            </a:r>
            <a:r>
              <a:rPr lang="en-US" sz="1800" dirty="0"/>
              <a:t>&gt; 50j</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nl-BE"/>
        </a:p>
      </c:txPr>
    </c:title>
    <c:autoTitleDeleted val="0"/>
    <c:plotArea>
      <c:layout>
        <c:manualLayout>
          <c:layoutTarget val="inner"/>
          <c:xMode val="edge"/>
          <c:yMode val="edge"/>
          <c:x val="0.17503791849214823"/>
          <c:y val="0.31874732427099456"/>
          <c:w val="0.62308535766557349"/>
          <c:h val="0.55362455994652304"/>
        </c:manualLayout>
      </c:layout>
      <c:pieChart>
        <c:varyColors val="1"/>
        <c:ser>
          <c:idx val="0"/>
          <c:order val="0"/>
          <c:tx>
            <c:strRef>
              <c:f>Blad1!$B$1</c:f>
              <c:strCache>
                <c:ptCount val="1"/>
                <c:pt idx="0">
                  <c:v>Fracturen bij vouwen &gt; 50j</c:v>
                </c:pt>
              </c:strCache>
            </c:strRef>
          </c:tx>
          <c:dPt>
            <c:idx val="0"/>
            <c:bubble3D val="0"/>
            <c:spPr>
              <a:solidFill>
                <a:schemeClr val="accent1"/>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867E-49B7-8A74-493DEA5CD839}"/>
              </c:ext>
            </c:extLst>
          </c:dPt>
          <c:dPt>
            <c:idx val="1"/>
            <c:bubble3D val="0"/>
            <c:spPr>
              <a:solidFill>
                <a:schemeClr val="accent2"/>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867E-49B7-8A74-493DEA5CD839}"/>
              </c:ext>
            </c:extLst>
          </c:dPt>
          <c:dPt>
            <c:idx val="2"/>
            <c:bubble3D val="0"/>
            <c:spPr>
              <a:solidFill>
                <a:schemeClr val="accent3"/>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867E-49B7-8A74-493DEA5CD839}"/>
              </c:ext>
            </c:extLst>
          </c:dPt>
          <c:dPt>
            <c:idx val="3"/>
            <c:bubble3D val="0"/>
            <c:spPr>
              <a:solidFill>
                <a:schemeClr val="accent4"/>
              </a:solidFill>
              <a:ln>
                <a:no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867E-49B7-8A74-493DEA5CD83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l-BE"/>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Blad1!$A$2:$A$5</c:f>
              <c:strCache>
                <c:ptCount val="4"/>
                <c:pt idx="0">
                  <c:v>Geen</c:v>
                </c:pt>
                <c:pt idx="1">
                  <c:v>Heup</c:v>
                </c:pt>
                <c:pt idx="2">
                  <c:v>Wervel</c:v>
                </c:pt>
                <c:pt idx="3">
                  <c:v>Pols</c:v>
                </c:pt>
              </c:strCache>
            </c:strRef>
          </c:cat>
          <c:val>
            <c:numRef>
              <c:f>Blad1!$B$2:$B$5</c:f>
              <c:numCache>
                <c:formatCode>General</c:formatCode>
                <c:ptCount val="4"/>
                <c:pt idx="0">
                  <c:v>46</c:v>
                </c:pt>
                <c:pt idx="1">
                  <c:v>18</c:v>
                </c:pt>
                <c:pt idx="2">
                  <c:v>35</c:v>
                </c:pt>
                <c:pt idx="3">
                  <c:v>17</c:v>
                </c:pt>
              </c:numCache>
            </c:numRef>
          </c:val>
          <c:extLst xmlns:c16r2="http://schemas.microsoft.com/office/drawing/2015/06/chart">
            <c:ext xmlns:c16="http://schemas.microsoft.com/office/drawing/2014/chart" uri="{C3380CC4-5D6E-409C-BE32-E72D297353CC}">
              <c16:uniqueId val="{00000008-867E-49B7-8A74-493DEA5CD839}"/>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nl-BE"/>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D22B2D-E1AD-4A58-BE23-CF6DEACA29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BE"/>
        </a:p>
      </dgm:t>
    </dgm:pt>
    <dgm:pt modelId="{E903B7CC-7C5C-45AF-A203-F9596D2E5C10}">
      <dgm:prSet phldrT="[Tekst]"/>
      <dgm:spPr/>
      <dgm:t>
        <a:bodyPr/>
        <a:lstStyle/>
        <a:p>
          <a:r>
            <a:rPr lang="nl-BE" dirty="0" smtClean="0"/>
            <a:t>Predictie</a:t>
          </a:r>
          <a:endParaRPr lang="nl-BE" dirty="0"/>
        </a:p>
      </dgm:t>
    </dgm:pt>
    <dgm:pt modelId="{B55938E7-5DD3-421C-B462-9CFC4A7958F5}" type="parTrans" cxnId="{46EDA39A-86BC-4A6A-AF2F-BF6EA8775B3E}">
      <dgm:prSet/>
      <dgm:spPr/>
      <dgm:t>
        <a:bodyPr/>
        <a:lstStyle/>
        <a:p>
          <a:endParaRPr lang="nl-BE"/>
        </a:p>
      </dgm:t>
    </dgm:pt>
    <dgm:pt modelId="{29D24DCD-722C-42CD-B82D-AE0A58E06FCA}" type="sibTrans" cxnId="{46EDA39A-86BC-4A6A-AF2F-BF6EA8775B3E}">
      <dgm:prSet/>
      <dgm:spPr/>
      <dgm:t>
        <a:bodyPr/>
        <a:lstStyle/>
        <a:p>
          <a:endParaRPr lang="nl-BE"/>
        </a:p>
      </dgm:t>
    </dgm:pt>
    <dgm:pt modelId="{2D0C038C-9B15-4BC7-9D8D-ED46B821EF87}">
      <dgm:prSet phldrT="[Tekst]"/>
      <dgm:spPr/>
      <dgm:t>
        <a:bodyPr/>
        <a:lstStyle/>
        <a:p>
          <a:r>
            <a:rPr lang="nl-BE" dirty="0" smtClean="0"/>
            <a:t>FRAX: </a:t>
          </a:r>
          <a:r>
            <a:rPr lang="en-US" dirty="0" smtClean="0"/>
            <a:t>Fracture Risk Assessment Tool - WHO</a:t>
          </a:r>
          <a:endParaRPr lang="nl-BE" dirty="0"/>
        </a:p>
      </dgm:t>
    </dgm:pt>
    <dgm:pt modelId="{D966DBB4-6620-41C2-87F6-B663EE5D7593}" type="parTrans" cxnId="{AB196D74-6241-4609-8C85-A07D919E4ED9}">
      <dgm:prSet/>
      <dgm:spPr/>
      <dgm:t>
        <a:bodyPr/>
        <a:lstStyle/>
        <a:p>
          <a:endParaRPr lang="nl-BE"/>
        </a:p>
      </dgm:t>
    </dgm:pt>
    <dgm:pt modelId="{D65AA369-1103-4C60-AD69-E680AE379E14}" type="sibTrans" cxnId="{AB196D74-6241-4609-8C85-A07D919E4ED9}">
      <dgm:prSet/>
      <dgm:spPr/>
      <dgm:t>
        <a:bodyPr/>
        <a:lstStyle/>
        <a:p>
          <a:endParaRPr lang="nl-BE"/>
        </a:p>
      </dgm:t>
    </dgm:pt>
    <dgm:pt modelId="{F5DBD028-9B14-42F6-BE4A-A246EDABAFF0}">
      <dgm:prSet phldrT="[Tekst]"/>
      <dgm:spPr/>
      <dgm:t>
        <a:bodyPr/>
        <a:lstStyle/>
        <a:p>
          <a:r>
            <a:rPr lang="en-US" dirty="0" smtClean="0"/>
            <a:t>The WHI Hip Fracture Risk Calculator – Canada</a:t>
          </a:r>
          <a:endParaRPr lang="nl-BE" dirty="0"/>
        </a:p>
      </dgm:t>
    </dgm:pt>
    <dgm:pt modelId="{438F3A22-6446-4D87-83E3-FD8019137DFF}" type="parTrans" cxnId="{1680CDCF-A4FB-4D45-8DFC-5119C67EA1D7}">
      <dgm:prSet/>
      <dgm:spPr/>
      <dgm:t>
        <a:bodyPr/>
        <a:lstStyle/>
        <a:p>
          <a:endParaRPr lang="nl-BE"/>
        </a:p>
      </dgm:t>
    </dgm:pt>
    <dgm:pt modelId="{1F59D48D-8D26-4347-85B2-52665AAE0995}" type="sibTrans" cxnId="{1680CDCF-A4FB-4D45-8DFC-5119C67EA1D7}">
      <dgm:prSet/>
      <dgm:spPr/>
      <dgm:t>
        <a:bodyPr/>
        <a:lstStyle/>
        <a:p>
          <a:endParaRPr lang="nl-BE"/>
        </a:p>
      </dgm:t>
    </dgm:pt>
    <dgm:pt modelId="{00B4C1B8-0C98-4276-8E4B-E152ABE6B144}">
      <dgm:prSet phldrT="[Tekst]"/>
      <dgm:spPr/>
      <dgm:t>
        <a:bodyPr/>
        <a:lstStyle/>
        <a:p>
          <a:r>
            <a:rPr lang="nl-BE" dirty="0" smtClean="0"/>
            <a:t>Meting BMD</a:t>
          </a:r>
          <a:endParaRPr lang="nl-BE" dirty="0"/>
        </a:p>
      </dgm:t>
    </dgm:pt>
    <dgm:pt modelId="{999D7C7F-1084-42DA-8404-F9BDE83611A7}" type="parTrans" cxnId="{F0697B74-7BBA-4C60-8418-C95F8A308574}">
      <dgm:prSet/>
      <dgm:spPr/>
      <dgm:t>
        <a:bodyPr/>
        <a:lstStyle/>
        <a:p>
          <a:endParaRPr lang="nl-BE"/>
        </a:p>
      </dgm:t>
    </dgm:pt>
    <dgm:pt modelId="{10C6A6E3-20B6-4723-9FF0-C02B8899678A}" type="sibTrans" cxnId="{F0697B74-7BBA-4C60-8418-C95F8A308574}">
      <dgm:prSet/>
      <dgm:spPr/>
      <dgm:t>
        <a:bodyPr/>
        <a:lstStyle/>
        <a:p>
          <a:endParaRPr lang="nl-BE"/>
        </a:p>
      </dgm:t>
    </dgm:pt>
    <dgm:pt modelId="{B8E44565-A065-4AE1-B84C-0230362CA800}">
      <dgm:prSet phldrT="[Tekst]"/>
      <dgm:spPr/>
      <dgm:t>
        <a:bodyPr/>
        <a:lstStyle/>
        <a:p>
          <a:r>
            <a:rPr lang="en-US" dirty="0" smtClean="0"/>
            <a:t>dual energy x-ray absorptiometry (DXA)</a:t>
          </a:r>
          <a:endParaRPr lang="nl-BE" dirty="0"/>
        </a:p>
      </dgm:t>
    </dgm:pt>
    <dgm:pt modelId="{11F1EFCF-45F8-4967-A13B-C190D30EA4F3}" type="parTrans" cxnId="{F8A0EC28-7742-4584-ADBE-C4758B961E2B}">
      <dgm:prSet/>
      <dgm:spPr/>
      <dgm:t>
        <a:bodyPr/>
        <a:lstStyle/>
        <a:p>
          <a:endParaRPr lang="nl-BE"/>
        </a:p>
      </dgm:t>
    </dgm:pt>
    <dgm:pt modelId="{A1066D7C-904E-47DE-95C8-10419F760CEA}" type="sibTrans" cxnId="{F8A0EC28-7742-4584-ADBE-C4758B961E2B}">
      <dgm:prSet/>
      <dgm:spPr/>
      <dgm:t>
        <a:bodyPr/>
        <a:lstStyle/>
        <a:p>
          <a:endParaRPr lang="nl-BE"/>
        </a:p>
      </dgm:t>
    </dgm:pt>
    <dgm:pt modelId="{364E287B-1BB0-4C71-85EC-A7B69673315A}">
      <dgm:prSet phldrT="[Tekst]"/>
      <dgm:spPr/>
      <dgm:t>
        <a:bodyPr/>
        <a:lstStyle/>
        <a:p>
          <a:r>
            <a:rPr lang="nl-BE" dirty="0" smtClean="0"/>
            <a:t>The </a:t>
          </a:r>
          <a:r>
            <a:rPr lang="nl-BE" dirty="0" err="1" smtClean="0"/>
            <a:t>QFractureScores</a:t>
          </a:r>
          <a:r>
            <a:rPr lang="nl-BE" dirty="0" smtClean="0"/>
            <a:t> - UK</a:t>
          </a:r>
          <a:endParaRPr lang="nl-BE" dirty="0"/>
        </a:p>
      </dgm:t>
    </dgm:pt>
    <dgm:pt modelId="{54CF632E-168E-4933-8551-0ECD46CF53FA}" type="parTrans" cxnId="{3AF43C97-3394-48E5-A255-65747923CAB6}">
      <dgm:prSet/>
      <dgm:spPr/>
      <dgm:t>
        <a:bodyPr/>
        <a:lstStyle/>
        <a:p>
          <a:endParaRPr lang="nl-BE"/>
        </a:p>
      </dgm:t>
    </dgm:pt>
    <dgm:pt modelId="{0B2C7739-336B-4AA3-A468-5711CF655478}" type="sibTrans" cxnId="{3AF43C97-3394-48E5-A255-65747923CAB6}">
      <dgm:prSet/>
      <dgm:spPr/>
      <dgm:t>
        <a:bodyPr/>
        <a:lstStyle/>
        <a:p>
          <a:endParaRPr lang="nl-BE"/>
        </a:p>
      </dgm:t>
    </dgm:pt>
    <dgm:pt modelId="{C5F78FE4-F91B-4B39-9CE3-3DAB9911A2AF}">
      <dgm:prSet/>
      <dgm:spPr/>
      <dgm:t>
        <a:bodyPr/>
        <a:lstStyle/>
        <a:p>
          <a:r>
            <a:rPr lang="nl-BE" smtClean="0"/>
            <a:t>Ultrason-hielmeting</a:t>
          </a:r>
          <a:endParaRPr lang="nl-BE"/>
        </a:p>
      </dgm:t>
    </dgm:pt>
    <dgm:pt modelId="{A8F4386E-718F-44D7-B1A1-5E5262871E36}" type="parTrans" cxnId="{EBB1064F-1E12-4687-B648-8BD619CEC2FB}">
      <dgm:prSet/>
      <dgm:spPr/>
      <dgm:t>
        <a:bodyPr/>
        <a:lstStyle/>
        <a:p>
          <a:endParaRPr lang="nl-BE"/>
        </a:p>
      </dgm:t>
    </dgm:pt>
    <dgm:pt modelId="{7F23D9EF-CCDA-4088-BA0F-17FEAC5B055D}" type="sibTrans" cxnId="{EBB1064F-1E12-4687-B648-8BD619CEC2FB}">
      <dgm:prSet/>
      <dgm:spPr/>
      <dgm:t>
        <a:bodyPr/>
        <a:lstStyle/>
        <a:p>
          <a:endParaRPr lang="nl-BE"/>
        </a:p>
      </dgm:t>
    </dgm:pt>
    <dgm:pt modelId="{51E6E15F-9DB6-4B55-A198-131D2BDFFA0C}">
      <dgm:prSet/>
      <dgm:spPr/>
      <dgm:t>
        <a:bodyPr/>
        <a:lstStyle/>
        <a:p>
          <a:r>
            <a:rPr lang="nl-BE" smtClean="0"/>
            <a:t>quantitative computed tomography (QCT)</a:t>
          </a:r>
          <a:endParaRPr lang="nl-BE"/>
        </a:p>
      </dgm:t>
    </dgm:pt>
    <dgm:pt modelId="{98CFD2E9-7A21-4F60-86BA-4511EC3D1682}" type="parTrans" cxnId="{AFF99526-81AF-4FBA-8B29-65B02651CFCA}">
      <dgm:prSet/>
      <dgm:spPr/>
      <dgm:t>
        <a:bodyPr/>
        <a:lstStyle/>
        <a:p>
          <a:endParaRPr lang="nl-BE"/>
        </a:p>
      </dgm:t>
    </dgm:pt>
    <dgm:pt modelId="{7E376E4F-A64A-4B3E-B66B-22FEF6EFD12A}" type="sibTrans" cxnId="{AFF99526-81AF-4FBA-8B29-65B02651CFCA}">
      <dgm:prSet/>
      <dgm:spPr/>
      <dgm:t>
        <a:bodyPr/>
        <a:lstStyle/>
        <a:p>
          <a:endParaRPr lang="nl-BE"/>
        </a:p>
      </dgm:t>
    </dgm:pt>
    <dgm:pt modelId="{1FC864DF-D280-4980-A10D-11F4C58BDB5D}">
      <dgm:prSet/>
      <dgm:spPr/>
      <dgm:t>
        <a:bodyPr/>
        <a:lstStyle/>
        <a:p>
          <a:r>
            <a:rPr lang="nl-BE" dirty="0" smtClean="0"/>
            <a:t>TBS meting</a:t>
          </a:r>
          <a:endParaRPr lang="nl-BE" dirty="0"/>
        </a:p>
      </dgm:t>
    </dgm:pt>
    <dgm:pt modelId="{4AC68FE9-556A-4CDA-B082-6636B5F9D7B1}" type="parTrans" cxnId="{00709E4C-6887-4AA4-A597-BF5FDDF4AF17}">
      <dgm:prSet/>
      <dgm:spPr/>
      <dgm:t>
        <a:bodyPr/>
        <a:lstStyle/>
        <a:p>
          <a:endParaRPr lang="nl-BE"/>
        </a:p>
      </dgm:t>
    </dgm:pt>
    <dgm:pt modelId="{21687F80-CF0C-45C1-A304-BB1ED9370806}" type="sibTrans" cxnId="{00709E4C-6887-4AA4-A597-BF5FDDF4AF17}">
      <dgm:prSet/>
      <dgm:spPr/>
      <dgm:t>
        <a:bodyPr/>
        <a:lstStyle/>
        <a:p>
          <a:endParaRPr lang="nl-BE"/>
        </a:p>
      </dgm:t>
    </dgm:pt>
    <dgm:pt modelId="{6185844C-2EB4-4A40-8315-E236DC6441AD}" type="pres">
      <dgm:prSet presAssocID="{75D22B2D-E1AD-4A58-BE23-CF6DEACA2933}" presName="linear" presStyleCnt="0">
        <dgm:presLayoutVars>
          <dgm:dir/>
          <dgm:animLvl val="lvl"/>
          <dgm:resizeHandles val="exact"/>
        </dgm:presLayoutVars>
      </dgm:prSet>
      <dgm:spPr/>
      <dgm:t>
        <a:bodyPr/>
        <a:lstStyle/>
        <a:p>
          <a:endParaRPr lang="nl-BE"/>
        </a:p>
      </dgm:t>
    </dgm:pt>
    <dgm:pt modelId="{E75A065C-44C8-4C3B-81B7-4956471FA725}" type="pres">
      <dgm:prSet presAssocID="{E903B7CC-7C5C-45AF-A203-F9596D2E5C10}" presName="parentLin" presStyleCnt="0"/>
      <dgm:spPr/>
    </dgm:pt>
    <dgm:pt modelId="{6843BA3D-BCCB-41C4-88B8-968BD597ED12}" type="pres">
      <dgm:prSet presAssocID="{E903B7CC-7C5C-45AF-A203-F9596D2E5C10}" presName="parentLeftMargin" presStyleLbl="node1" presStyleIdx="0" presStyleCnt="2"/>
      <dgm:spPr/>
      <dgm:t>
        <a:bodyPr/>
        <a:lstStyle/>
        <a:p>
          <a:endParaRPr lang="nl-BE"/>
        </a:p>
      </dgm:t>
    </dgm:pt>
    <dgm:pt modelId="{7912F26F-D988-4B62-A09C-387A8123503C}" type="pres">
      <dgm:prSet presAssocID="{E903B7CC-7C5C-45AF-A203-F9596D2E5C10}" presName="parentText" presStyleLbl="node1" presStyleIdx="0" presStyleCnt="2">
        <dgm:presLayoutVars>
          <dgm:chMax val="0"/>
          <dgm:bulletEnabled val="1"/>
        </dgm:presLayoutVars>
      </dgm:prSet>
      <dgm:spPr/>
      <dgm:t>
        <a:bodyPr/>
        <a:lstStyle/>
        <a:p>
          <a:endParaRPr lang="nl-BE"/>
        </a:p>
      </dgm:t>
    </dgm:pt>
    <dgm:pt modelId="{AE47197E-B21D-41EC-9606-2AD10ADF96EF}" type="pres">
      <dgm:prSet presAssocID="{E903B7CC-7C5C-45AF-A203-F9596D2E5C10}" presName="negativeSpace" presStyleCnt="0"/>
      <dgm:spPr/>
    </dgm:pt>
    <dgm:pt modelId="{2BFBA05C-3272-4F23-BAE6-F75013BE0831}" type="pres">
      <dgm:prSet presAssocID="{E903B7CC-7C5C-45AF-A203-F9596D2E5C10}" presName="childText" presStyleLbl="conFgAcc1" presStyleIdx="0" presStyleCnt="2">
        <dgm:presLayoutVars>
          <dgm:bulletEnabled val="1"/>
        </dgm:presLayoutVars>
      </dgm:prSet>
      <dgm:spPr/>
      <dgm:t>
        <a:bodyPr/>
        <a:lstStyle/>
        <a:p>
          <a:endParaRPr lang="nl-BE"/>
        </a:p>
      </dgm:t>
    </dgm:pt>
    <dgm:pt modelId="{BBF082D5-4BA8-4E38-A088-6A470A1B4FDA}" type="pres">
      <dgm:prSet presAssocID="{29D24DCD-722C-42CD-B82D-AE0A58E06FCA}" presName="spaceBetweenRectangles" presStyleCnt="0"/>
      <dgm:spPr/>
    </dgm:pt>
    <dgm:pt modelId="{9F54CAEB-2FB9-45AE-8921-F00796864D7E}" type="pres">
      <dgm:prSet presAssocID="{00B4C1B8-0C98-4276-8E4B-E152ABE6B144}" presName="parentLin" presStyleCnt="0"/>
      <dgm:spPr/>
    </dgm:pt>
    <dgm:pt modelId="{9E990AC9-E1DE-4EAB-B9BC-9A1220C79A99}" type="pres">
      <dgm:prSet presAssocID="{00B4C1B8-0C98-4276-8E4B-E152ABE6B144}" presName="parentLeftMargin" presStyleLbl="node1" presStyleIdx="0" presStyleCnt="2"/>
      <dgm:spPr/>
      <dgm:t>
        <a:bodyPr/>
        <a:lstStyle/>
        <a:p>
          <a:endParaRPr lang="nl-BE"/>
        </a:p>
      </dgm:t>
    </dgm:pt>
    <dgm:pt modelId="{BA442B53-78C1-4B70-98ED-B2D5F1416A3F}" type="pres">
      <dgm:prSet presAssocID="{00B4C1B8-0C98-4276-8E4B-E152ABE6B144}" presName="parentText" presStyleLbl="node1" presStyleIdx="1" presStyleCnt="2">
        <dgm:presLayoutVars>
          <dgm:chMax val="0"/>
          <dgm:bulletEnabled val="1"/>
        </dgm:presLayoutVars>
      </dgm:prSet>
      <dgm:spPr/>
      <dgm:t>
        <a:bodyPr/>
        <a:lstStyle/>
        <a:p>
          <a:endParaRPr lang="nl-BE"/>
        </a:p>
      </dgm:t>
    </dgm:pt>
    <dgm:pt modelId="{5E3B09C7-B27B-42DE-A910-040A31E07419}" type="pres">
      <dgm:prSet presAssocID="{00B4C1B8-0C98-4276-8E4B-E152ABE6B144}" presName="negativeSpace" presStyleCnt="0"/>
      <dgm:spPr/>
    </dgm:pt>
    <dgm:pt modelId="{B33AE5F7-935C-4A55-86DF-EF3DCDC84644}" type="pres">
      <dgm:prSet presAssocID="{00B4C1B8-0C98-4276-8E4B-E152ABE6B144}" presName="childText" presStyleLbl="conFgAcc1" presStyleIdx="1" presStyleCnt="2">
        <dgm:presLayoutVars>
          <dgm:bulletEnabled val="1"/>
        </dgm:presLayoutVars>
      </dgm:prSet>
      <dgm:spPr/>
      <dgm:t>
        <a:bodyPr/>
        <a:lstStyle/>
        <a:p>
          <a:endParaRPr lang="nl-BE"/>
        </a:p>
      </dgm:t>
    </dgm:pt>
  </dgm:ptLst>
  <dgm:cxnLst>
    <dgm:cxn modelId="{46EDA39A-86BC-4A6A-AF2F-BF6EA8775B3E}" srcId="{75D22B2D-E1AD-4A58-BE23-CF6DEACA2933}" destId="{E903B7CC-7C5C-45AF-A203-F9596D2E5C10}" srcOrd="0" destOrd="0" parTransId="{B55938E7-5DD3-421C-B462-9CFC4A7958F5}" sibTransId="{29D24DCD-722C-42CD-B82D-AE0A58E06FCA}"/>
    <dgm:cxn modelId="{1680CDCF-A4FB-4D45-8DFC-5119C67EA1D7}" srcId="{E903B7CC-7C5C-45AF-A203-F9596D2E5C10}" destId="{F5DBD028-9B14-42F6-BE4A-A246EDABAFF0}" srcOrd="1" destOrd="0" parTransId="{438F3A22-6446-4D87-83E3-FD8019137DFF}" sibTransId="{1F59D48D-8D26-4347-85B2-52665AAE0995}"/>
    <dgm:cxn modelId="{F0697B74-7BBA-4C60-8418-C95F8A308574}" srcId="{75D22B2D-E1AD-4A58-BE23-CF6DEACA2933}" destId="{00B4C1B8-0C98-4276-8E4B-E152ABE6B144}" srcOrd="1" destOrd="0" parTransId="{999D7C7F-1084-42DA-8404-F9BDE83611A7}" sibTransId="{10C6A6E3-20B6-4723-9FF0-C02B8899678A}"/>
    <dgm:cxn modelId="{ECA89C9E-766D-4669-B4F8-2F146FD465A4}" type="presOf" srcId="{E903B7CC-7C5C-45AF-A203-F9596D2E5C10}" destId="{7912F26F-D988-4B62-A09C-387A8123503C}" srcOrd="1" destOrd="0" presId="urn:microsoft.com/office/officeart/2005/8/layout/list1"/>
    <dgm:cxn modelId="{AB196D74-6241-4609-8C85-A07D919E4ED9}" srcId="{E903B7CC-7C5C-45AF-A203-F9596D2E5C10}" destId="{2D0C038C-9B15-4BC7-9D8D-ED46B821EF87}" srcOrd="0" destOrd="0" parTransId="{D966DBB4-6620-41C2-87F6-B663EE5D7593}" sibTransId="{D65AA369-1103-4C60-AD69-E680AE379E14}"/>
    <dgm:cxn modelId="{BA0687EF-7794-4801-873C-A4195FE49B91}" type="presOf" srcId="{00B4C1B8-0C98-4276-8E4B-E152ABE6B144}" destId="{9E990AC9-E1DE-4EAB-B9BC-9A1220C79A99}" srcOrd="0" destOrd="0" presId="urn:microsoft.com/office/officeart/2005/8/layout/list1"/>
    <dgm:cxn modelId="{EBB1064F-1E12-4687-B648-8BD619CEC2FB}" srcId="{00B4C1B8-0C98-4276-8E4B-E152ABE6B144}" destId="{C5F78FE4-F91B-4B39-9CE3-3DAB9911A2AF}" srcOrd="1" destOrd="0" parTransId="{A8F4386E-718F-44D7-B1A1-5E5262871E36}" sibTransId="{7F23D9EF-CCDA-4088-BA0F-17FEAC5B055D}"/>
    <dgm:cxn modelId="{859A7564-A9E8-4610-A2D1-241F6AD55747}" type="presOf" srcId="{B8E44565-A065-4AE1-B84C-0230362CA800}" destId="{B33AE5F7-935C-4A55-86DF-EF3DCDC84644}" srcOrd="0" destOrd="0" presId="urn:microsoft.com/office/officeart/2005/8/layout/list1"/>
    <dgm:cxn modelId="{5BE9CFE6-DA14-4A7A-8139-2F2BCFA4A7C5}" type="presOf" srcId="{51E6E15F-9DB6-4B55-A198-131D2BDFFA0C}" destId="{B33AE5F7-935C-4A55-86DF-EF3DCDC84644}" srcOrd="0" destOrd="2" presId="urn:microsoft.com/office/officeart/2005/8/layout/list1"/>
    <dgm:cxn modelId="{3E0C4C40-2F7A-4516-AECF-3C50D344F5EA}" type="presOf" srcId="{1FC864DF-D280-4980-A10D-11F4C58BDB5D}" destId="{B33AE5F7-935C-4A55-86DF-EF3DCDC84644}" srcOrd="0" destOrd="3" presId="urn:microsoft.com/office/officeart/2005/8/layout/list1"/>
    <dgm:cxn modelId="{AFF99526-81AF-4FBA-8B29-65B02651CFCA}" srcId="{00B4C1B8-0C98-4276-8E4B-E152ABE6B144}" destId="{51E6E15F-9DB6-4B55-A198-131D2BDFFA0C}" srcOrd="2" destOrd="0" parTransId="{98CFD2E9-7A21-4F60-86BA-4511EC3D1682}" sibTransId="{7E376E4F-A64A-4B3E-B66B-22FEF6EFD12A}"/>
    <dgm:cxn modelId="{6E809B90-0CE7-45D7-9253-E6FB94D0FF21}" type="presOf" srcId="{75D22B2D-E1AD-4A58-BE23-CF6DEACA2933}" destId="{6185844C-2EB4-4A40-8315-E236DC6441AD}" srcOrd="0" destOrd="0" presId="urn:microsoft.com/office/officeart/2005/8/layout/list1"/>
    <dgm:cxn modelId="{3AF43C97-3394-48E5-A255-65747923CAB6}" srcId="{E903B7CC-7C5C-45AF-A203-F9596D2E5C10}" destId="{364E287B-1BB0-4C71-85EC-A7B69673315A}" srcOrd="2" destOrd="0" parTransId="{54CF632E-168E-4933-8551-0ECD46CF53FA}" sibTransId="{0B2C7739-336B-4AA3-A468-5711CF655478}"/>
    <dgm:cxn modelId="{F8A0EC28-7742-4584-ADBE-C4758B961E2B}" srcId="{00B4C1B8-0C98-4276-8E4B-E152ABE6B144}" destId="{B8E44565-A065-4AE1-B84C-0230362CA800}" srcOrd="0" destOrd="0" parTransId="{11F1EFCF-45F8-4967-A13B-C190D30EA4F3}" sibTransId="{A1066D7C-904E-47DE-95C8-10419F760CEA}"/>
    <dgm:cxn modelId="{B5DD144D-648E-4B18-9C5A-FDDA33E74848}" type="presOf" srcId="{C5F78FE4-F91B-4B39-9CE3-3DAB9911A2AF}" destId="{B33AE5F7-935C-4A55-86DF-EF3DCDC84644}" srcOrd="0" destOrd="1" presId="urn:microsoft.com/office/officeart/2005/8/layout/list1"/>
    <dgm:cxn modelId="{3A03F4C7-CC06-415D-AFF6-2874553E1796}" type="presOf" srcId="{E903B7CC-7C5C-45AF-A203-F9596D2E5C10}" destId="{6843BA3D-BCCB-41C4-88B8-968BD597ED12}" srcOrd="0" destOrd="0" presId="urn:microsoft.com/office/officeart/2005/8/layout/list1"/>
    <dgm:cxn modelId="{258C2DA1-DA25-4011-B971-92BA8E6833A3}" type="presOf" srcId="{2D0C038C-9B15-4BC7-9D8D-ED46B821EF87}" destId="{2BFBA05C-3272-4F23-BAE6-F75013BE0831}" srcOrd="0" destOrd="0" presId="urn:microsoft.com/office/officeart/2005/8/layout/list1"/>
    <dgm:cxn modelId="{B42CE11C-825F-41A4-9E0C-C722B5C3F1F4}" type="presOf" srcId="{00B4C1B8-0C98-4276-8E4B-E152ABE6B144}" destId="{BA442B53-78C1-4B70-98ED-B2D5F1416A3F}" srcOrd="1" destOrd="0" presId="urn:microsoft.com/office/officeart/2005/8/layout/list1"/>
    <dgm:cxn modelId="{00709E4C-6887-4AA4-A597-BF5FDDF4AF17}" srcId="{00B4C1B8-0C98-4276-8E4B-E152ABE6B144}" destId="{1FC864DF-D280-4980-A10D-11F4C58BDB5D}" srcOrd="3" destOrd="0" parTransId="{4AC68FE9-556A-4CDA-B082-6636B5F9D7B1}" sibTransId="{21687F80-CF0C-45C1-A304-BB1ED9370806}"/>
    <dgm:cxn modelId="{63B4077D-F264-4F27-A915-11633B7421D3}" type="presOf" srcId="{F5DBD028-9B14-42F6-BE4A-A246EDABAFF0}" destId="{2BFBA05C-3272-4F23-BAE6-F75013BE0831}" srcOrd="0" destOrd="1" presId="urn:microsoft.com/office/officeart/2005/8/layout/list1"/>
    <dgm:cxn modelId="{413A8DB3-6184-4A32-86E3-BA9D42A63532}" type="presOf" srcId="{364E287B-1BB0-4C71-85EC-A7B69673315A}" destId="{2BFBA05C-3272-4F23-BAE6-F75013BE0831}" srcOrd="0" destOrd="2" presId="urn:microsoft.com/office/officeart/2005/8/layout/list1"/>
    <dgm:cxn modelId="{5CDBD470-6B1A-4BF5-A945-F2EC8C2DAA69}" type="presParOf" srcId="{6185844C-2EB4-4A40-8315-E236DC6441AD}" destId="{E75A065C-44C8-4C3B-81B7-4956471FA725}" srcOrd="0" destOrd="0" presId="urn:microsoft.com/office/officeart/2005/8/layout/list1"/>
    <dgm:cxn modelId="{33BD6D4C-9BAF-4AC9-894F-44C50356F5D6}" type="presParOf" srcId="{E75A065C-44C8-4C3B-81B7-4956471FA725}" destId="{6843BA3D-BCCB-41C4-88B8-968BD597ED12}" srcOrd="0" destOrd="0" presId="urn:microsoft.com/office/officeart/2005/8/layout/list1"/>
    <dgm:cxn modelId="{B8D0943E-C82D-43BE-A00B-19D511ADBE78}" type="presParOf" srcId="{E75A065C-44C8-4C3B-81B7-4956471FA725}" destId="{7912F26F-D988-4B62-A09C-387A8123503C}" srcOrd="1" destOrd="0" presId="urn:microsoft.com/office/officeart/2005/8/layout/list1"/>
    <dgm:cxn modelId="{365DCF3E-6EA5-4DF6-B449-436CC4834EE8}" type="presParOf" srcId="{6185844C-2EB4-4A40-8315-E236DC6441AD}" destId="{AE47197E-B21D-41EC-9606-2AD10ADF96EF}" srcOrd="1" destOrd="0" presId="urn:microsoft.com/office/officeart/2005/8/layout/list1"/>
    <dgm:cxn modelId="{448A5462-41C0-4B28-9E99-21550DA02CC8}" type="presParOf" srcId="{6185844C-2EB4-4A40-8315-E236DC6441AD}" destId="{2BFBA05C-3272-4F23-BAE6-F75013BE0831}" srcOrd="2" destOrd="0" presId="urn:microsoft.com/office/officeart/2005/8/layout/list1"/>
    <dgm:cxn modelId="{DDE2785E-1DC2-4E88-BB15-E89F4910F2E1}" type="presParOf" srcId="{6185844C-2EB4-4A40-8315-E236DC6441AD}" destId="{BBF082D5-4BA8-4E38-A088-6A470A1B4FDA}" srcOrd="3" destOrd="0" presId="urn:microsoft.com/office/officeart/2005/8/layout/list1"/>
    <dgm:cxn modelId="{FDBF1F39-C58C-4439-9443-D4B4862D9A7D}" type="presParOf" srcId="{6185844C-2EB4-4A40-8315-E236DC6441AD}" destId="{9F54CAEB-2FB9-45AE-8921-F00796864D7E}" srcOrd="4" destOrd="0" presId="urn:microsoft.com/office/officeart/2005/8/layout/list1"/>
    <dgm:cxn modelId="{9557EDF1-4ADA-449B-B0FC-BDE07BE91E67}" type="presParOf" srcId="{9F54CAEB-2FB9-45AE-8921-F00796864D7E}" destId="{9E990AC9-E1DE-4EAB-B9BC-9A1220C79A99}" srcOrd="0" destOrd="0" presId="urn:microsoft.com/office/officeart/2005/8/layout/list1"/>
    <dgm:cxn modelId="{A2F1223A-C6DF-46EA-B074-4A44CE3193AC}" type="presParOf" srcId="{9F54CAEB-2FB9-45AE-8921-F00796864D7E}" destId="{BA442B53-78C1-4B70-98ED-B2D5F1416A3F}" srcOrd="1" destOrd="0" presId="urn:microsoft.com/office/officeart/2005/8/layout/list1"/>
    <dgm:cxn modelId="{6280268A-CD75-409E-84DA-FE0D430ADF78}" type="presParOf" srcId="{6185844C-2EB4-4A40-8315-E236DC6441AD}" destId="{5E3B09C7-B27B-42DE-A910-040A31E07419}" srcOrd="5" destOrd="0" presId="urn:microsoft.com/office/officeart/2005/8/layout/list1"/>
    <dgm:cxn modelId="{8739690C-E88C-48FB-8A28-B7779C6D82B8}" type="presParOf" srcId="{6185844C-2EB4-4A40-8315-E236DC6441AD}" destId="{B33AE5F7-935C-4A55-86DF-EF3DCDC8464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D22B2D-E1AD-4A58-BE23-CF6DEACA293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BE"/>
        </a:p>
      </dgm:t>
    </dgm:pt>
    <dgm:pt modelId="{E903B7CC-7C5C-45AF-A203-F9596D2E5C10}">
      <dgm:prSet phldrT="[Tekst]"/>
      <dgm:spPr/>
      <dgm:t>
        <a:bodyPr/>
        <a:lstStyle/>
        <a:p>
          <a:r>
            <a:rPr lang="nl-BE" dirty="0" smtClean="0"/>
            <a:t>Predictie</a:t>
          </a:r>
          <a:endParaRPr lang="nl-BE" dirty="0"/>
        </a:p>
      </dgm:t>
    </dgm:pt>
    <dgm:pt modelId="{B55938E7-5DD3-421C-B462-9CFC4A7958F5}" type="parTrans" cxnId="{46EDA39A-86BC-4A6A-AF2F-BF6EA8775B3E}">
      <dgm:prSet/>
      <dgm:spPr/>
      <dgm:t>
        <a:bodyPr/>
        <a:lstStyle/>
        <a:p>
          <a:endParaRPr lang="nl-BE"/>
        </a:p>
      </dgm:t>
    </dgm:pt>
    <dgm:pt modelId="{29D24DCD-722C-42CD-B82D-AE0A58E06FCA}" type="sibTrans" cxnId="{46EDA39A-86BC-4A6A-AF2F-BF6EA8775B3E}">
      <dgm:prSet/>
      <dgm:spPr/>
      <dgm:t>
        <a:bodyPr/>
        <a:lstStyle/>
        <a:p>
          <a:endParaRPr lang="nl-BE"/>
        </a:p>
      </dgm:t>
    </dgm:pt>
    <dgm:pt modelId="{2D0C038C-9B15-4BC7-9D8D-ED46B821EF87}">
      <dgm:prSet phldrT="[Tekst]"/>
      <dgm:spPr/>
      <dgm:t>
        <a:bodyPr/>
        <a:lstStyle/>
        <a:p>
          <a:r>
            <a:rPr lang="nl-BE" dirty="0" smtClean="0"/>
            <a:t>FRAX: </a:t>
          </a:r>
          <a:r>
            <a:rPr lang="en-US" dirty="0" smtClean="0"/>
            <a:t>Fracture Risk Assessment Tool - WHO</a:t>
          </a:r>
          <a:endParaRPr lang="nl-BE" dirty="0"/>
        </a:p>
      </dgm:t>
    </dgm:pt>
    <dgm:pt modelId="{D966DBB4-6620-41C2-87F6-B663EE5D7593}" type="parTrans" cxnId="{AB196D74-6241-4609-8C85-A07D919E4ED9}">
      <dgm:prSet/>
      <dgm:spPr/>
      <dgm:t>
        <a:bodyPr/>
        <a:lstStyle/>
        <a:p>
          <a:endParaRPr lang="nl-BE"/>
        </a:p>
      </dgm:t>
    </dgm:pt>
    <dgm:pt modelId="{D65AA369-1103-4C60-AD69-E680AE379E14}" type="sibTrans" cxnId="{AB196D74-6241-4609-8C85-A07D919E4ED9}">
      <dgm:prSet/>
      <dgm:spPr/>
      <dgm:t>
        <a:bodyPr/>
        <a:lstStyle/>
        <a:p>
          <a:endParaRPr lang="nl-BE"/>
        </a:p>
      </dgm:t>
    </dgm:pt>
    <dgm:pt modelId="{F5DBD028-9B14-42F6-BE4A-A246EDABAFF0}">
      <dgm:prSet phldrT="[Tekst]"/>
      <dgm:spPr/>
      <dgm:t>
        <a:bodyPr/>
        <a:lstStyle/>
        <a:p>
          <a:r>
            <a:rPr lang="en-US" dirty="0" smtClean="0"/>
            <a:t>The WHI Hip Fracture Risk Calculator – Canada</a:t>
          </a:r>
          <a:endParaRPr lang="nl-BE" dirty="0"/>
        </a:p>
      </dgm:t>
    </dgm:pt>
    <dgm:pt modelId="{438F3A22-6446-4D87-83E3-FD8019137DFF}" type="parTrans" cxnId="{1680CDCF-A4FB-4D45-8DFC-5119C67EA1D7}">
      <dgm:prSet/>
      <dgm:spPr/>
      <dgm:t>
        <a:bodyPr/>
        <a:lstStyle/>
        <a:p>
          <a:endParaRPr lang="nl-BE"/>
        </a:p>
      </dgm:t>
    </dgm:pt>
    <dgm:pt modelId="{1F59D48D-8D26-4347-85B2-52665AAE0995}" type="sibTrans" cxnId="{1680CDCF-A4FB-4D45-8DFC-5119C67EA1D7}">
      <dgm:prSet/>
      <dgm:spPr/>
      <dgm:t>
        <a:bodyPr/>
        <a:lstStyle/>
        <a:p>
          <a:endParaRPr lang="nl-BE"/>
        </a:p>
      </dgm:t>
    </dgm:pt>
    <dgm:pt modelId="{00B4C1B8-0C98-4276-8E4B-E152ABE6B144}">
      <dgm:prSet phldrT="[Tekst]"/>
      <dgm:spPr/>
      <dgm:t>
        <a:bodyPr/>
        <a:lstStyle/>
        <a:p>
          <a:r>
            <a:rPr lang="nl-BE" dirty="0" smtClean="0"/>
            <a:t>Meting BMD</a:t>
          </a:r>
          <a:endParaRPr lang="nl-BE" dirty="0"/>
        </a:p>
      </dgm:t>
    </dgm:pt>
    <dgm:pt modelId="{999D7C7F-1084-42DA-8404-F9BDE83611A7}" type="parTrans" cxnId="{F0697B74-7BBA-4C60-8418-C95F8A308574}">
      <dgm:prSet/>
      <dgm:spPr/>
      <dgm:t>
        <a:bodyPr/>
        <a:lstStyle/>
        <a:p>
          <a:endParaRPr lang="nl-BE"/>
        </a:p>
      </dgm:t>
    </dgm:pt>
    <dgm:pt modelId="{10C6A6E3-20B6-4723-9FF0-C02B8899678A}" type="sibTrans" cxnId="{F0697B74-7BBA-4C60-8418-C95F8A308574}">
      <dgm:prSet/>
      <dgm:spPr/>
      <dgm:t>
        <a:bodyPr/>
        <a:lstStyle/>
        <a:p>
          <a:endParaRPr lang="nl-BE"/>
        </a:p>
      </dgm:t>
    </dgm:pt>
    <dgm:pt modelId="{B8E44565-A065-4AE1-B84C-0230362CA800}">
      <dgm:prSet phldrT="[Tekst]"/>
      <dgm:spPr/>
      <dgm:t>
        <a:bodyPr/>
        <a:lstStyle/>
        <a:p>
          <a:r>
            <a:rPr lang="en-US" dirty="0" smtClean="0"/>
            <a:t>dual energy x-ray absorptiometry (DXA)</a:t>
          </a:r>
          <a:endParaRPr lang="nl-BE" dirty="0"/>
        </a:p>
      </dgm:t>
    </dgm:pt>
    <dgm:pt modelId="{11F1EFCF-45F8-4967-A13B-C190D30EA4F3}" type="parTrans" cxnId="{F8A0EC28-7742-4584-ADBE-C4758B961E2B}">
      <dgm:prSet/>
      <dgm:spPr/>
      <dgm:t>
        <a:bodyPr/>
        <a:lstStyle/>
        <a:p>
          <a:endParaRPr lang="nl-BE"/>
        </a:p>
      </dgm:t>
    </dgm:pt>
    <dgm:pt modelId="{A1066D7C-904E-47DE-95C8-10419F760CEA}" type="sibTrans" cxnId="{F8A0EC28-7742-4584-ADBE-C4758B961E2B}">
      <dgm:prSet/>
      <dgm:spPr/>
      <dgm:t>
        <a:bodyPr/>
        <a:lstStyle/>
        <a:p>
          <a:endParaRPr lang="nl-BE"/>
        </a:p>
      </dgm:t>
    </dgm:pt>
    <dgm:pt modelId="{364E287B-1BB0-4C71-85EC-A7B69673315A}">
      <dgm:prSet phldrT="[Tekst]"/>
      <dgm:spPr/>
      <dgm:t>
        <a:bodyPr/>
        <a:lstStyle/>
        <a:p>
          <a:r>
            <a:rPr lang="nl-BE" dirty="0" smtClean="0"/>
            <a:t>The </a:t>
          </a:r>
          <a:r>
            <a:rPr lang="nl-BE" dirty="0" err="1" smtClean="0"/>
            <a:t>QFractureScores</a:t>
          </a:r>
          <a:r>
            <a:rPr lang="nl-BE" dirty="0" smtClean="0"/>
            <a:t> - UK</a:t>
          </a:r>
          <a:endParaRPr lang="nl-BE" dirty="0"/>
        </a:p>
      </dgm:t>
    </dgm:pt>
    <dgm:pt modelId="{54CF632E-168E-4933-8551-0ECD46CF53FA}" type="parTrans" cxnId="{3AF43C97-3394-48E5-A255-65747923CAB6}">
      <dgm:prSet/>
      <dgm:spPr/>
      <dgm:t>
        <a:bodyPr/>
        <a:lstStyle/>
        <a:p>
          <a:endParaRPr lang="nl-BE"/>
        </a:p>
      </dgm:t>
    </dgm:pt>
    <dgm:pt modelId="{0B2C7739-336B-4AA3-A468-5711CF655478}" type="sibTrans" cxnId="{3AF43C97-3394-48E5-A255-65747923CAB6}">
      <dgm:prSet/>
      <dgm:spPr/>
      <dgm:t>
        <a:bodyPr/>
        <a:lstStyle/>
        <a:p>
          <a:endParaRPr lang="nl-BE"/>
        </a:p>
      </dgm:t>
    </dgm:pt>
    <dgm:pt modelId="{C5F78FE4-F91B-4B39-9CE3-3DAB9911A2AF}">
      <dgm:prSet/>
      <dgm:spPr/>
      <dgm:t>
        <a:bodyPr/>
        <a:lstStyle/>
        <a:p>
          <a:r>
            <a:rPr lang="nl-BE" smtClean="0"/>
            <a:t>Ultrason-hielmeting</a:t>
          </a:r>
          <a:endParaRPr lang="nl-BE"/>
        </a:p>
      </dgm:t>
    </dgm:pt>
    <dgm:pt modelId="{A8F4386E-718F-44D7-B1A1-5E5262871E36}" type="parTrans" cxnId="{EBB1064F-1E12-4687-B648-8BD619CEC2FB}">
      <dgm:prSet/>
      <dgm:spPr/>
      <dgm:t>
        <a:bodyPr/>
        <a:lstStyle/>
        <a:p>
          <a:endParaRPr lang="nl-BE"/>
        </a:p>
      </dgm:t>
    </dgm:pt>
    <dgm:pt modelId="{7F23D9EF-CCDA-4088-BA0F-17FEAC5B055D}" type="sibTrans" cxnId="{EBB1064F-1E12-4687-B648-8BD619CEC2FB}">
      <dgm:prSet/>
      <dgm:spPr/>
      <dgm:t>
        <a:bodyPr/>
        <a:lstStyle/>
        <a:p>
          <a:endParaRPr lang="nl-BE"/>
        </a:p>
      </dgm:t>
    </dgm:pt>
    <dgm:pt modelId="{51E6E15F-9DB6-4B55-A198-131D2BDFFA0C}">
      <dgm:prSet/>
      <dgm:spPr/>
      <dgm:t>
        <a:bodyPr/>
        <a:lstStyle/>
        <a:p>
          <a:r>
            <a:rPr lang="nl-BE" smtClean="0"/>
            <a:t>quantitative computed tomography (QCT)</a:t>
          </a:r>
          <a:endParaRPr lang="nl-BE"/>
        </a:p>
      </dgm:t>
    </dgm:pt>
    <dgm:pt modelId="{98CFD2E9-7A21-4F60-86BA-4511EC3D1682}" type="parTrans" cxnId="{AFF99526-81AF-4FBA-8B29-65B02651CFCA}">
      <dgm:prSet/>
      <dgm:spPr/>
      <dgm:t>
        <a:bodyPr/>
        <a:lstStyle/>
        <a:p>
          <a:endParaRPr lang="nl-BE"/>
        </a:p>
      </dgm:t>
    </dgm:pt>
    <dgm:pt modelId="{7E376E4F-A64A-4B3E-B66B-22FEF6EFD12A}" type="sibTrans" cxnId="{AFF99526-81AF-4FBA-8B29-65B02651CFCA}">
      <dgm:prSet/>
      <dgm:spPr/>
      <dgm:t>
        <a:bodyPr/>
        <a:lstStyle/>
        <a:p>
          <a:endParaRPr lang="nl-BE"/>
        </a:p>
      </dgm:t>
    </dgm:pt>
    <dgm:pt modelId="{1FC864DF-D280-4980-A10D-11F4C58BDB5D}">
      <dgm:prSet/>
      <dgm:spPr/>
      <dgm:t>
        <a:bodyPr/>
        <a:lstStyle/>
        <a:p>
          <a:r>
            <a:rPr lang="nl-BE" dirty="0" smtClean="0"/>
            <a:t>TBS meting</a:t>
          </a:r>
          <a:endParaRPr lang="nl-BE" dirty="0"/>
        </a:p>
      </dgm:t>
    </dgm:pt>
    <dgm:pt modelId="{4AC68FE9-556A-4CDA-B082-6636B5F9D7B1}" type="parTrans" cxnId="{00709E4C-6887-4AA4-A597-BF5FDDF4AF17}">
      <dgm:prSet/>
      <dgm:spPr/>
      <dgm:t>
        <a:bodyPr/>
        <a:lstStyle/>
        <a:p>
          <a:endParaRPr lang="nl-BE"/>
        </a:p>
      </dgm:t>
    </dgm:pt>
    <dgm:pt modelId="{21687F80-CF0C-45C1-A304-BB1ED9370806}" type="sibTrans" cxnId="{00709E4C-6887-4AA4-A597-BF5FDDF4AF17}">
      <dgm:prSet/>
      <dgm:spPr/>
      <dgm:t>
        <a:bodyPr/>
        <a:lstStyle/>
        <a:p>
          <a:endParaRPr lang="nl-BE"/>
        </a:p>
      </dgm:t>
    </dgm:pt>
    <dgm:pt modelId="{6185844C-2EB4-4A40-8315-E236DC6441AD}" type="pres">
      <dgm:prSet presAssocID="{75D22B2D-E1AD-4A58-BE23-CF6DEACA2933}" presName="linear" presStyleCnt="0">
        <dgm:presLayoutVars>
          <dgm:dir/>
          <dgm:animLvl val="lvl"/>
          <dgm:resizeHandles val="exact"/>
        </dgm:presLayoutVars>
      </dgm:prSet>
      <dgm:spPr/>
      <dgm:t>
        <a:bodyPr/>
        <a:lstStyle/>
        <a:p>
          <a:endParaRPr lang="nl-BE"/>
        </a:p>
      </dgm:t>
    </dgm:pt>
    <dgm:pt modelId="{E75A065C-44C8-4C3B-81B7-4956471FA725}" type="pres">
      <dgm:prSet presAssocID="{E903B7CC-7C5C-45AF-A203-F9596D2E5C10}" presName="parentLin" presStyleCnt="0"/>
      <dgm:spPr/>
    </dgm:pt>
    <dgm:pt modelId="{6843BA3D-BCCB-41C4-88B8-968BD597ED12}" type="pres">
      <dgm:prSet presAssocID="{E903B7CC-7C5C-45AF-A203-F9596D2E5C10}" presName="parentLeftMargin" presStyleLbl="node1" presStyleIdx="0" presStyleCnt="2"/>
      <dgm:spPr/>
      <dgm:t>
        <a:bodyPr/>
        <a:lstStyle/>
        <a:p>
          <a:endParaRPr lang="nl-BE"/>
        </a:p>
      </dgm:t>
    </dgm:pt>
    <dgm:pt modelId="{7912F26F-D988-4B62-A09C-387A8123503C}" type="pres">
      <dgm:prSet presAssocID="{E903B7CC-7C5C-45AF-A203-F9596D2E5C10}" presName="parentText" presStyleLbl="node1" presStyleIdx="0" presStyleCnt="2">
        <dgm:presLayoutVars>
          <dgm:chMax val="0"/>
          <dgm:bulletEnabled val="1"/>
        </dgm:presLayoutVars>
      </dgm:prSet>
      <dgm:spPr/>
      <dgm:t>
        <a:bodyPr/>
        <a:lstStyle/>
        <a:p>
          <a:endParaRPr lang="nl-BE"/>
        </a:p>
      </dgm:t>
    </dgm:pt>
    <dgm:pt modelId="{AE47197E-B21D-41EC-9606-2AD10ADF96EF}" type="pres">
      <dgm:prSet presAssocID="{E903B7CC-7C5C-45AF-A203-F9596D2E5C10}" presName="negativeSpace" presStyleCnt="0"/>
      <dgm:spPr/>
    </dgm:pt>
    <dgm:pt modelId="{2BFBA05C-3272-4F23-BAE6-F75013BE0831}" type="pres">
      <dgm:prSet presAssocID="{E903B7CC-7C5C-45AF-A203-F9596D2E5C10}" presName="childText" presStyleLbl="conFgAcc1" presStyleIdx="0" presStyleCnt="2">
        <dgm:presLayoutVars>
          <dgm:bulletEnabled val="1"/>
        </dgm:presLayoutVars>
      </dgm:prSet>
      <dgm:spPr/>
      <dgm:t>
        <a:bodyPr/>
        <a:lstStyle/>
        <a:p>
          <a:endParaRPr lang="nl-BE"/>
        </a:p>
      </dgm:t>
    </dgm:pt>
    <dgm:pt modelId="{BBF082D5-4BA8-4E38-A088-6A470A1B4FDA}" type="pres">
      <dgm:prSet presAssocID="{29D24DCD-722C-42CD-B82D-AE0A58E06FCA}" presName="spaceBetweenRectangles" presStyleCnt="0"/>
      <dgm:spPr/>
    </dgm:pt>
    <dgm:pt modelId="{9F54CAEB-2FB9-45AE-8921-F00796864D7E}" type="pres">
      <dgm:prSet presAssocID="{00B4C1B8-0C98-4276-8E4B-E152ABE6B144}" presName="parentLin" presStyleCnt="0"/>
      <dgm:spPr/>
    </dgm:pt>
    <dgm:pt modelId="{9E990AC9-E1DE-4EAB-B9BC-9A1220C79A99}" type="pres">
      <dgm:prSet presAssocID="{00B4C1B8-0C98-4276-8E4B-E152ABE6B144}" presName="parentLeftMargin" presStyleLbl="node1" presStyleIdx="0" presStyleCnt="2"/>
      <dgm:spPr/>
      <dgm:t>
        <a:bodyPr/>
        <a:lstStyle/>
        <a:p>
          <a:endParaRPr lang="nl-BE"/>
        </a:p>
      </dgm:t>
    </dgm:pt>
    <dgm:pt modelId="{BA442B53-78C1-4B70-98ED-B2D5F1416A3F}" type="pres">
      <dgm:prSet presAssocID="{00B4C1B8-0C98-4276-8E4B-E152ABE6B144}" presName="parentText" presStyleLbl="node1" presStyleIdx="1" presStyleCnt="2">
        <dgm:presLayoutVars>
          <dgm:chMax val="0"/>
          <dgm:bulletEnabled val="1"/>
        </dgm:presLayoutVars>
      </dgm:prSet>
      <dgm:spPr/>
      <dgm:t>
        <a:bodyPr/>
        <a:lstStyle/>
        <a:p>
          <a:endParaRPr lang="nl-BE"/>
        </a:p>
      </dgm:t>
    </dgm:pt>
    <dgm:pt modelId="{5E3B09C7-B27B-42DE-A910-040A31E07419}" type="pres">
      <dgm:prSet presAssocID="{00B4C1B8-0C98-4276-8E4B-E152ABE6B144}" presName="negativeSpace" presStyleCnt="0"/>
      <dgm:spPr/>
    </dgm:pt>
    <dgm:pt modelId="{B33AE5F7-935C-4A55-86DF-EF3DCDC84644}" type="pres">
      <dgm:prSet presAssocID="{00B4C1B8-0C98-4276-8E4B-E152ABE6B144}" presName="childText" presStyleLbl="conFgAcc1" presStyleIdx="1" presStyleCnt="2">
        <dgm:presLayoutVars>
          <dgm:bulletEnabled val="1"/>
        </dgm:presLayoutVars>
      </dgm:prSet>
      <dgm:spPr/>
      <dgm:t>
        <a:bodyPr/>
        <a:lstStyle/>
        <a:p>
          <a:endParaRPr lang="nl-BE"/>
        </a:p>
      </dgm:t>
    </dgm:pt>
  </dgm:ptLst>
  <dgm:cxnLst>
    <dgm:cxn modelId="{46EDA39A-86BC-4A6A-AF2F-BF6EA8775B3E}" srcId="{75D22B2D-E1AD-4A58-BE23-CF6DEACA2933}" destId="{E903B7CC-7C5C-45AF-A203-F9596D2E5C10}" srcOrd="0" destOrd="0" parTransId="{B55938E7-5DD3-421C-B462-9CFC4A7958F5}" sibTransId="{29D24DCD-722C-42CD-B82D-AE0A58E06FCA}"/>
    <dgm:cxn modelId="{A52B1D06-0625-4E49-8AA6-D3A39F143A63}" type="presOf" srcId="{364E287B-1BB0-4C71-85EC-A7B69673315A}" destId="{2BFBA05C-3272-4F23-BAE6-F75013BE0831}" srcOrd="0" destOrd="2" presId="urn:microsoft.com/office/officeart/2005/8/layout/list1"/>
    <dgm:cxn modelId="{F0697B74-7BBA-4C60-8418-C95F8A308574}" srcId="{75D22B2D-E1AD-4A58-BE23-CF6DEACA2933}" destId="{00B4C1B8-0C98-4276-8E4B-E152ABE6B144}" srcOrd="1" destOrd="0" parTransId="{999D7C7F-1084-42DA-8404-F9BDE83611A7}" sibTransId="{10C6A6E3-20B6-4723-9FF0-C02B8899678A}"/>
    <dgm:cxn modelId="{1680CDCF-A4FB-4D45-8DFC-5119C67EA1D7}" srcId="{E903B7CC-7C5C-45AF-A203-F9596D2E5C10}" destId="{F5DBD028-9B14-42F6-BE4A-A246EDABAFF0}" srcOrd="1" destOrd="0" parTransId="{438F3A22-6446-4D87-83E3-FD8019137DFF}" sibTransId="{1F59D48D-8D26-4347-85B2-52665AAE0995}"/>
    <dgm:cxn modelId="{3B148089-814B-46CD-BF71-B274CF91E711}" type="presOf" srcId="{B8E44565-A065-4AE1-B84C-0230362CA800}" destId="{B33AE5F7-935C-4A55-86DF-EF3DCDC84644}" srcOrd="0" destOrd="0" presId="urn:microsoft.com/office/officeart/2005/8/layout/list1"/>
    <dgm:cxn modelId="{89426282-9FCC-4D3D-8BC7-56BA214E5A04}" type="presOf" srcId="{00B4C1B8-0C98-4276-8E4B-E152ABE6B144}" destId="{9E990AC9-E1DE-4EAB-B9BC-9A1220C79A99}" srcOrd="0" destOrd="0" presId="urn:microsoft.com/office/officeart/2005/8/layout/list1"/>
    <dgm:cxn modelId="{AB196D74-6241-4609-8C85-A07D919E4ED9}" srcId="{E903B7CC-7C5C-45AF-A203-F9596D2E5C10}" destId="{2D0C038C-9B15-4BC7-9D8D-ED46B821EF87}" srcOrd="0" destOrd="0" parTransId="{D966DBB4-6620-41C2-87F6-B663EE5D7593}" sibTransId="{D65AA369-1103-4C60-AD69-E680AE379E14}"/>
    <dgm:cxn modelId="{60D6FF2A-C80F-448B-8E5F-FE8EA8644494}" type="presOf" srcId="{C5F78FE4-F91B-4B39-9CE3-3DAB9911A2AF}" destId="{B33AE5F7-935C-4A55-86DF-EF3DCDC84644}" srcOrd="0" destOrd="1" presId="urn:microsoft.com/office/officeart/2005/8/layout/list1"/>
    <dgm:cxn modelId="{AE2587BD-15B8-4141-B1DE-F767DE93CBF2}" type="presOf" srcId="{2D0C038C-9B15-4BC7-9D8D-ED46B821EF87}" destId="{2BFBA05C-3272-4F23-BAE6-F75013BE0831}" srcOrd="0" destOrd="0" presId="urn:microsoft.com/office/officeart/2005/8/layout/list1"/>
    <dgm:cxn modelId="{DA239515-9BE1-4F82-BF44-9BADF5E1EDA0}" type="presOf" srcId="{E903B7CC-7C5C-45AF-A203-F9596D2E5C10}" destId="{7912F26F-D988-4B62-A09C-387A8123503C}" srcOrd="1" destOrd="0" presId="urn:microsoft.com/office/officeart/2005/8/layout/list1"/>
    <dgm:cxn modelId="{EBB1064F-1E12-4687-B648-8BD619CEC2FB}" srcId="{00B4C1B8-0C98-4276-8E4B-E152ABE6B144}" destId="{C5F78FE4-F91B-4B39-9CE3-3DAB9911A2AF}" srcOrd="1" destOrd="0" parTransId="{A8F4386E-718F-44D7-B1A1-5E5262871E36}" sibTransId="{7F23D9EF-CCDA-4088-BA0F-17FEAC5B055D}"/>
    <dgm:cxn modelId="{C06B18B8-182D-460E-8D97-596653F8128A}" type="presOf" srcId="{75D22B2D-E1AD-4A58-BE23-CF6DEACA2933}" destId="{6185844C-2EB4-4A40-8315-E236DC6441AD}" srcOrd="0" destOrd="0" presId="urn:microsoft.com/office/officeart/2005/8/layout/list1"/>
    <dgm:cxn modelId="{B2232C92-F47E-4F2F-AE4C-9C3A260D5DA1}" type="presOf" srcId="{51E6E15F-9DB6-4B55-A198-131D2BDFFA0C}" destId="{B33AE5F7-935C-4A55-86DF-EF3DCDC84644}" srcOrd="0" destOrd="2" presId="urn:microsoft.com/office/officeart/2005/8/layout/list1"/>
    <dgm:cxn modelId="{AFF99526-81AF-4FBA-8B29-65B02651CFCA}" srcId="{00B4C1B8-0C98-4276-8E4B-E152ABE6B144}" destId="{51E6E15F-9DB6-4B55-A198-131D2BDFFA0C}" srcOrd="2" destOrd="0" parTransId="{98CFD2E9-7A21-4F60-86BA-4511EC3D1682}" sibTransId="{7E376E4F-A64A-4B3E-B66B-22FEF6EFD12A}"/>
    <dgm:cxn modelId="{3AF43C97-3394-48E5-A255-65747923CAB6}" srcId="{E903B7CC-7C5C-45AF-A203-F9596D2E5C10}" destId="{364E287B-1BB0-4C71-85EC-A7B69673315A}" srcOrd="2" destOrd="0" parTransId="{54CF632E-168E-4933-8551-0ECD46CF53FA}" sibTransId="{0B2C7739-336B-4AA3-A468-5711CF655478}"/>
    <dgm:cxn modelId="{413EBA72-08EC-413E-982D-42817A6FBB28}" type="presOf" srcId="{1FC864DF-D280-4980-A10D-11F4C58BDB5D}" destId="{B33AE5F7-935C-4A55-86DF-EF3DCDC84644}" srcOrd="0" destOrd="3" presId="urn:microsoft.com/office/officeart/2005/8/layout/list1"/>
    <dgm:cxn modelId="{DB709F11-0755-4C88-BC5A-91E2832E616C}" type="presOf" srcId="{F5DBD028-9B14-42F6-BE4A-A246EDABAFF0}" destId="{2BFBA05C-3272-4F23-BAE6-F75013BE0831}" srcOrd="0" destOrd="1" presId="urn:microsoft.com/office/officeart/2005/8/layout/list1"/>
    <dgm:cxn modelId="{F8A0EC28-7742-4584-ADBE-C4758B961E2B}" srcId="{00B4C1B8-0C98-4276-8E4B-E152ABE6B144}" destId="{B8E44565-A065-4AE1-B84C-0230362CA800}" srcOrd="0" destOrd="0" parTransId="{11F1EFCF-45F8-4967-A13B-C190D30EA4F3}" sibTransId="{A1066D7C-904E-47DE-95C8-10419F760CEA}"/>
    <dgm:cxn modelId="{1A9F5E07-7562-4AAB-9480-C465CF66BD86}" type="presOf" srcId="{E903B7CC-7C5C-45AF-A203-F9596D2E5C10}" destId="{6843BA3D-BCCB-41C4-88B8-968BD597ED12}" srcOrd="0" destOrd="0" presId="urn:microsoft.com/office/officeart/2005/8/layout/list1"/>
    <dgm:cxn modelId="{0706293F-4812-4137-8ECB-13BC6DA84572}" type="presOf" srcId="{00B4C1B8-0C98-4276-8E4B-E152ABE6B144}" destId="{BA442B53-78C1-4B70-98ED-B2D5F1416A3F}" srcOrd="1" destOrd="0" presId="urn:microsoft.com/office/officeart/2005/8/layout/list1"/>
    <dgm:cxn modelId="{00709E4C-6887-4AA4-A597-BF5FDDF4AF17}" srcId="{00B4C1B8-0C98-4276-8E4B-E152ABE6B144}" destId="{1FC864DF-D280-4980-A10D-11F4C58BDB5D}" srcOrd="3" destOrd="0" parTransId="{4AC68FE9-556A-4CDA-B082-6636B5F9D7B1}" sibTransId="{21687F80-CF0C-45C1-A304-BB1ED9370806}"/>
    <dgm:cxn modelId="{7121C588-B520-4D80-A331-7224C12B4473}" type="presParOf" srcId="{6185844C-2EB4-4A40-8315-E236DC6441AD}" destId="{E75A065C-44C8-4C3B-81B7-4956471FA725}" srcOrd="0" destOrd="0" presId="urn:microsoft.com/office/officeart/2005/8/layout/list1"/>
    <dgm:cxn modelId="{1DC8C169-586C-4365-BBF8-628BAC8F1919}" type="presParOf" srcId="{E75A065C-44C8-4C3B-81B7-4956471FA725}" destId="{6843BA3D-BCCB-41C4-88B8-968BD597ED12}" srcOrd="0" destOrd="0" presId="urn:microsoft.com/office/officeart/2005/8/layout/list1"/>
    <dgm:cxn modelId="{A5B017D0-9466-48C9-8800-8FB458690A86}" type="presParOf" srcId="{E75A065C-44C8-4C3B-81B7-4956471FA725}" destId="{7912F26F-D988-4B62-A09C-387A8123503C}" srcOrd="1" destOrd="0" presId="urn:microsoft.com/office/officeart/2005/8/layout/list1"/>
    <dgm:cxn modelId="{C2ABD701-8047-45B4-AB6C-F2ED811F2756}" type="presParOf" srcId="{6185844C-2EB4-4A40-8315-E236DC6441AD}" destId="{AE47197E-B21D-41EC-9606-2AD10ADF96EF}" srcOrd="1" destOrd="0" presId="urn:microsoft.com/office/officeart/2005/8/layout/list1"/>
    <dgm:cxn modelId="{0ADF127C-2345-4594-BCAF-B47E2090A490}" type="presParOf" srcId="{6185844C-2EB4-4A40-8315-E236DC6441AD}" destId="{2BFBA05C-3272-4F23-BAE6-F75013BE0831}" srcOrd="2" destOrd="0" presId="urn:microsoft.com/office/officeart/2005/8/layout/list1"/>
    <dgm:cxn modelId="{E9A692AF-48D4-4341-93E7-EB8CD8121213}" type="presParOf" srcId="{6185844C-2EB4-4A40-8315-E236DC6441AD}" destId="{BBF082D5-4BA8-4E38-A088-6A470A1B4FDA}" srcOrd="3" destOrd="0" presId="urn:microsoft.com/office/officeart/2005/8/layout/list1"/>
    <dgm:cxn modelId="{6790230C-38E9-46F5-B754-935BAD7423F6}" type="presParOf" srcId="{6185844C-2EB4-4A40-8315-E236DC6441AD}" destId="{9F54CAEB-2FB9-45AE-8921-F00796864D7E}" srcOrd="4" destOrd="0" presId="urn:microsoft.com/office/officeart/2005/8/layout/list1"/>
    <dgm:cxn modelId="{AF02974E-A19C-49BB-B372-D35BA21CACC0}" type="presParOf" srcId="{9F54CAEB-2FB9-45AE-8921-F00796864D7E}" destId="{9E990AC9-E1DE-4EAB-B9BC-9A1220C79A99}" srcOrd="0" destOrd="0" presId="urn:microsoft.com/office/officeart/2005/8/layout/list1"/>
    <dgm:cxn modelId="{D401BC4D-3136-41F7-9F22-0FF07BA00F93}" type="presParOf" srcId="{9F54CAEB-2FB9-45AE-8921-F00796864D7E}" destId="{BA442B53-78C1-4B70-98ED-B2D5F1416A3F}" srcOrd="1" destOrd="0" presId="urn:microsoft.com/office/officeart/2005/8/layout/list1"/>
    <dgm:cxn modelId="{09C854DD-0C7A-4293-8EE1-D7BC32660CF1}" type="presParOf" srcId="{6185844C-2EB4-4A40-8315-E236DC6441AD}" destId="{5E3B09C7-B27B-42DE-A910-040A31E07419}" srcOrd="5" destOrd="0" presId="urn:microsoft.com/office/officeart/2005/8/layout/list1"/>
    <dgm:cxn modelId="{BF00DEA5-047B-4315-8298-76B479F6B935}" type="presParOf" srcId="{6185844C-2EB4-4A40-8315-E236DC6441AD}" destId="{B33AE5F7-935C-4A55-86DF-EF3DCDC8464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BA05C-3272-4F23-BAE6-F75013BE0831}">
      <dsp:nvSpPr>
        <dsp:cNvPr id="0" name=""/>
        <dsp:cNvSpPr/>
      </dsp:nvSpPr>
      <dsp:spPr>
        <a:xfrm>
          <a:off x="0" y="342894"/>
          <a:ext cx="8426896" cy="1436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021" tIns="395732" rIns="654021" bIns="135128" numCol="1" spcCol="1270" anchor="t" anchorCtr="0">
          <a:noAutofit/>
        </a:bodyPr>
        <a:lstStyle/>
        <a:p>
          <a:pPr marL="171450" lvl="1" indent="-171450" algn="l" defTabSz="844550">
            <a:lnSpc>
              <a:spcPct val="90000"/>
            </a:lnSpc>
            <a:spcBef>
              <a:spcPct val="0"/>
            </a:spcBef>
            <a:spcAft>
              <a:spcPct val="15000"/>
            </a:spcAft>
            <a:buChar char="••"/>
          </a:pPr>
          <a:r>
            <a:rPr lang="nl-BE" sz="1900" kern="1200" dirty="0" smtClean="0"/>
            <a:t>FRAX: </a:t>
          </a:r>
          <a:r>
            <a:rPr lang="en-US" sz="1900" kern="1200" dirty="0" smtClean="0"/>
            <a:t>Fracture Risk Assessment Tool - WHO</a:t>
          </a:r>
          <a:endParaRPr lang="nl-BE" sz="1900" kern="1200" dirty="0"/>
        </a:p>
        <a:p>
          <a:pPr marL="171450" lvl="1" indent="-171450" algn="l" defTabSz="844550">
            <a:lnSpc>
              <a:spcPct val="90000"/>
            </a:lnSpc>
            <a:spcBef>
              <a:spcPct val="0"/>
            </a:spcBef>
            <a:spcAft>
              <a:spcPct val="15000"/>
            </a:spcAft>
            <a:buChar char="••"/>
          </a:pPr>
          <a:r>
            <a:rPr lang="en-US" sz="1900" kern="1200" dirty="0" smtClean="0"/>
            <a:t>The WHI Hip Fracture Risk Calculator – Canada</a:t>
          </a:r>
          <a:endParaRPr lang="nl-BE" sz="1900" kern="1200" dirty="0"/>
        </a:p>
        <a:p>
          <a:pPr marL="171450" lvl="1" indent="-171450" algn="l" defTabSz="844550">
            <a:lnSpc>
              <a:spcPct val="90000"/>
            </a:lnSpc>
            <a:spcBef>
              <a:spcPct val="0"/>
            </a:spcBef>
            <a:spcAft>
              <a:spcPct val="15000"/>
            </a:spcAft>
            <a:buChar char="••"/>
          </a:pPr>
          <a:r>
            <a:rPr lang="nl-BE" sz="1900" kern="1200" dirty="0" smtClean="0"/>
            <a:t>The </a:t>
          </a:r>
          <a:r>
            <a:rPr lang="nl-BE" sz="1900" kern="1200" dirty="0" err="1" smtClean="0"/>
            <a:t>QFractureScores</a:t>
          </a:r>
          <a:r>
            <a:rPr lang="nl-BE" sz="1900" kern="1200" dirty="0" smtClean="0"/>
            <a:t> - UK</a:t>
          </a:r>
          <a:endParaRPr lang="nl-BE" sz="1900" kern="1200" dirty="0"/>
        </a:p>
      </dsp:txBody>
      <dsp:txXfrm>
        <a:off x="0" y="342894"/>
        <a:ext cx="8426896" cy="1436400"/>
      </dsp:txXfrm>
    </dsp:sp>
    <dsp:sp modelId="{7912F26F-D988-4B62-A09C-387A8123503C}">
      <dsp:nvSpPr>
        <dsp:cNvPr id="0" name=""/>
        <dsp:cNvSpPr/>
      </dsp:nvSpPr>
      <dsp:spPr>
        <a:xfrm>
          <a:off x="421344" y="62454"/>
          <a:ext cx="5898827"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62" tIns="0" rIns="222962" bIns="0" numCol="1" spcCol="1270" anchor="ctr" anchorCtr="0">
          <a:noAutofit/>
        </a:bodyPr>
        <a:lstStyle/>
        <a:p>
          <a:pPr lvl="0" algn="l" defTabSz="844550">
            <a:lnSpc>
              <a:spcPct val="90000"/>
            </a:lnSpc>
            <a:spcBef>
              <a:spcPct val="0"/>
            </a:spcBef>
            <a:spcAft>
              <a:spcPct val="35000"/>
            </a:spcAft>
          </a:pPr>
          <a:r>
            <a:rPr lang="nl-BE" sz="1900" kern="1200" dirty="0" smtClean="0"/>
            <a:t>Predictie</a:t>
          </a:r>
          <a:endParaRPr lang="nl-BE" sz="1900" kern="1200" dirty="0"/>
        </a:p>
      </dsp:txBody>
      <dsp:txXfrm>
        <a:off x="448724" y="89834"/>
        <a:ext cx="5844067" cy="506120"/>
      </dsp:txXfrm>
    </dsp:sp>
    <dsp:sp modelId="{B33AE5F7-935C-4A55-86DF-EF3DCDC84644}">
      <dsp:nvSpPr>
        <dsp:cNvPr id="0" name=""/>
        <dsp:cNvSpPr/>
      </dsp:nvSpPr>
      <dsp:spPr>
        <a:xfrm>
          <a:off x="0" y="2162335"/>
          <a:ext cx="8426896" cy="17356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021" tIns="395732" rIns="65402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dual energy x-ray absorptiometry (DXA)</a:t>
          </a:r>
          <a:endParaRPr lang="nl-BE" sz="1900" kern="1200" dirty="0"/>
        </a:p>
        <a:p>
          <a:pPr marL="171450" lvl="1" indent="-171450" algn="l" defTabSz="844550">
            <a:lnSpc>
              <a:spcPct val="90000"/>
            </a:lnSpc>
            <a:spcBef>
              <a:spcPct val="0"/>
            </a:spcBef>
            <a:spcAft>
              <a:spcPct val="15000"/>
            </a:spcAft>
            <a:buChar char="••"/>
          </a:pPr>
          <a:r>
            <a:rPr lang="nl-BE" sz="1900" kern="1200" smtClean="0"/>
            <a:t>Ultrason-hielmeting</a:t>
          </a:r>
          <a:endParaRPr lang="nl-BE" sz="1900" kern="1200"/>
        </a:p>
        <a:p>
          <a:pPr marL="171450" lvl="1" indent="-171450" algn="l" defTabSz="844550">
            <a:lnSpc>
              <a:spcPct val="90000"/>
            </a:lnSpc>
            <a:spcBef>
              <a:spcPct val="0"/>
            </a:spcBef>
            <a:spcAft>
              <a:spcPct val="15000"/>
            </a:spcAft>
            <a:buChar char="••"/>
          </a:pPr>
          <a:r>
            <a:rPr lang="nl-BE" sz="1900" kern="1200" smtClean="0"/>
            <a:t>quantitative computed tomography (QCT)</a:t>
          </a:r>
          <a:endParaRPr lang="nl-BE" sz="1900" kern="1200"/>
        </a:p>
        <a:p>
          <a:pPr marL="171450" lvl="1" indent="-171450" algn="l" defTabSz="844550">
            <a:lnSpc>
              <a:spcPct val="90000"/>
            </a:lnSpc>
            <a:spcBef>
              <a:spcPct val="0"/>
            </a:spcBef>
            <a:spcAft>
              <a:spcPct val="15000"/>
            </a:spcAft>
            <a:buChar char="••"/>
          </a:pPr>
          <a:r>
            <a:rPr lang="nl-BE" sz="1900" kern="1200" dirty="0" smtClean="0"/>
            <a:t>TBS meting</a:t>
          </a:r>
          <a:endParaRPr lang="nl-BE" sz="1900" kern="1200" dirty="0"/>
        </a:p>
      </dsp:txBody>
      <dsp:txXfrm>
        <a:off x="0" y="2162335"/>
        <a:ext cx="8426896" cy="1735650"/>
      </dsp:txXfrm>
    </dsp:sp>
    <dsp:sp modelId="{BA442B53-78C1-4B70-98ED-B2D5F1416A3F}">
      <dsp:nvSpPr>
        <dsp:cNvPr id="0" name=""/>
        <dsp:cNvSpPr/>
      </dsp:nvSpPr>
      <dsp:spPr>
        <a:xfrm>
          <a:off x="421344" y="1881895"/>
          <a:ext cx="5898827"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62" tIns="0" rIns="222962" bIns="0" numCol="1" spcCol="1270" anchor="ctr" anchorCtr="0">
          <a:noAutofit/>
        </a:bodyPr>
        <a:lstStyle/>
        <a:p>
          <a:pPr lvl="0" algn="l" defTabSz="844550">
            <a:lnSpc>
              <a:spcPct val="90000"/>
            </a:lnSpc>
            <a:spcBef>
              <a:spcPct val="0"/>
            </a:spcBef>
            <a:spcAft>
              <a:spcPct val="35000"/>
            </a:spcAft>
          </a:pPr>
          <a:r>
            <a:rPr lang="nl-BE" sz="1900" kern="1200" dirty="0" smtClean="0"/>
            <a:t>Meting BMD</a:t>
          </a:r>
          <a:endParaRPr lang="nl-BE" sz="1900" kern="1200" dirty="0"/>
        </a:p>
      </dsp:txBody>
      <dsp:txXfrm>
        <a:off x="448724" y="1909275"/>
        <a:ext cx="5844067"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BA05C-3272-4F23-BAE6-F75013BE0831}">
      <dsp:nvSpPr>
        <dsp:cNvPr id="0" name=""/>
        <dsp:cNvSpPr/>
      </dsp:nvSpPr>
      <dsp:spPr>
        <a:xfrm>
          <a:off x="0" y="342894"/>
          <a:ext cx="8426896" cy="1436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021" tIns="395732" rIns="654021" bIns="135128" numCol="1" spcCol="1270" anchor="t" anchorCtr="0">
          <a:noAutofit/>
        </a:bodyPr>
        <a:lstStyle/>
        <a:p>
          <a:pPr marL="171450" lvl="1" indent="-171450" algn="l" defTabSz="844550">
            <a:lnSpc>
              <a:spcPct val="90000"/>
            </a:lnSpc>
            <a:spcBef>
              <a:spcPct val="0"/>
            </a:spcBef>
            <a:spcAft>
              <a:spcPct val="15000"/>
            </a:spcAft>
            <a:buChar char="••"/>
          </a:pPr>
          <a:r>
            <a:rPr lang="nl-BE" sz="1900" kern="1200" dirty="0" smtClean="0"/>
            <a:t>FRAX: </a:t>
          </a:r>
          <a:r>
            <a:rPr lang="en-US" sz="1900" kern="1200" dirty="0" smtClean="0"/>
            <a:t>Fracture Risk Assessment Tool - WHO</a:t>
          </a:r>
          <a:endParaRPr lang="nl-BE" sz="1900" kern="1200" dirty="0"/>
        </a:p>
        <a:p>
          <a:pPr marL="171450" lvl="1" indent="-171450" algn="l" defTabSz="844550">
            <a:lnSpc>
              <a:spcPct val="90000"/>
            </a:lnSpc>
            <a:spcBef>
              <a:spcPct val="0"/>
            </a:spcBef>
            <a:spcAft>
              <a:spcPct val="15000"/>
            </a:spcAft>
            <a:buChar char="••"/>
          </a:pPr>
          <a:r>
            <a:rPr lang="en-US" sz="1900" kern="1200" dirty="0" smtClean="0"/>
            <a:t>The WHI Hip Fracture Risk Calculator – Canada</a:t>
          </a:r>
          <a:endParaRPr lang="nl-BE" sz="1900" kern="1200" dirty="0"/>
        </a:p>
        <a:p>
          <a:pPr marL="171450" lvl="1" indent="-171450" algn="l" defTabSz="844550">
            <a:lnSpc>
              <a:spcPct val="90000"/>
            </a:lnSpc>
            <a:spcBef>
              <a:spcPct val="0"/>
            </a:spcBef>
            <a:spcAft>
              <a:spcPct val="15000"/>
            </a:spcAft>
            <a:buChar char="••"/>
          </a:pPr>
          <a:r>
            <a:rPr lang="nl-BE" sz="1900" kern="1200" dirty="0" smtClean="0"/>
            <a:t>The </a:t>
          </a:r>
          <a:r>
            <a:rPr lang="nl-BE" sz="1900" kern="1200" dirty="0" err="1" smtClean="0"/>
            <a:t>QFractureScores</a:t>
          </a:r>
          <a:r>
            <a:rPr lang="nl-BE" sz="1900" kern="1200" dirty="0" smtClean="0"/>
            <a:t> - UK</a:t>
          </a:r>
          <a:endParaRPr lang="nl-BE" sz="1900" kern="1200" dirty="0"/>
        </a:p>
      </dsp:txBody>
      <dsp:txXfrm>
        <a:off x="0" y="342894"/>
        <a:ext cx="8426896" cy="1436400"/>
      </dsp:txXfrm>
    </dsp:sp>
    <dsp:sp modelId="{7912F26F-D988-4B62-A09C-387A8123503C}">
      <dsp:nvSpPr>
        <dsp:cNvPr id="0" name=""/>
        <dsp:cNvSpPr/>
      </dsp:nvSpPr>
      <dsp:spPr>
        <a:xfrm>
          <a:off x="421344" y="62454"/>
          <a:ext cx="5898827"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62" tIns="0" rIns="222962" bIns="0" numCol="1" spcCol="1270" anchor="ctr" anchorCtr="0">
          <a:noAutofit/>
        </a:bodyPr>
        <a:lstStyle/>
        <a:p>
          <a:pPr lvl="0" algn="l" defTabSz="844550">
            <a:lnSpc>
              <a:spcPct val="90000"/>
            </a:lnSpc>
            <a:spcBef>
              <a:spcPct val="0"/>
            </a:spcBef>
            <a:spcAft>
              <a:spcPct val="35000"/>
            </a:spcAft>
          </a:pPr>
          <a:r>
            <a:rPr lang="nl-BE" sz="1900" kern="1200" dirty="0" smtClean="0"/>
            <a:t>Predictie</a:t>
          </a:r>
          <a:endParaRPr lang="nl-BE" sz="1900" kern="1200" dirty="0"/>
        </a:p>
      </dsp:txBody>
      <dsp:txXfrm>
        <a:off x="448724" y="89834"/>
        <a:ext cx="5844067" cy="506120"/>
      </dsp:txXfrm>
    </dsp:sp>
    <dsp:sp modelId="{B33AE5F7-935C-4A55-86DF-EF3DCDC84644}">
      <dsp:nvSpPr>
        <dsp:cNvPr id="0" name=""/>
        <dsp:cNvSpPr/>
      </dsp:nvSpPr>
      <dsp:spPr>
        <a:xfrm>
          <a:off x="0" y="2162335"/>
          <a:ext cx="8426896" cy="17356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4021" tIns="395732" rIns="654021"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dual energy x-ray absorptiometry (DXA)</a:t>
          </a:r>
          <a:endParaRPr lang="nl-BE" sz="1900" kern="1200" dirty="0"/>
        </a:p>
        <a:p>
          <a:pPr marL="171450" lvl="1" indent="-171450" algn="l" defTabSz="844550">
            <a:lnSpc>
              <a:spcPct val="90000"/>
            </a:lnSpc>
            <a:spcBef>
              <a:spcPct val="0"/>
            </a:spcBef>
            <a:spcAft>
              <a:spcPct val="15000"/>
            </a:spcAft>
            <a:buChar char="••"/>
          </a:pPr>
          <a:r>
            <a:rPr lang="nl-BE" sz="1900" kern="1200" smtClean="0"/>
            <a:t>Ultrason-hielmeting</a:t>
          </a:r>
          <a:endParaRPr lang="nl-BE" sz="1900" kern="1200"/>
        </a:p>
        <a:p>
          <a:pPr marL="171450" lvl="1" indent="-171450" algn="l" defTabSz="844550">
            <a:lnSpc>
              <a:spcPct val="90000"/>
            </a:lnSpc>
            <a:spcBef>
              <a:spcPct val="0"/>
            </a:spcBef>
            <a:spcAft>
              <a:spcPct val="15000"/>
            </a:spcAft>
            <a:buChar char="••"/>
          </a:pPr>
          <a:r>
            <a:rPr lang="nl-BE" sz="1900" kern="1200" smtClean="0"/>
            <a:t>quantitative computed tomography (QCT)</a:t>
          </a:r>
          <a:endParaRPr lang="nl-BE" sz="1900" kern="1200"/>
        </a:p>
        <a:p>
          <a:pPr marL="171450" lvl="1" indent="-171450" algn="l" defTabSz="844550">
            <a:lnSpc>
              <a:spcPct val="90000"/>
            </a:lnSpc>
            <a:spcBef>
              <a:spcPct val="0"/>
            </a:spcBef>
            <a:spcAft>
              <a:spcPct val="15000"/>
            </a:spcAft>
            <a:buChar char="••"/>
          </a:pPr>
          <a:r>
            <a:rPr lang="nl-BE" sz="1900" kern="1200" dirty="0" smtClean="0"/>
            <a:t>TBS meting</a:t>
          </a:r>
          <a:endParaRPr lang="nl-BE" sz="1900" kern="1200" dirty="0"/>
        </a:p>
      </dsp:txBody>
      <dsp:txXfrm>
        <a:off x="0" y="2162335"/>
        <a:ext cx="8426896" cy="1735650"/>
      </dsp:txXfrm>
    </dsp:sp>
    <dsp:sp modelId="{BA442B53-78C1-4B70-98ED-B2D5F1416A3F}">
      <dsp:nvSpPr>
        <dsp:cNvPr id="0" name=""/>
        <dsp:cNvSpPr/>
      </dsp:nvSpPr>
      <dsp:spPr>
        <a:xfrm>
          <a:off x="421344" y="1881895"/>
          <a:ext cx="5898827" cy="5608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62" tIns="0" rIns="222962" bIns="0" numCol="1" spcCol="1270" anchor="ctr" anchorCtr="0">
          <a:noAutofit/>
        </a:bodyPr>
        <a:lstStyle/>
        <a:p>
          <a:pPr lvl="0" algn="l" defTabSz="844550">
            <a:lnSpc>
              <a:spcPct val="90000"/>
            </a:lnSpc>
            <a:spcBef>
              <a:spcPct val="0"/>
            </a:spcBef>
            <a:spcAft>
              <a:spcPct val="35000"/>
            </a:spcAft>
          </a:pPr>
          <a:r>
            <a:rPr lang="nl-BE" sz="1900" kern="1200" dirty="0" smtClean="0"/>
            <a:t>Meting BMD</a:t>
          </a:r>
          <a:endParaRPr lang="nl-BE" sz="1900" kern="1200" dirty="0"/>
        </a:p>
      </dsp:txBody>
      <dsp:txXfrm>
        <a:off x="448724" y="1909275"/>
        <a:ext cx="5844067"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rtlCol="0"/>
          <a:lstStyle>
            <a:lvl1pPr algn="r">
              <a:defRPr sz="1200"/>
            </a:lvl1pPr>
          </a:lstStyle>
          <a:p>
            <a:fld id="{2447E72A-D913-4DC2-9E0A-E520CE8FCC86}" type="datetimeFigureOut">
              <a:rPr lang="en-US" smtClean="0"/>
              <a:pPr/>
              <a:t>9/30/2019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rtlCol="0" anchor="b"/>
          <a:lstStyle>
            <a:lvl1pPr algn="r">
              <a:defRPr sz="1200"/>
            </a:lvl1pPr>
          </a:lstStyle>
          <a:p>
            <a:fld id="{A5D78FC6-CE17-4259-A63C-DDFC12E048FC}" type="slidenum">
              <a:rPr lang="en-US" smtClean="0"/>
              <a:pPr/>
              <a:t>‹nr.›</a:t>
            </a:fld>
            <a:endParaRPr lang="en-US"/>
          </a:p>
        </p:txBody>
      </p:sp>
    </p:spTree>
    <p:extLst>
      <p:ext uri="{BB962C8B-B14F-4D97-AF65-F5344CB8AC3E}">
        <p14:creationId xmlns:p14="http://schemas.microsoft.com/office/powerpoint/2010/main" val="2446638304"/>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valpreventie.be/Welkom.aspx"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apotheekclaeys-decraene.be/?portfolio=calcium"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nejm.org/doi/10.1056/NEJM199212033272305?url_ver=Z39.88-2003&amp;rfr_id=ori:rid:crossref.org&amp;rfr_dat=cr_pub%3dwww.ncbi.nlm.nih.gov"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onlinelibrary.wiley.com/doi/full/10.1002/jbmr.1719"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onlinelibrary.wiley.com/doi/full/10.1002/jbmr.1719#fig4" TargetMode="External"/><Relationship Id="rId5" Type="http://schemas.openxmlformats.org/officeDocument/2006/relationships/hyperlink" Target="https://onlinelibrary.wiley.com/doi/full/10.1002/jbmr.1719#tbl1" TargetMode="External"/><Relationship Id="rId4" Type="http://schemas.openxmlformats.org/officeDocument/2006/relationships/hyperlink" Target="https://onlinelibrary.wiley.com/action/downloadFigures?id=fig1&amp;doi=10.1002/jbmr.1719" TargetMode="Externa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nhg.org/standaarden/volledig/nhg-standaard-fractuurpreventie#note-27"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8" Type="http://schemas.openxmlformats.org/officeDocument/2006/relationships/hyperlink" Target="https://www.ncbi.nlm.nih.gov/pmc/articles/PMC3971652/#BX1" TargetMode="External"/><Relationship Id="rId13" Type="http://schemas.openxmlformats.org/officeDocument/2006/relationships/hyperlink" Target="https://www.ncbi.nlm.nih.gov/pmc/articles/PMC3971652/#R6" TargetMode="External"/><Relationship Id="rId3" Type="http://schemas.openxmlformats.org/officeDocument/2006/relationships/hyperlink" Target="https://www.ncbi.nlm.nih.gov/pubmed/?term=Manolagas%20SC%5bAuthor%5d&amp;cauthor=true&amp;cauthor_uid=24042328" TargetMode="External"/><Relationship Id="rId7" Type="http://schemas.openxmlformats.org/officeDocument/2006/relationships/hyperlink" Target="https://www.ncbi.nlm.nih.gov/pmc/articles/PMC3971652/#R2" TargetMode="External"/><Relationship Id="rId12" Type="http://schemas.openxmlformats.org/officeDocument/2006/relationships/hyperlink" Target="https://www.ncbi.nlm.nih.gov/pmc/articles/PMC3971652/#R5" TargetMode="External"/><Relationship Id="rId17" Type="http://schemas.openxmlformats.org/officeDocument/2006/relationships/hyperlink" Target="https://www.ncbi.nlm.nih.gov/pmc/articles/PMC3971652/#R11" TargetMode="External"/><Relationship Id="rId2" Type="http://schemas.openxmlformats.org/officeDocument/2006/relationships/slide" Target="../slides/slide68.xml"/><Relationship Id="rId16" Type="http://schemas.openxmlformats.org/officeDocument/2006/relationships/hyperlink" Target="https://www.ncbi.nlm.nih.gov/pmc/articles/PMC3971652/#R9" TargetMode="External"/><Relationship Id="rId1" Type="http://schemas.openxmlformats.org/officeDocument/2006/relationships/notesMaster" Target="../notesMasters/notesMaster1.xml"/><Relationship Id="rId6" Type="http://schemas.openxmlformats.org/officeDocument/2006/relationships/hyperlink" Target="https://www.ncbi.nlm.nih.gov/pmc/articles/PMC3971652/#R1" TargetMode="External"/><Relationship Id="rId11" Type="http://schemas.openxmlformats.org/officeDocument/2006/relationships/hyperlink" Target="https://www.ncbi.nlm.nih.gov/pmc/articles/PMC3971652/#R4" TargetMode="External"/><Relationship Id="rId5" Type="http://schemas.openxmlformats.org/officeDocument/2006/relationships/hyperlink" Target="https://www.ncbi.nlm.nih.gov/pubmed/?term=Almeida%20M%5bAuthor%5d&amp;cauthor=true&amp;cauthor_uid=24042328" TargetMode="External"/><Relationship Id="rId15" Type="http://schemas.openxmlformats.org/officeDocument/2006/relationships/hyperlink" Target="https://www.ncbi.nlm.nih.gov/pmc/articles/PMC3971652/#R8" TargetMode="External"/><Relationship Id="rId10" Type="http://schemas.openxmlformats.org/officeDocument/2006/relationships/hyperlink" Target="https://www.ncbi.nlm.nih.gov/pmc/articles/PMC3971652/#R3" TargetMode="External"/><Relationship Id="rId4" Type="http://schemas.openxmlformats.org/officeDocument/2006/relationships/hyperlink" Target="https://www.ncbi.nlm.nih.gov/pubmed/?term=O%26#x02019;Brien CA[Author]&amp;cauthor=true&amp;cauthor_uid=24042328" TargetMode="External"/><Relationship Id="rId9" Type="http://schemas.openxmlformats.org/officeDocument/2006/relationships/hyperlink" Target="https://www.ncbi.nlm.nih.gov/pmc/articles/PMC3971652/figure/F1/" TargetMode="External"/><Relationship Id="rId14" Type="http://schemas.openxmlformats.org/officeDocument/2006/relationships/hyperlink" Target="https://www.ncbi.nlm.nih.gov/pmc/articles/PMC3971652/#R7"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musculoskeletalkey.com/management-of-osteoporosis/void(0)" TargetMode="External"/><Relationship Id="rId7" Type="http://schemas.openxmlformats.org/officeDocument/2006/relationships/hyperlink" Target="https://musculoskeletalkey.com/management-of-osteoporosis/#R27-4" TargetMode="External"/><Relationship Id="rId2" Type="http://schemas.openxmlformats.org/officeDocument/2006/relationships/slide" Target="../slides/slide73.xml"/><Relationship Id="rId1" Type="http://schemas.openxmlformats.org/officeDocument/2006/relationships/notesMaster" Target="../notesMasters/notesMaster1.xml"/><Relationship Id="rId6" Type="http://schemas.openxmlformats.org/officeDocument/2006/relationships/hyperlink" Target="https://musculoskeletalkey.com/management-of-osteoporosis/#R26-4" TargetMode="External"/><Relationship Id="rId5" Type="http://schemas.openxmlformats.org/officeDocument/2006/relationships/hyperlink" Target="https://musculoskeletalkey.com/management-of-osteoporosis/#F5-4" TargetMode="External"/><Relationship Id="rId4" Type="http://schemas.openxmlformats.org/officeDocument/2006/relationships/hyperlink" Target="https://musculoskeletalkey.com/management-of-osteoporosis/#R25-4" TargetMode="External"/></Relationships>
</file>

<file path=ppt/notesSlides/_rels/notesSlide74.xml.rels><?xml version="1.0" encoding="UTF-8" standalone="yes"?>
<Relationships xmlns="http://schemas.openxmlformats.org/package/2006/relationships"><Relationship Id="rId8" Type="http://schemas.openxmlformats.org/officeDocument/2006/relationships/hyperlink" Target="https://musculoskeletalkey.com/management-of-osteoporosis/#R21-4" TargetMode="External"/><Relationship Id="rId13" Type="http://schemas.openxmlformats.org/officeDocument/2006/relationships/hyperlink" Target="https://musculoskeletalkey.com/management-of-osteoporosis/#F4-4" TargetMode="External"/><Relationship Id="rId3" Type="http://schemas.openxmlformats.org/officeDocument/2006/relationships/hyperlink" Target="https://musculoskeletalkey.com/management-of-osteoporosis/" TargetMode="External"/><Relationship Id="rId7" Type="http://schemas.openxmlformats.org/officeDocument/2006/relationships/hyperlink" Target="https://musculoskeletalkey.com/management-of-osteoporosis/#F3-4" TargetMode="External"/><Relationship Id="rId12" Type="http://schemas.openxmlformats.org/officeDocument/2006/relationships/hyperlink" Target="https://musculoskeletalkey.com/management-of-osteoporosis/#R24-4" TargetMode="External"/><Relationship Id="rId2" Type="http://schemas.openxmlformats.org/officeDocument/2006/relationships/slide" Target="../slides/slide74.xml"/><Relationship Id="rId1" Type="http://schemas.openxmlformats.org/officeDocument/2006/relationships/notesMaster" Target="../notesMasters/notesMaster1.xml"/><Relationship Id="rId6" Type="http://schemas.openxmlformats.org/officeDocument/2006/relationships/hyperlink" Target="https://musculoskeletalkey.com/management-of-osteoporosis/#R20-4" TargetMode="External"/><Relationship Id="rId11" Type="http://schemas.openxmlformats.org/officeDocument/2006/relationships/hyperlink" Target="https://musculoskeletalkey.com/management-of-osteoporosis/void(0)" TargetMode="External"/><Relationship Id="rId5" Type="http://schemas.openxmlformats.org/officeDocument/2006/relationships/hyperlink" Target="https://musculoskeletalkey.com/management-of-osteoporosis/#R19-4" TargetMode="External"/><Relationship Id="rId10" Type="http://schemas.openxmlformats.org/officeDocument/2006/relationships/hyperlink" Target="https://musculoskeletalkey.com/management-of-osteoporosis/#R23-4" TargetMode="External"/><Relationship Id="rId4" Type="http://schemas.openxmlformats.org/officeDocument/2006/relationships/hyperlink" Target="https://musculoskeletalkey.com/management-of-osteoporosis/#R18-4" TargetMode="External"/><Relationship Id="rId9" Type="http://schemas.openxmlformats.org/officeDocument/2006/relationships/hyperlink" Target="https://musculoskeletalkey.com/management-of-osteoporosis/#R22-4" TargetMode="Externa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www.nhg.org/standaarden/volledig/nhg-standaard-fractuurpreventie#note-27"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www.bcfi.be/inami_pdfs/5900100_FormDem_NL.pdf" TargetMode="External"/><Relationship Id="rId2" Type="http://schemas.openxmlformats.org/officeDocument/2006/relationships/slide" Target="../slides/slide92.xml"/><Relationship Id="rId1" Type="http://schemas.openxmlformats.org/officeDocument/2006/relationships/notesMaster" Target="../notesMasters/notesMaster1.xml"/><Relationship Id="rId4" Type="http://schemas.openxmlformats.org/officeDocument/2006/relationships/hyperlink" Target="https://www.bcfi.be/inami_pdfs/5900200_FormDem_NL.pdf" TargetMode="Externa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a:t>
            </a:fld>
            <a:endParaRPr lang="en-US"/>
          </a:p>
        </p:txBody>
      </p:sp>
    </p:spTree>
    <p:extLst>
      <p:ext uri="{BB962C8B-B14F-4D97-AF65-F5344CB8AC3E}">
        <p14:creationId xmlns:p14="http://schemas.microsoft.com/office/powerpoint/2010/main" val="3343851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r>
              <a:rPr lang="en-GB" sz="1200" dirty="0" err="1" smtClean="0"/>
              <a:t>HRQoL</a:t>
            </a:r>
            <a:endParaRPr lang="en-GB" sz="1200" baseline="30000" dirty="0" smtClean="0"/>
          </a:p>
          <a:p>
            <a:pPr lvl="1"/>
            <a:r>
              <a:rPr lang="en-GB" sz="1200" baseline="30000" dirty="0" err="1" smtClean="0"/>
              <a:t>a</a:t>
            </a:r>
            <a:r>
              <a:rPr lang="en-GB" sz="1200" dirty="0" err="1" smtClean="0"/>
              <a:t>HRQoL</a:t>
            </a:r>
            <a:r>
              <a:rPr lang="en-GB" sz="1200" dirty="0" smtClean="0"/>
              <a:t> was measured using the EQ-5D instrument. The overall EQ‐5D index (the utility value) has a theoretical range from -0.594 (worst possible health) to 1.0 (perfect health). The mean age of the hip fracture study population with osteoporosis was 67.8 years (SD: 9.9). Linear regression models were fitted to estimate the effect of different complications on the EQ‐5D index controlled for age and sex</a:t>
            </a:r>
          </a:p>
          <a:p>
            <a:pPr lvl="1"/>
            <a:r>
              <a:rPr lang="en-GB" sz="1200" dirty="0" smtClean="0"/>
              <a:t>Diabetes, diabetes mellitus; EQ-5D, 5-dimension </a:t>
            </a:r>
            <a:r>
              <a:rPr lang="en-GB" sz="1200" dirty="0" err="1" smtClean="0"/>
              <a:t>EuroQoL</a:t>
            </a:r>
            <a:r>
              <a:rPr lang="en-GB" sz="1200" dirty="0" smtClean="0"/>
              <a:t> questionnaire; </a:t>
            </a:r>
            <a:r>
              <a:rPr lang="en-GB" sz="1200" dirty="0" err="1" smtClean="0"/>
              <a:t>HRQoL</a:t>
            </a:r>
            <a:r>
              <a:rPr lang="en-GB" sz="1200" dirty="0" smtClean="0"/>
              <a:t>, health-related quality-of-life; SD, standard deviation</a:t>
            </a:r>
          </a:p>
          <a:p>
            <a:pPr lvl="1"/>
            <a:r>
              <a:rPr lang="en-GB" sz="1200" dirty="0" smtClean="0"/>
              <a:t>1. </a:t>
            </a:r>
            <a:r>
              <a:rPr lang="en-GB" sz="1200" dirty="0" err="1" smtClean="0"/>
              <a:t>Vokó</a:t>
            </a:r>
            <a:r>
              <a:rPr lang="en-GB" sz="1200" dirty="0" smtClean="0"/>
              <a:t> Z </a:t>
            </a:r>
            <a:r>
              <a:rPr lang="en-GB" sz="1200" i="1" dirty="0" smtClean="0"/>
              <a:t>et al. J </a:t>
            </a:r>
            <a:r>
              <a:rPr lang="en-GB" sz="1200" i="1" dirty="0" err="1" smtClean="0"/>
              <a:t>Eval</a:t>
            </a:r>
            <a:r>
              <a:rPr lang="en-GB" sz="1200" i="1" dirty="0" smtClean="0"/>
              <a:t> </a:t>
            </a:r>
            <a:r>
              <a:rPr lang="en-GB" sz="1200" i="1" dirty="0" err="1" smtClean="0"/>
              <a:t>Clin</a:t>
            </a:r>
            <a:r>
              <a:rPr lang="en-GB" sz="1200" i="1" dirty="0" smtClean="0"/>
              <a:t> </a:t>
            </a:r>
            <a:r>
              <a:rPr lang="en-GB" sz="1200" i="1" dirty="0" err="1" smtClean="0"/>
              <a:t>Pract</a:t>
            </a:r>
            <a:r>
              <a:rPr lang="en-GB" sz="1200" i="1" dirty="0" smtClean="0"/>
              <a:t> </a:t>
            </a:r>
            <a:r>
              <a:rPr lang="en-GB" sz="1200" dirty="0" smtClean="0"/>
              <a:t>2017;23:1375–80; 2. Griffin XL </a:t>
            </a:r>
            <a:r>
              <a:rPr lang="en-GB" sz="1200" i="1" dirty="0" smtClean="0"/>
              <a:t>et al. Bone Joint J </a:t>
            </a:r>
            <a:r>
              <a:rPr lang="en-GB" sz="1200" dirty="0" smtClean="0"/>
              <a:t>2015;97-B:372–82</a:t>
            </a:r>
          </a:p>
          <a:p>
            <a:pPr lvl="1"/>
            <a:endParaRPr lang="fr-FR" dirty="0" smtClean="0"/>
          </a:p>
          <a:p>
            <a:pPr lvl="1"/>
            <a:r>
              <a:rPr lang="fr-FR" dirty="0" smtClean="0"/>
              <a:t>The </a:t>
            </a:r>
            <a:r>
              <a:rPr lang="en-GB" dirty="0" smtClean="0"/>
              <a:t>5-dimension </a:t>
            </a:r>
            <a:r>
              <a:rPr lang="en-GB" dirty="0" err="1" smtClean="0"/>
              <a:t>EuroQoL</a:t>
            </a:r>
            <a:r>
              <a:rPr lang="en-GB" dirty="0" smtClean="0"/>
              <a:t> </a:t>
            </a:r>
            <a:r>
              <a:rPr lang="fr-FR" dirty="0" smtClean="0"/>
              <a:t>(EQ‐5D) </a:t>
            </a:r>
            <a:r>
              <a:rPr lang="fr-FR" dirty="0" err="1" smtClean="0"/>
              <a:t>is</a:t>
            </a:r>
            <a:r>
              <a:rPr lang="fr-FR" dirty="0" smtClean="0"/>
              <a:t> a </a:t>
            </a:r>
            <a:r>
              <a:rPr lang="fr-FR" dirty="0" err="1" smtClean="0"/>
              <a:t>preference-based</a:t>
            </a:r>
            <a:r>
              <a:rPr lang="fr-FR" dirty="0" smtClean="0"/>
              <a:t> questionnaire </a:t>
            </a:r>
            <a:r>
              <a:rPr lang="fr-FR" dirty="0" err="1" smtClean="0"/>
              <a:t>that</a:t>
            </a:r>
            <a:r>
              <a:rPr lang="fr-FR" dirty="0" smtClean="0"/>
              <a:t> </a:t>
            </a:r>
            <a:r>
              <a:rPr lang="fr-FR" dirty="0" err="1" smtClean="0"/>
              <a:t>is</a:t>
            </a:r>
            <a:r>
              <a:rPr lang="fr-FR" dirty="0" smtClean="0"/>
              <a:t> </a:t>
            </a:r>
            <a:r>
              <a:rPr lang="fr-FR" dirty="0" err="1" smtClean="0"/>
              <a:t>used</a:t>
            </a:r>
            <a:r>
              <a:rPr lang="fr-FR" dirty="0" smtClean="0"/>
              <a:t> to </a:t>
            </a:r>
            <a:r>
              <a:rPr lang="fr-FR" dirty="0" err="1" smtClean="0"/>
              <a:t>assess</a:t>
            </a:r>
            <a:r>
              <a:rPr lang="fr-FR" dirty="0" smtClean="0"/>
              <a:t> </a:t>
            </a:r>
            <a:r>
              <a:rPr lang="en-GB" dirty="0" smtClean="0"/>
              <a:t>health-related quality of life (</a:t>
            </a:r>
            <a:r>
              <a:rPr lang="en-GB" dirty="0" err="1" smtClean="0"/>
              <a:t>HRQoL</a:t>
            </a:r>
            <a:r>
              <a:rPr lang="en-GB" dirty="0" smtClean="0"/>
              <a:t>)</a:t>
            </a:r>
            <a:r>
              <a:rPr lang="fr-FR" dirty="0" smtClean="0"/>
              <a:t>.</a:t>
            </a:r>
            <a:r>
              <a:rPr lang="fr-FR" baseline="30000" dirty="0" smtClean="0"/>
              <a:t>1</a:t>
            </a:r>
            <a:r>
              <a:rPr lang="fr-FR" dirty="0" smtClean="0"/>
              <a:t> The descriptive system </a:t>
            </a:r>
            <a:r>
              <a:rPr lang="en-GB" dirty="0" smtClean="0"/>
              <a:t>comprises five dimensions: mobility, self‐care, usual activities, pain/discomfort and anxiety/depression. Each dimension comprises three levels: no problems, some problems and extreme problems. The respondents indicate which statement describes their state most appropriately in each of the five dimensions. The five dimensions of the EQ‐5D are scored with values between 1 and 3, with 1 representing the best health status and 3 the worst. A total of 243 (3</a:t>
            </a:r>
            <a:r>
              <a:rPr lang="en-GB" baseline="30000" dirty="0" smtClean="0"/>
              <a:t>5</a:t>
            </a:r>
            <a:r>
              <a:rPr lang="en-GB" dirty="0" smtClean="0"/>
              <a:t>) possible health states can be defined this way. In this analysis,</a:t>
            </a:r>
            <a:r>
              <a:rPr lang="en-GB" baseline="30000" dirty="0" smtClean="0"/>
              <a:t>2</a:t>
            </a:r>
            <a:r>
              <a:rPr lang="en-GB" dirty="0" smtClean="0"/>
              <a:t> utility values were taken from a United Kingdom study, in which the time trade‐off valuation technique was used.3 The overall EQ‐5D index (the utility value) has a theoretical range from -0.594 (worst possible health) to 1.0 (perfect health).</a:t>
            </a:r>
            <a:r>
              <a:rPr lang="en-GB" baseline="30000" dirty="0" smtClean="0"/>
              <a:t>2</a:t>
            </a:r>
          </a:p>
          <a:p>
            <a:pPr lvl="1"/>
            <a:endParaRPr lang="en-GB" dirty="0" smtClean="0"/>
          </a:p>
          <a:p>
            <a:pPr lvl="1"/>
            <a:r>
              <a:rPr lang="en-GB" b="1" dirty="0" smtClean="0"/>
              <a:t>References </a:t>
            </a:r>
          </a:p>
          <a:p>
            <a:pPr marL="685800" lvl="1" indent="-228600">
              <a:buFont typeface="+mj-lt"/>
              <a:buAutoNum type="arabicPeriod"/>
            </a:pPr>
            <a:r>
              <a:rPr lang="en-GB" dirty="0" smtClean="0"/>
              <a:t>EuroQoL-5 Dimensions-3L score user guide. Available from: https://euroqol.org/wp-content/uploads/2016/09/EQ-5D-3L_UserGuide_2015.pdf (Accessed January 2018).</a:t>
            </a:r>
          </a:p>
          <a:p>
            <a:pPr marL="685800" lvl="1" indent="-228600">
              <a:buFont typeface="+mj-lt"/>
              <a:buAutoNum type="arabicPeriod"/>
            </a:pPr>
            <a:r>
              <a:rPr lang="en-GB" dirty="0" err="1" smtClean="0"/>
              <a:t>Vokó</a:t>
            </a:r>
            <a:r>
              <a:rPr lang="en-GB" dirty="0" smtClean="0"/>
              <a:t> Z </a:t>
            </a:r>
            <a:r>
              <a:rPr lang="en-GB" i="1" dirty="0" smtClean="0"/>
              <a:t>et al. J </a:t>
            </a:r>
            <a:r>
              <a:rPr lang="en-GB" i="1" dirty="0" err="1" smtClean="0"/>
              <a:t>Eval</a:t>
            </a:r>
            <a:r>
              <a:rPr lang="en-GB" i="1" dirty="0" smtClean="0"/>
              <a:t> </a:t>
            </a:r>
            <a:r>
              <a:rPr lang="en-GB" i="1" dirty="0" err="1" smtClean="0"/>
              <a:t>Clin</a:t>
            </a:r>
            <a:r>
              <a:rPr lang="en-GB" i="1" dirty="0" smtClean="0"/>
              <a:t> </a:t>
            </a:r>
            <a:r>
              <a:rPr lang="en-GB" i="1" dirty="0" err="1" smtClean="0"/>
              <a:t>Pract</a:t>
            </a:r>
            <a:r>
              <a:rPr lang="en-GB" i="1" dirty="0" smtClean="0"/>
              <a:t> </a:t>
            </a:r>
            <a:r>
              <a:rPr lang="en-GB" dirty="0" smtClean="0"/>
              <a:t>2017;23:1375–80.</a:t>
            </a:r>
          </a:p>
          <a:p>
            <a:pPr marL="685800" lvl="1" indent="-228600">
              <a:buFont typeface="+mj-lt"/>
              <a:buAutoNum type="arabicPeriod"/>
            </a:pPr>
            <a:r>
              <a:rPr lang="en-GB" dirty="0" smtClean="0"/>
              <a:t>Dolan P. </a:t>
            </a:r>
            <a:r>
              <a:rPr lang="en-GB" i="1" dirty="0" smtClean="0"/>
              <a:t>Med Care </a:t>
            </a:r>
            <a:r>
              <a:rPr lang="en-GB" dirty="0" smtClean="0"/>
              <a:t>1997;35:1095–108.</a:t>
            </a:r>
          </a:p>
          <a:p>
            <a:pPr marL="685800" lvl="1" indent="-228600">
              <a:buFont typeface="+mj-lt"/>
              <a:buAutoNum type="arabicPeriod"/>
            </a:pPr>
            <a:endParaRPr lang="en-GB" dirty="0" smtClean="0"/>
          </a:p>
          <a:p>
            <a:pPr marL="0" lvl="0" indent="0">
              <a:buFont typeface="+mj-lt"/>
              <a:buNone/>
            </a:pPr>
            <a:r>
              <a:rPr lang="en-GB" dirty="0" err="1" smtClean="0"/>
              <a:t>Toename</a:t>
            </a:r>
            <a:r>
              <a:rPr lang="en-GB" baseline="0" dirty="0" smtClean="0"/>
              <a:t> </a:t>
            </a:r>
            <a:r>
              <a:rPr lang="en-GB" baseline="0" dirty="0" err="1" smtClean="0"/>
              <a:t>mortaliteit</a:t>
            </a:r>
            <a:endParaRPr lang="en-GB"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de-DE" dirty="0" smtClean="0"/>
              <a:t>Von </a:t>
            </a:r>
            <a:r>
              <a:rPr lang="de-DE" dirty="0" err="1" smtClean="0"/>
              <a:t>Friesendorff</a:t>
            </a:r>
            <a:r>
              <a:rPr lang="de-DE" dirty="0" smtClean="0"/>
              <a:t> et al. </a:t>
            </a:r>
            <a:r>
              <a:rPr lang="de-DE" dirty="0" err="1" smtClean="0"/>
              <a:t>Osteopor</a:t>
            </a:r>
            <a:r>
              <a:rPr lang="de-DE" dirty="0" smtClean="0"/>
              <a:t> Int. 2016;27(10):2945–2953</a:t>
            </a:r>
          </a:p>
          <a:p>
            <a:pPr marL="0" lvl="0" indent="0">
              <a:buFont typeface="+mj-lt"/>
              <a:buNone/>
            </a:pPr>
            <a:endParaRPr lang="en-GB" dirty="0" smtClean="0"/>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10</a:t>
            </a:fld>
            <a:endParaRPr lang="en-US"/>
          </a:p>
        </p:txBody>
      </p:sp>
    </p:spTree>
    <p:extLst>
      <p:ext uri="{BB962C8B-B14F-4D97-AF65-F5344CB8AC3E}">
        <p14:creationId xmlns:p14="http://schemas.microsoft.com/office/powerpoint/2010/main" val="591020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u="none" strike="noStrike" kern="1200" baseline="0" dirty="0" smtClean="0">
                <a:solidFill>
                  <a:schemeClr val="tx1"/>
                </a:solidFill>
                <a:latin typeface="Arial" pitchFamily="34" charset="0"/>
                <a:ea typeface="+mn-ea"/>
                <a:cs typeface="+mn-cs"/>
              </a:rPr>
              <a:t>The present study utilizes the two cohorts of prospectively followed consecutive female [35] and male [36] hip fracture cases and now with added matched controls, from Malmö, Sweden.</a:t>
            </a:r>
          </a:p>
          <a:p>
            <a:r>
              <a:rPr lang="fr-BE" sz="1200" b="1" dirty="0" err="1" smtClean="0">
                <a:solidFill>
                  <a:srgbClr val="000000"/>
                </a:solidFill>
              </a:rPr>
              <a:t>Females</a:t>
            </a:r>
            <a:r>
              <a:rPr lang="fr-BE" sz="1200" b="1" dirty="0" smtClean="0">
                <a:solidFill>
                  <a:srgbClr val="000000"/>
                </a:solidFill>
              </a:rPr>
              <a:t>:</a:t>
            </a:r>
          </a:p>
          <a:p>
            <a:r>
              <a:rPr lang="fr-BE" sz="1200" dirty="0" smtClean="0">
                <a:solidFill>
                  <a:srgbClr val="000000"/>
                </a:solidFill>
              </a:rPr>
              <a:t>4,6x </a:t>
            </a:r>
            <a:r>
              <a:rPr lang="fr-BE" sz="1200" dirty="0" err="1" smtClean="0">
                <a:solidFill>
                  <a:srgbClr val="000000"/>
                </a:solidFill>
              </a:rPr>
              <a:t>excess</a:t>
            </a:r>
            <a:r>
              <a:rPr lang="fr-BE" sz="1200" dirty="0" smtClean="0">
                <a:solidFill>
                  <a:srgbClr val="000000"/>
                </a:solidFill>
              </a:rPr>
              <a:t> </a:t>
            </a:r>
            <a:r>
              <a:rPr lang="fr-BE" sz="1200" dirty="0" err="1" smtClean="0">
                <a:solidFill>
                  <a:srgbClr val="000000"/>
                </a:solidFill>
              </a:rPr>
              <a:t>mortality</a:t>
            </a:r>
            <a:r>
              <a:rPr lang="fr-BE" sz="1200" baseline="0" dirty="0" smtClean="0">
                <a:solidFill>
                  <a:srgbClr val="000000"/>
                </a:solidFill>
              </a:rPr>
              <a:t> in first </a:t>
            </a:r>
            <a:r>
              <a:rPr lang="fr-BE" sz="1200" baseline="0" dirty="0" err="1" smtClean="0">
                <a:solidFill>
                  <a:srgbClr val="000000"/>
                </a:solidFill>
              </a:rPr>
              <a:t>year</a:t>
            </a:r>
            <a:r>
              <a:rPr lang="fr-BE" sz="1200" baseline="0" dirty="0" smtClean="0">
                <a:solidFill>
                  <a:srgbClr val="000000"/>
                </a:solidFill>
              </a:rPr>
              <a:t> </a:t>
            </a:r>
            <a:r>
              <a:rPr lang="fr-BE" sz="1200" baseline="0" dirty="0" err="1" smtClean="0">
                <a:solidFill>
                  <a:srgbClr val="000000"/>
                </a:solidFill>
              </a:rPr>
              <a:t>after</a:t>
            </a:r>
            <a:r>
              <a:rPr lang="fr-BE" sz="1200" baseline="0" dirty="0" smtClean="0">
                <a:solidFill>
                  <a:srgbClr val="000000"/>
                </a:solidFill>
              </a:rPr>
              <a:t> hip fracture (over all </a:t>
            </a:r>
            <a:r>
              <a:rPr lang="fr-BE" sz="1200" baseline="0" dirty="0" err="1" smtClean="0">
                <a:solidFill>
                  <a:srgbClr val="000000"/>
                </a:solidFill>
              </a:rPr>
              <a:t>ages</a:t>
            </a:r>
            <a:r>
              <a:rPr lang="fr-BE" sz="1200" baseline="0" dirty="0" smtClean="0">
                <a:solidFill>
                  <a:srgbClr val="000000"/>
                </a:solidFill>
              </a:rPr>
              <a:t>, </a:t>
            </a:r>
            <a:r>
              <a:rPr lang="fr-BE" sz="1200" baseline="0" dirty="0" err="1" smtClean="0">
                <a:solidFill>
                  <a:srgbClr val="000000"/>
                </a:solidFill>
              </a:rPr>
              <a:t>higher</a:t>
            </a:r>
            <a:r>
              <a:rPr lang="fr-BE" sz="1200" baseline="0" dirty="0" smtClean="0">
                <a:solidFill>
                  <a:srgbClr val="000000"/>
                </a:solidFill>
              </a:rPr>
              <a:t> at </a:t>
            </a:r>
            <a:r>
              <a:rPr lang="fr-BE" sz="1200" baseline="0" dirty="0" err="1" smtClean="0">
                <a:solidFill>
                  <a:srgbClr val="000000"/>
                </a:solidFill>
              </a:rPr>
              <a:t>higher</a:t>
            </a:r>
            <a:r>
              <a:rPr lang="fr-BE" sz="1200" baseline="0" dirty="0" smtClean="0">
                <a:solidFill>
                  <a:srgbClr val="000000"/>
                </a:solidFill>
              </a:rPr>
              <a:t> </a:t>
            </a:r>
            <a:r>
              <a:rPr lang="fr-BE" sz="1200" baseline="0" dirty="0" err="1" smtClean="0">
                <a:solidFill>
                  <a:srgbClr val="000000"/>
                </a:solidFill>
              </a:rPr>
              <a:t>age</a:t>
            </a:r>
            <a:r>
              <a:rPr lang="fr-BE" sz="1200" baseline="0" dirty="0" smtClean="0">
                <a:solidFill>
                  <a:srgbClr val="000000"/>
                </a:solidFill>
              </a:rPr>
              <a:t>)</a:t>
            </a:r>
            <a:endParaRPr lang="fr-BE" sz="1200" dirty="0" smtClean="0">
              <a:solidFill>
                <a:srgbClr val="000000"/>
              </a:solidFill>
            </a:endParaRPr>
          </a:p>
          <a:p>
            <a:r>
              <a:rPr lang="fr-BE" sz="1200" b="1" dirty="0" smtClean="0">
                <a:solidFill>
                  <a:srgbClr val="000000"/>
                </a:solidFill>
              </a:rPr>
              <a:t>Males: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BE" sz="1200" dirty="0" smtClean="0">
                <a:solidFill>
                  <a:srgbClr val="000000"/>
                </a:solidFill>
              </a:rPr>
              <a:t>5,7x </a:t>
            </a:r>
            <a:r>
              <a:rPr lang="fr-BE" sz="1200" dirty="0" err="1" smtClean="0">
                <a:solidFill>
                  <a:srgbClr val="000000"/>
                </a:solidFill>
              </a:rPr>
              <a:t>excess</a:t>
            </a:r>
            <a:r>
              <a:rPr lang="fr-BE" sz="1200" dirty="0" smtClean="0">
                <a:solidFill>
                  <a:srgbClr val="000000"/>
                </a:solidFill>
              </a:rPr>
              <a:t> </a:t>
            </a:r>
            <a:r>
              <a:rPr lang="fr-BE" sz="1200" dirty="0" err="1" smtClean="0">
                <a:solidFill>
                  <a:srgbClr val="000000"/>
                </a:solidFill>
              </a:rPr>
              <a:t>mortality</a:t>
            </a:r>
            <a:r>
              <a:rPr lang="fr-BE" sz="1200" baseline="0" dirty="0" smtClean="0">
                <a:solidFill>
                  <a:srgbClr val="000000"/>
                </a:solidFill>
              </a:rPr>
              <a:t> in first </a:t>
            </a:r>
            <a:r>
              <a:rPr lang="fr-BE" sz="1200" baseline="0" dirty="0" err="1" smtClean="0">
                <a:solidFill>
                  <a:srgbClr val="000000"/>
                </a:solidFill>
              </a:rPr>
              <a:t>year</a:t>
            </a:r>
            <a:r>
              <a:rPr lang="fr-BE" sz="1200" baseline="0" dirty="0" smtClean="0">
                <a:solidFill>
                  <a:srgbClr val="000000"/>
                </a:solidFill>
              </a:rPr>
              <a:t> </a:t>
            </a:r>
            <a:r>
              <a:rPr lang="fr-BE" sz="1200" baseline="0" dirty="0" err="1" smtClean="0">
                <a:solidFill>
                  <a:srgbClr val="000000"/>
                </a:solidFill>
              </a:rPr>
              <a:t>after</a:t>
            </a:r>
            <a:r>
              <a:rPr lang="fr-BE" sz="1200" baseline="0" dirty="0" smtClean="0">
                <a:solidFill>
                  <a:srgbClr val="000000"/>
                </a:solidFill>
              </a:rPr>
              <a:t> hip fracture (over all </a:t>
            </a:r>
            <a:r>
              <a:rPr lang="fr-BE" sz="1200" baseline="0" dirty="0" err="1" smtClean="0">
                <a:solidFill>
                  <a:srgbClr val="000000"/>
                </a:solidFill>
              </a:rPr>
              <a:t>ages</a:t>
            </a:r>
            <a:r>
              <a:rPr lang="fr-BE" sz="1200" baseline="0" dirty="0" smtClean="0">
                <a:solidFill>
                  <a:srgbClr val="000000"/>
                </a:solidFill>
              </a:rPr>
              <a:t>, </a:t>
            </a:r>
            <a:r>
              <a:rPr lang="fr-BE" sz="1200" baseline="0" dirty="0" err="1" smtClean="0">
                <a:solidFill>
                  <a:srgbClr val="000000"/>
                </a:solidFill>
              </a:rPr>
              <a:t>higher</a:t>
            </a:r>
            <a:r>
              <a:rPr lang="fr-BE" sz="1200" baseline="0" dirty="0" smtClean="0">
                <a:solidFill>
                  <a:srgbClr val="000000"/>
                </a:solidFill>
              </a:rPr>
              <a:t> at </a:t>
            </a:r>
            <a:r>
              <a:rPr lang="fr-BE" sz="1200" baseline="0" dirty="0" err="1" smtClean="0">
                <a:solidFill>
                  <a:srgbClr val="000000"/>
                </a:solidFill>
              </a:rPr>
              <a:t>higher</a:t>
            </a:r>
            <a:r>
              <a:rPr lang="fr-BE" sz="1200" baseline="0" dirty="0" smtClean="0">
                <a:solidFill>
                  <a:srgbClr val="000000"/>
                </a:solidFill>
              </a:rPr>
              <a:t> </a:t>
            </a:r>
            <a:r>
              <a:rPr lang="fr-BE" sz="1200" baseline="0" dirty="0" err="1" smtClean="0">
                <a:solidFill>
                  <a:srgbClr val="000000"/>
                </a:solidFill>
              </a:rPr>
              <a:t>age</a:t>
            </a:r>
            <a:r>
              <a:rPr lang="fr-BE" sz="1200" baseline="0" dirty="0" smtClean="0">
                <a:solidFill>
                  <a:srgbClr val="000000"/>
                </a:solidFill>
              </a:rPr>
              <a:t>)</a:t>
            </a:r>
            <a:endParaRPr lang="fr-BE" sz="1200" dirty="0" smtClean="0">
              <a:solidFill>
                <a:srgbClr val="000000"/>
              </a:solidFill>
            </a:endParaRPr>
          </a:p>
          <a:p>
            <a:r>
              <a:rPr lang="en-US" sz="1200" b="0" i="0" u="none" strike="noStrike" kern="1200" baseline="0" dirty="0" smtClean="0">
                <a:solidFill>
                  <a:schemeClr val="tx1"/>
                </a:solidFill>
                <a:latin typeface="Arial" pitchFamily="34" charset="0"/>
                <a:ea typeface="+mn-ea"/>
                <a:cs typeface="+mn-cs"/>
              </a:rPr>
              <a:t>For the age groups&lt;75, 75–84, and ≥85 years life years lost figures after hip </a:t>
            </a:r>
            <a:r>
              <a:rPr lang="en-US" sz="1200" b="0" i="0" u="none" strike="noStrike" kern="1200" baseline="0" dirty="0" err="1" smtClean="0">
                <a:solidFill>
                  <a:schemeClr val="tx1"/>
                </a:solidFill>
                <a:latin typeface="Arial" pitchFamily="34" charset="0"/>
                <a:ea typeface="+mn-ea"/>
                <a:cs typeface="+mn-cs"/>
              </a:rPr>
              <a:t>Fx</a:t>
            </a:r>
            <a:r>
              <a:rPr lang="en-US" sz="1200" b="0" i="0" u="none" strike="noStrike" kern="1200" baseline="0" dirty="0" smtClean="0">
                <a:solidFill>
                  <a:schemeClr val="tx1"/>
                </a:solidFill>
                <a:latin typeface="Arial" pitchFamily="34" charset="0"/>
                <a:ea typeface="+mn-ea"/>
                <a:cs typeface="+mn-cs"/>
              </a:rPr>
              <a:t> are 8.5, 2.7, and 2.4 years </a:t>
            </a:r>
          </a:p>
          <a:p>
            <a:r>
              <a:rPr lang="en-US" sz="1200" dirty="0" smtClean="0">
                <a:solidFill>
                  <a:srgbClr val="000000"/>
                </a:solidFill>
              </a:rPr>
              <a:t>Cardiovascular disease was the most common cause of death. </a:t>
            </a:r>
          </a:p>
          <a:p>
            <a:endParaRPr lang="en-US" sz="1200" dirty="0" smtClean="0">
              <a:solidFill>
                <a:srgbClr val="000000"/>
              </a:solidFill>
            </a:endParaRPr>
          </a:p>
          <a:p>
            <a:r>
              <a:rPr lang="en-US" sz="1200" dirty="0" smtClean="0">
                <a:solidFill>
                  <a:srgbClr val="000000"/>
                </a:solidFill>
              </a:rPr>
              <a:t>"We report that compared to the background population, </a:t>
            </a:r>
            <a:r>
              <a:rPr lang="en-US" sz="1200" b="1" dirty="0" smtClean="0">
                <a:solidFill>
                  <a:srgbClr val="000000"/>
                </a:solidFill>
              </a:rPr>
              <a:t>the mortality risk attributable to CVD was consistently elevated among hip fracture patients</a:t>
            </a:r>
            <a:r>
              <a:rPr lang="en-US" sz="1200" dirty="0" smtClean="0">
                <a:solidFill>
                  <a:srgbClr val="000000"/>
                </a:solidFill>
              </a:rPr>
              <a:t>."</a:t>
            </a:r>
            <a:endParaRPr lang="en-US" sz="1200" b="1" dirty="0" smtClean="0">
              <a:solidFill>
                <a:srgbClr val="000000"/>
              </a:solidFill>
            </a:endParaRPr>
          </a:p>
          <a:p>
            <a:pPr marL="0" indent="0">
              <a:buNone/>
            </a:pPr>
            <a:endParaRPr lang="en-US" dirty="0" smtClean="0"/>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11</a:t>
            </a:fld>
            <a:endParaRPr lang="en-US"/>
          </a:p>
        </p:txBody>
      </p:sp>
    </p:spTree>
    <p:extLst>
      <p:ext uri="{BB962C8B-B14F-4D97-AF65-F5344CB8AC3E}">
        <p14:creationId xmlns:p14="http://schemas.microsoft.com/office/powerpoint/2010/main" val="1572084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12</a:t>
            </a:fld>
            <a:endParaRPr lang="en-US"/>
          </a:p>
        </p:txBody>
      </p:sp>
    </p:spTree>
    <p:extLst>
      <p:ext uri="{BB962C8B-B14F-4D97-AF65-F5344CB8AC3E}">
        <p14:creationId xmlns:p14="http://schemas.microsoft.com/office/powerpoint/2010/main" val="4268255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4.2.10.5.1. België 4,1% van de bevolking van 15 jaar en ouder verklaart in de 12 maanden voorafgaand aan het interview te hebben geleden aan osteoporose. Hiervan werd 83,3% opgevolgd door een dokter of een andere gezondheidswerker. Analyse volgens geslacht en leeftijd Het percentage personen met osteoporose hangt duidelijk samen met de leeftijd en begint toe te nemen vanaf de leeftijdsgroep 45-54 jaar (Figuur 149). Bij 75-plussers betreft het 15,8% van de bevolking. Osteoporose komt ongeveer 4 keer vaker voor bij vrouwen dan bij mannen.</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13</a:t>
            </a:fld>
            <a:endParaRPr lang="en-US"/>
          </a:p>
        </p:txBody>
      </p:sp>
    </p:spTree>
    <p:extLst>
      <p:ext uri="{BB962C8B-B14F-4D97-AF65-F5344CB8AC3E}">
        <p14:creationId xmlns:p14="http://schemas.microsoft.com/office/powerpoint/2010/main" val="1545445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14</a:t>
            </a:fld>
            <a:endParaRPr lang="en-US"/>
          </a:p>
        </p:txBody>
      </p:sp>
    </p:spTree>
    <p:extLst>
      <p:ext uri="{BB962C8B-B14F-4D97-AF65-F5344CB8AC3E}">
        <p14:creationId xmlns:p14="http://schemas.microsoft.com/office/powerpoint/2010/main" val="3509951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1" i="0" kern="1200" dirty="0" smtClean="0">
                <a:solidFill>
                  <a:schemeClr val="tx1"/>
                </a:solidFill>
                <a:effectLst/>
                <a:latin typeface="+mn-lt"/>
                <a:ea typeface="+mn-ea"/>
                <a:cs typeface="+mn-cs"/>
              </a:rPr>
              <a:t>Fig. 89</a:t>
            </a:r>
            <a:r>
              <a:rPr lang="en-US" sz="1200" b="0" i="0" kern="1200" dirty="0" smtClean="0">
                <a:solidFill>
                  <a:schemeClr val="tx1"/>
                </a:solidFill>
                <a:effectLst/>
                <a:latin typeface="+mn-lt"/>
                <a:ea typeface="+mn-ea"/>
                <a:cs typeface="+mn-cs"/>
              </a:rPr>
              <a:t> Proportion of women, included in the GLOW study, receiving treatment in six EU member states according to category of risk. All women refer to women aged 55 years or more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 24,249). Low risk comprises women aged less than 75 years with a T-score for BMD in the range of osteopenia, no prior fracture, no maternal hip fracture or osteoporosis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 1166). High risk refers to women reported to have a BMD measurement in the range of osteoporosis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 5258). Very high risk comprises women with a previous hip or spine fracture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 913) [41]</a:t>
            </a:r>
          </a:p>
          <a:p>
            <a:r>
              <a:rPr lang="en-US" sz="1200" b="0" i="0" kern="1200" dirty="0" smtClean="0">
                <a:solidFill>
                  <a:schemeClr val="tx1"/>
                </a:solidFill>
                <a:effectLst/>
                <a:latin typeface="+mn-lt"/>
                <a:ea typeface="+mn-ea"/>
                <a:cs typeface="+mn-cs"/>
              </a:rPr>
              <a:t>These data demonstrate that a large number of women at high risk of fractures are not receiving treatment, that a substantial number of women at low risk are prescribed treatment and that there are important differences in the uptake of treatment between countries.</a:t>
            </a:r>
          </a:p>
          <a:p>
            <a:r>
              <a:rPr lang="en-US" sz="1200" b="0" i="0" kern="1200" dirty="0" smtClean="0">
                <a:solidFill>
                  <a:schemeClr val="tx1"/>
                </a:solidFill>
                <a:effectLst/>
                <a:latin typeface="+mn-lt"/>
                <a:ea typeface="+mn-ea"/>
                <a:cs typeface="+mn-cs"/>
              </a:rPr>
              <a:t>The differences could not be explained by other clinical risk factors, and the regional difference in probability of treatment thus seems to have little correlation to existing evidence of best practice and cost-effectiveness.</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15</a:t>
            </a:fld>
            <a:endParaRPr lang="en-US"/>
          </a:p>
        </p:txBody>
      </p:sp>
    </p:spTree>
    <p:extLst>
      <p:ext uri="{BB962C8B-B14F-4D97-AF65-F5344CB8AC3E}">
        <p14:creationId xmlns:p14="http://schemas.microsoft.com/office/powerpoint/2010/main" val="3860816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i="1" u="sng" dirty="0" err="1" smtClean="0"/>
              <a:t>Pharmacological</a:t>
            </a:r>
            <a:r>
              <a:rPr lang="nl-BE" b="1" i="1" u="sng" dirty="0" smtClean="0"/>
              <a:t> prevention of </a:t>
            </a:r>
            <a:r>
              <a:rPr lang="nl-BE" b="1" i="1" u="sng" dirty="0" err="1" smtClean="0"/>
              <a:t>fragility</a:t>
            </a:r>
            <a:r>
              <a:rPr lang="nl-BE" b="1" i="1" u="sng" dirty="0" smtClean="0"/>
              <a:t> </a:t>
            </a:r>
            <a:r>
              <a:rPr lang="nl-BE" b="1" i="1" u="sng" dirty="0" err="1" smtClean="0"/>
              <a:t>fractures</a:t>
            </a:r>
            <a:r>
              <a:rPr lang="nl-BE" b="1" i="1" u="sng" dirty="0" smtClean="0"/>
              <a:t> in Belgium KCE </a:t>
            </a:r>
            <a:r>
              <a:rPr lang="nl-BE" b="1" i="1" u="sng" dirty="0" err="1" smtClean="0"/>
              <a:t>reports</a:t>
            </a:r>
            <a:r>
              <a:rPr lang="nl-BE" b="1" i="1" u="sng" dirty="0" smtClean="0"/>
              <a:t> 159C</a:t>
            </a:r>
            <a:r>
              <a:rPr lang="nl-BE" b="1" u="sng" dirty="0" smtClean="0"/>
              <a:t>, </a:t>
            </a:r>
            <a:r>
              <a:rPr lang="nl-BE" b="1" u="sng" dirty="0" err="1" smtClean="0"/>
              <a:t>n.d</a:t>
            </a:r>
            <a:r>
              <a:rPr lang="nl-BE" b="1" u="sng" dirty="0" smtClean="0"/>
              <a:t>.</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In 2009 namen meer dan 230 000 patiënten geneesmiddelen tegen osteoporose. Het totaal aantal gestandaardiseerde dagdoseringen (</a:t>
            </a:r>
            <a:r>
              <a:rPr lang="nl-BE" sz="1200" b="0" i="0" u="none" strike="noStrike" kern="1200" baseline="0" dirty="0" err="1" smtClean="0">
                <a:solidFill>
                  <a:schemeClr val="tx1"/>
                </a:solidFill>
                <a:latin typeface="+mn-lt"/>
                <a:ea typeface="+mn-ea"/>
                <a:cs typeface="+mn-cs"/>
              </a:rPr>
              <a:t>Defined</a:t>
            </a:r>
            <a:r>
              <a:rPr lang="nl-BE" sz="1200" b="0" i="0" u="none" strike="noStrike" kern="1200" baseline="0" dirty="0" smtClean="0">
                <a:solidFill>
                  <a:schemeClr val="tx1"/>
                </a:solidFill>
                <a:latin typeface="+mn-lt"/>
                <a:ea typeface="+mn-ea"/>
                <a:cs typeface="+mn-cs"/>
              </a:rPr>
              <a:t> Daily Doses of </a:t>
            </a:r>
            <a:r>
              <a:rPr lang="nl-BE" sz="1200" b="0" i="0" u="none" strike="noStrike" kern="1200" baseline="0" dirty="0" err="1" smtClean="0">
                <a:solidFill>
                  <a:schemeClr val="tx1"/>
                </a:solidFill>
                <a:latin typeface="+mn-lt"/>
                <a:ea typeface="+mn-ea"/>
                <a:cs typeface="+mn-cs"/>
              </a:rPr>
              <a:t>DDD's</a:t>
            </a:r>
            <a:r>
              <a:rPr lang="nl-BE" sz="1200" b="0" i="0" u="none" strike="noStrike" kern="1200" baseline="0" dirty="0" smtClean="0">
                <a:solidFill>
                  <a:schemeClr val="tx1"/>
                </a:solidFill>
                <a:latin typeface="+mn-lt"/>
                <a:ea typeface="+mn-ea"/>
                <a:cs typeface="+mn-cs"/>
              </a:rPr>
              <a:t>) steeg met 45% tussen 2004 en 2009, en bereikte 61 754 266 ’aangekochte </a:t>
            </a:r>
            <a:r>
              <a:rPr lang="nl-BE" sz="1200" b="0" i="0" u="none" strike="noStrike" kern="1200" baseline="0" dirty="0" err="1" smtClean="0">
                <a:solidFill>
                  <a:schemeClr val="tx1"/>
                </a:solidFill>
                <a:latin typeface="+mn-lt"/>
                <a:ea typeface="+mn-ea"/>
                <a:cs typeface="+mn-cs"/>
              </a:rPr>
              <a:t>DDD's</a:t>
            </a:r>
            <a:r>
              <a:rPr lang="nl-BE" sz="1200" b="0" i="0" u="none" strike="noStrike" kern="1200" baseline="0" dirty="0" smtClean="0">
                <a:solidFill>
                  <a:schemeClr val="tx1"/>
                </a:solidFill>
                <a:latin typeface="+mn-lt"/>
                <a:ea typeface="+mn-ea"/>
                <a:cs typeface="+mn-cs"/>
              </a:rPr>
              <a:t> in 2009, voor een RIZIV-budget van bijna 53 miljoen Euro. De geneesmiddelenklasse die het meest werd gebruikt, waren bisfosfonaten, en dan vooral alendronaat alleen of in combinatie (65,2% van de </a:t>
            </a:r>
            <a:r>
              <a:rPr lang="nl-BE" sz="1200" b="0" i="0" u="none" strike="noStrike" kern="1200" baseline="0" dirty="0" err="1" smtClean="0">
                <a:solidFill>
                  <a:schemeClr val="tx1"/>
                </a:solidFill>
                <a:latin typeface="+mn-lt"/>
                <a:ea typeface="+mn-ea"/>
                <a:cs typeface="+mn-cs"/>
              </a:rPr>
              <a:t>DDD's</a:t>
            </a:r>
            <a:r>
              <a:rPr lang="nl-BE" sz="1200" b="0" i="0" u="none" strike="noStrike" kern="1200" baseline="0" dirty="0" smtClean="0">
                <a:solidFill>
                  <a:schemeClr val="tx1"/>
                </a:solidFill>
                <a:latin typeface="+mn-lt"/>
                <a:ea typeface="+mn-ea"/>
                <a:cs typeface="+mn-cs"/>
              </a:rPr>
              <a:t> gebruikt in 2009). De combinatie van alendronaat met </a:t>
            </a:r>
            <a:r>
              <a:rPr lang="nl-BE" sz="1200" b="0" i="0" u="none" strike="noStrike" kern="1200" baseline="0" dirty="0" err="1" smtClean="0">
                <a:solidFill>
                  <a:schemeClr val="tx1"/>
                </a:solidFill>
                <a:latin typeface="+mn-lt"/>
                <a:ea typeface="+mn-ea"/>
                <a:cs typeface="+mn-cs"/>
              </a:rPr>
              <a:t>colecalciferol</a:t>
            </a:r>
            <a:r>
              <a:rPr lang="nl-BE" sz="1200" b="0" i="0" u="none" strike="noStrike" kern="1200" baseline="0" dirty="0" smtClean="0">
                <a:solidFill>
                  <a:schemeClr val="tx1"/>
                </a:solidFill>
                <a:latin typeface="+mn-lt"/>
                <a:ea typeface="+mn-ea"/>
                <a:cs typeface="+mn-cs"/>
              </a:rPr>
              <a:t> die in 2006 door de firma MSD werd ingevoerd, nam in 2009 al 33,5 % van alle </a:t>
            </a:r>
            <a:r>
              <a:rPr lang="nl-BE" sz="1200" b="0" i="0" u="none" strike="noStrike" kern="1200" baseline="0" dirty="0" err="1" smtClean="0">
                <a:solidFill>
                  <a:schemeClr val="tx1"/>
                </a:solidFill>
                <a:latin typeface="+mn-lt"/>
                <a:ea typeface="+mn-ea"/>
                <a:cs typeface="+mn-cs"/>
              </a:rPr>
              <a:t>DDD's</a:t>
            </a:r>
            <a:r>
              <a:rPr lang="nl-BE" sz="1200" b="0" i="0" u="none" strike="noStrike" kern="1200" baseline="0" dirty="0" smtClean="0">
                <a:solidFill>
                  <a:schemeClr val="tx1"/>
                </a:solidFill>
                <a:latin typeface="+mn-lt"/>
                <a:ea typeface="+mn-ea"/>
                <a:cs typeface="+mn-cs"/>
              </a:rPr>
              <a:t> voor haar rekening, hoewel het klinisch voordeel van een dergelijke combinatie niet wetenschappelijk is aangetoond.</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Na een fractuur was het percentage geïnitieerde behandelingen opvallend laag: 67,8% van de patiënten die een broosheidfractuur hadden kregen geen anti-</a:t>
            </a:r>
            <a:r>
              <a:rPr lang="nl-BE" sz="1200" b="0" i="0" u="none" strike="noStrike" kern="1200" baseline="0" dirty="0" err="1" smtClean="0">
                <a:solidFill>
                  <a:schemeClr val="tx1"/>
                </a:solidFill>
                <a:latin typeface="+mn-lt"/>
                <a:ea typeface="+mn-ea"/>
                <a:cs typeface="+mn-cs"/>
              </a:rPr>
              <a:t>osteoporotische</a:t>
            </a:r>
            <a:r>
              <a:rPr lang="nl-BE" sz="1200" b="0" i="0" u="none" strike="noStrike" kern="1200" baseline="0" dirty="0" smtClean="0">
                <a:solidFill>
                  <a:schemeClr val="tx1"/>
                </a:solidFill>
                <a:latin typeface="+mn-lt"/>
                <a:ea typeface="+mn-ea"/>
                <a:cs typeface="+mn-cs"/>
              </a:rPr>
              <a:t> behandeling in de volgende 12 maanden (behandelingspercentage na 1 jaar: 16,1 per 1000 personen-maanden; 95%BI: 15,1; 17,2). Therapietrouw en verder zetten van de behandeling waren ook suboptimaal (zie figuur). Ongeveer 20% van de patiënten kocht slechts één enkele verpakking geneesmiddelen. Een jaar na een broosheidfractuur kreeg slechts 10,5% (94/893) van de overlevende patiënten nog steeds regelmatig een gepaste behandeling.</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16</a:t>
            </a:fld>
            <a:endParaRPr lang="en-US"/>
          </a:p>
        </p:txBody>
      </p:sp>
    </p:spTree>
    <p:extLst>
      <p:ext uri="{BB962C8B-B14F-4D97-AF65-F5344CB8AC3E}">
        <p14:creationId xmlns:p14="http://schemas.microsoft.com/office/powerpoint/2010/main" val="1946309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costs of osteoporosis (excluding values of QALYs lost) are estimated, three cost components are included in the model: costs first year after fracture, costs subsequent years after fracture, and the cost of pharmacological intervention including administration and monitoring costs. Fracture costs are driven by the increased number of fractures. The ratio of pharmacological intervention costs to fracture costs is assumed to remain constant over the forecast period.</a:t>
            </a:r>
          </a:p>
          <a:p>
            <a:r>
              <a:rPr lang="en-US" sz="1200" b="0" i="0" kern="1200" dirty="0" smtClean="0">
                <a:solidFill>
                  <a:schemeClr val="tx1"/>
                </a:solidFill>
                <a:effectLst/>
                <a:latin typeface="+mn-lt"/>
                <a:ea typeface="+mn-ea"/>
                <a:cs typeface="+mn-cs"/>
              </a:rPr>
              <a:t>The cost of osteoporosis was projected to increase from € 37.4 billion in 2010 to € 46.8 billion in 2025, corresponding to an increase of 25 % (Table 54). The absolute increase ranged from €2 million in Bulgaria to €2.3 billion in Germany and the relative increase ranged from 5 % in Bulgaria to 47 % in Cyprus.</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17</a:t>
            </a:fld>
            <a:endParaRPr lang="en-US"/>
          </a:p>
        </p:txBody>
      </p:sp>
    </p:spTree>
    <p:extLst>
      <p:ext uri="{BB962C8B-B14F-4D97-AF65-F5344CB8AC3E}">
        <p14:creationId xmlns:p14="http://schemas.microsoft.com/office/powerpoint/2010/main" val="4139345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18</a:t>
            </a:fld>
            <a:endParaRPr lang="en-US"/>
          </a:p>
        </p:txBody>
      </p:sp>
    </p:spTree>
    <p:extLst>
      <p:ext uri="{BB962C8B-B14F-4D97-AF65-F5344CB8AC3E}">
        <p14:creationId xmlns:p14="http://schemas.microsoft.com/office/powerpoint/2010/main" val="977330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19</a:t>
            </a:fld>
            <a:endParaRPr lang="en-US"/>
          </a:p>
        </p:txBody>
      </p:sp>
    </p:spTree>
    <p:extLst>
      <p:ext uri="{BB962C8B-B14F-4D97-AF65-F5344CB8AC3E}">
        <p14:creationId xmlns:p14="http://schemas.microsoft.com/office/powerpoint/2010/main" val="151151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a:t>
            </a:fld>
            <a:endParaRPr lang="en-US"/>
          </a:p>
        </p:txBody>
      </p:sp>
    </p:spTree>
    <p:extLst>
      <p:ext uri="{BB962C8B-B14F-4D97-AF65-F5344CB8AC3E}">
        <p14:creationId xmlns:p14="http://schemas.microsoft.com/office/powerpoint/2010/main" val="269355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BE" sz="1200" b="1" i="0" kern="1200" dirty="0" smtClean="0">
                <a:solidFill>
                  <a:schemeClr val="tx1"/>
                </a:solidFill>
                <a:effectLst/>
                <a:latin typeface="+mn-lt"/>
                <a:ea typeface="+mn-ea"/>
                <a:cs typeface="+mn-cs"/>
              </a:rPr>
              <a:t>Bisfosfonaten</a:t>
            </a:r>
          </a:p>
          <a:p>
            <a:r>
              <a:rPr lang="nl-BE" sz="1200" b="1" kern="1200" dirty="0" smtClean="0">
                <a:solidFill>
                  <a:schemeClr val="tx1"/>
                </a:solidFill>
                <a:effectLst/>
                <a:latin typeface="+mn-lt"/>
                <a:ea typeface="+mn-ea"/>
                <a:cs typeface="+mn-cs"/>
              </a:rPr>
              <a:t>Werking</a:t>
            </a:r>
          </a:p>
          <a:p>
            <a:r>
              <a:rPr lang="nl-BE" b="1" dirty="0" smtClean="0">
                <a:effectLst/>
              </a:rPr>
              <a:t>Werkingsmechanisme</a:t>
            </a:r>
          </a:p>
          <a:p>
            <a:r>
              <a:rPr lang="nl-BE" dirty="0" smtClean="0">
                <a:effectLst/>
              </a:rPr>
              <a:t>Stikstofhoudende bisfosfonaten remmen het enzym </a:t>
            </a:r>
            <a:r>
              <a:rPr lang="nl-BE" dirty="0" err="1" smtClean="0">
                <a:effectLst/>
              </a:rPr>
              <a:t>farnesylpyrofosfaatsynthetase</a:t>
            </a:r>
            <a:r>
              <a:rPr lang="nl-BE" dirty="0" smtClean="0">
                <a:effectLst/>
              </a:rPr>
              <a:t> in de osteoclasten. Hierdoor worden de osteoclasten inactief en ondergaan uiteindelijk apoptose;</a:t>
            </a:r>
          </a:p>
          <a:p>
            <a:r>
              <a:rPr lang="nl-BE" dirty="0" smtClean="0">
                <a:effectLst/>
              </a:rPr>
              <a:t>Bisfosfonaten die geen stikstof bevatten, worden intracellulair omgezet in niet-</a:t>
            </a:r>
            <a:r>
              <a:rPr lang="nl-BE" dirty="0" err="1" smtClean="0">
                <a:effectLst/>
              </a:rPr>
              <a:t>hydrolyseerbare</a:t>
            </a:r>
            <a:r>
              <a:rPr lang="nl-BE" dirty="0" smtClean="0">
                <a:effectLst/>
              </a:rPr>
              <a:t> ATP-metabolieten die cytotoxisch zijn voor osteoclasten.</a:t>
            </a:r>
          </a:p>
          <a:p>
            <a:r>
              <a:rPr lang="nl-BE" b="1" dirty="0" smtClean="0">
                <a:effectLst/>
              </a:rPr>
              <a:t>Effect</a:t>
            </a:r>
          </a:p>
          <a:p>
            <a:r>
              <a:rPr lang="nl-BE" dirty="0" smtClean="0">
                <a:effectLst/>
              </a:rPr>
              <a:t>vermindering van de botombouw.</a:t>
            </a:r>
          </a:p>
          <a:p>
            <a:r>
              <a:rPr lang="nl-BE" b="1" dirty="0" smtClean="0">
                <a:effectLst/>
              </a:rPr>
              <a:t>Meer informatie</a:t>
            </a:r>
          </a:p>
          <a:p>
            <a:r>
              <a:rPr lang="nl-BE" dirty="0" smtClean="0">
                <a:effectLst/>
              </a:rPr>
              <a:t>Bisfosfonaten zijn afgeleid van het natuurlijk voorkomende pyrofosfaat, dat de botmineralisatie remt. Ze hebben een remmend effect op de botresorptie door chemische adsorptie aan de </a:t>
            </a:r>
            <a:r>
              <a:rPr lang="nl-BE" dirty="0" err="1" smtClean="0">
                <a:effectLst/>
              </a:rPr>
              <a:t>hydroxyapatietkristallen</a:t>
            </a:r>
            <a:r>
              <a:rPr lang="nl-BE" dirty="0" smtClean="0">
                <a:effectLst/>
              </a:rPr>
              <a:t> in het bot. Ze worden snel in het bot opgenomen en vervolgens langzaam uit het botweefsel uitgescheiden. Op grond van de chemische structuur wordt een onderscheid gemaakt in stikstofhoudende bisfosfonaten (</a:t>
            </a:r>
            <a:r>
              <a:rPr lang="nl-BE" dirty="0" err="1" smtClean="0">
                <a:effectLst/>
              </a:rPr>
              <a:t>alendroninezuur</a:t>
            </a:r>
            <a:r>
              <a:rPr lang="nl-BE" dirty="0" smtClean="0">
                <a:effectLst/>
              </a:rPr>
              <a:t>, </a:t>
            </a:r>
            <a:r>
              <a:rPr lang="nl-BE" dirty="0" err="1" smtClean="0">
                <a:effectLst/>
              </a:rPr>
              <a:t>ibandroninezuur</a:t>
            </a:r>
            <a:r>
              <a:rPr lang="nl-BE" dirty="0" smtClean="0">
                <a:effectLst/>
              </a:rPr>
              <a:t>, </a:t>
            </a:r>
            <a:r>
              <a:rPr lang="nl-BE" dirty="0" err="1" smtClean="0">
                <a:effectLst/>
              </a:rPr>
              <a:t>pamidroninezuur</a:t>
            </a:r>
            <a:r>
              <a:rPr lang="nl-BE" dirty="0" smtClean="0">
                <a:effectLst/>
              </a:rPr>
              <a:t>, </a:t>
            </a:r>
            <a:r>
              <a:rPr lang="nl-BE" dirty="0" err="1" smtClean="0">
                <a:effectLst/>
              </a:rPr>
              <a:t>risedroninezuur</a:t>
            </a:r>
            <a:r>
              <a:rPr lang="nl-BE" dirty="0" smtClean="0">
                <a:effectLst/>
              </a:rPr>
              <a:t>, </a:t>
            </a:r>
            <a:r>
              <a:rPr lang="nl-BE" dirty="0" err="1" smtClean="0">
                <a:effectLst/>
              </a:rPr>
              <a:t>zoledroninezuur</a:t>
            </a:r>
            <a:r>
              <a:rPr lang="nl-BE" dirty="0" smtClean="0">
                <a:effectLst/>
              </a:rPr>
              <a:t>) en bisfosfonaten die geen stikstof bevatten (</a:t>
            </a:r>
            <a:r>
              <a:rPr lang="nl-BE" dirty="0" err="1" smtClean="0">
                <a:effectLst/>
              </a:rPr>
              <a:t>clodroninezuur</a:t>
            </a:r>
            <a:r>
              <a:rPr lang="nl-BE" dirty="0" smtClean="0">
                <a:effectLst/>
              </a:rPr>
              <a:t>).</a:t>
            </a:r>
          </a:p>
          <a:p>
            <a:endParaRPr lang="nl-BE" dirty="0" smtClean="0">
              <a:effectLst/>
            </a:endParaRPr>
          </a:p>
          <a:p>
            <a:r>
              <a:rPr lang="nl-BE" b="1" u="sng" dirty="0" smtClean="0">
                <a:effectLst/>
              </a:rPr>
              <a:t>Farmacotherapeutisch kompas: </a:t>
            </a:r>
          </a:p>
          <a:p>
            <a:pPr lvl="1"/>
            <a:r>
              <a:rPr lang="nl-BE" b="1" dirty="0" err="1" smtClean="0">
                <a:effectLst/>
              </a:rPr>
              <a:t>Eliminatie</a:t>
            </a:r>
            <a:r>
              <a:rPr lang="nl-BE" dirty="0" err="1" smtClean="0">
                <a:effectLst/>
              </a:rPr>
              <a:t>ca</a:t>
            </a:r>
            <a:r>
              <a:rPr lang="nl-BE" dirty="0" smtClean="0">
                <a:effectLst/>
              </a:rPr>
              <a:t>. 50% van de geabsorbeerde dosis wordt binnen 72 uur met de urine uitgescheiden. De andere 50% wordt opgenomen door het botweefsel en wordt uitgescheiden met een eliminatiehalfwaardetijd van minstens 10 jaar.</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20</a:t>
            </a:fld>
            <a:endParaRPr lang="en-US"/>
          </a:p>
        </p:txBody>
      </p:sp>
    </p:spTree>
    <p:extLst>
      <p:ext uri="{BB962C8B-B14F-4D97-AF65-F5344CB8AC3E}">
        <p14:creationId xmlns:p14="http://schemas.microsoft.com/office/powerpoint/2010/main" val="11666171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BE" b="1" dirty="0" err="1" smtClean="0"/>
              <a:t>Farmacodynamiek</a:t>
            </a:r>
            <a:endParaRPr lang="nl-BE" b="1" dirty="0" smtClean="0"/>
          </a:p>
          <a:p>
            <a:r>
              <a:rPr lang="nl-BE" dirty="0" smtClean="0"/>
              <a:t>De bisfosfonaten die gehecht zijn aan botweefsels worden opgenomen door osteoclasten. Deze cellen breken botweefsel af. De afbraak van botweefsel is een normaal proces in de herstructurering van botweefsel. Bij degeneratieve aandoeningen van het bot (zoals osteoporose) is de osteoclastactiviteit verhoogd ten opzichte van de osteoblastactiviteit. Osteoblasten bouwen botweefsel op.</a:t>
            </a:r>
          </a:p>
          <a:p>
            <a:r>
              <a:rPr lang="nl-BE" dirty="0" smtClean="0"/>
              <a:t>Er zijn twee bisfosfonaatgroepen: de </a:t>
            </a:r>
            <a:r>
              <a:rPr lang="nl-BE" dirty="0" err="1" smtClean="0"/>
              <a:t>stikstofbevattende</a:t>
            </a:r>
            <a:r>
              <a:rPr lang="nl-BE" dirty="0" smtClean="0"/>
              <a:t> en de niet </a:t>
            </a:r>
            <a:r>
              <a:rPr lang="nl-BE" dirty="0" err="1" smtClean="0"/>
              <a:t>stikstofbevattende</a:t>
            </a:r>
            <a:r>
              <a:rPr lang="nl-BE" dirty="0" smtClean="0"/>
              <a:t> bisfosfonaten. Beide groepen inhiberen osteoclastactiviteit op een verschillende manier.</a:t>
            </a:r>
          </a:p>
          <a:p>
            <a:endParaRPr lang="nl-BE" dirty="0" smtClean="0"/>
          </a:p>
          <a:p>
            <a:r>
              <a:rPr lang="nl-BE" dirty="0" smtClean="0"/>
              <a:t>Niet-</a:t>
            </a:r>
            <a:r>
              <a:rPr lang="nl-BE" dirty="0" err="1" smtClean="0"/>
              <a:t>stikstofbevattende</a:t>
            </a:r>
            <a:r>
              <a:rPr lang="nl-BE" dirty="0" smtClean="0"/>
              <a:t> </a:t>
            </a:r>
            <a:r>
              <a:rPr lang="nl-BE" dirty="0" err="1" smtClean="0"/>
              <a:t>fosfonaten</a:t>
            </a:r>
            <a:endParaRPr lang="nl-BE" dirty="0" smtClean="0"/>
          </a:p>
          <a:p>
            <a:pPr lvl="1"/>
            <a:r>
              <a:rPr lang="nl-BE" dirty="0" smtClean="0"/>
              <a:t>Volgende </a:t>
            </a:r>
            <a:r>
              <a:rPr lang="nl-BE" dirty="0" err="1" smtClean="0"/>
              <a:t>fosfonaten</a:t>
            </a:r>
            <a:r>
              <a:rPr lang="nl-BE" dirty="0" smtClean="0"/>
              <a:t> bezitten geen stikstofatoom:</a:t>
            </a:r>
          </a:p>
          <a:p>
            <a:pPr lvl="1"/>
            <a:endParaRPr lang="nl-BE" dirty="0" smtClean="0"/>
          </a:p>
          <a:p>
            <a:pPr lvl="1"/>
            <a:r>
              <a:rPr lang="nl-BE" dirty="0" err="1" smtClean="0"/>
              <a:t>Etidronaat</a:t>
            </a:r>
            <a:r>
              <a:rPr lang="nl-BE" dirty="0" smtClean="0"/>
              <a:t> - 1 (therapeutische werking vergeleken met </a:t>
            </a:r>
            <a:r>
              <a:rPr lang="nl-BE" dirty="0" err="1" smtClean="0"/>
              <a:t>etidronaat</a:t>
            </a:r>
            <a:r>
              <a:rPr lang="nl-BE" dirty="0" smtClean="0"/>
              <a:t>)</a:t>
            </a:r>
          </a:p>
          <a:p>
            <a:pPr lvl="1"/>
            <a:r>
              <a:rPr lang="nl-BE" dirty="0" err="1" smtClean="0"/>
              <a:t>Clodronaat</a:t>
            </a:r>
            <a:r>
              <a:rPr lang="nl-BE" dirty="0" smtClean="0"/>
              <a:t> - 10</a:t>
            </a:r>
          </a:p>
          <a:p>
            <a:pPr lvl="1"/>
            <a:r>
              <a:rPr lang="nl-BE" dirty="0" err="1" smtClean="0"/>
              <a:t>Tiludronaat</a:t>
            </a:r>
            <a:r>
              <a:rPr lang="nl-BE" dirty="0" smtClean="0"/>
              <a:t> - 10</a:t>
            </a:r>
          </a:p>
          <a:p>
            <a:pPr lvl="1"/>
            <a:r>
              <a:rPr lang="nl-BE" dirty="0" smtClean="0"/>
              <a:t>Deze bisfosfonaten worden gemetaboliseerd in de cel tot structuren die het terminale pyrofosfaatgedeelte van adenosinetrifosfaat (ATP) vervangen. Hierbij wordt een niet-functioneel ATP-molecuul gevormd dat interfereert met normale moleculen in het cellulaire energiemetabolisme. De osteoclast ondergaat apoptose en gaat dood. Dit resulteert in een afname van de totale botafbraak.[2]</a:t>
            </a:r>
          </a:p>
          <a:p>
            <a:endParaRPr lang="nl-BE" dirty="0" smtClean="0"/>
          </a:p>
          <a:p>
            <a:r>
              <a:rPr lang="nl-BE" dirty="0" err="1" smtClean="0"/>
              <a:t>Stikstofbevattende</a:t>
            </a:r>
            <a:r>
              <a:rPr lang="nl-BE" dirty="0" smtClean="0"/>
              <a:t> bisfosfonaten</a:t>
            </a:r>
          </a:p>
          <a:p>
            <a:pPr lvl="1"/>
            <a:r>
              <a:rPr lang="nl-BE" dirty="0" smtClean="0"/>
              <a:t>Volgende </a:t>
            </a:r>
            <a:r>
              <a:rPr lang="nl-BE" dirty="0" err="1" smtClean="0"/>
              <a:t>fosfonaten</a:t>
            </a:r>
            <a:r>
              <a:rPr lang="nl-BE" dirty="0" smtClean="0"/>
              <a:t> bezitten een stikstofatoom:</a:t>
            </a:r>
          </a:p>
          <a:p>
            <a:pPr lvl="1"/>
            <a:endParaRPr lang="nl-BE" dirty="0" smtClean="0"/>
          </a:p>
          <a:p>
            <a:pPr lvl="1"/>
            <a:r>
              <a:rPr lang="nl-BE" dirty="0" err="1" smtClean="0"/>
              <a:t>Pamidronaat</a:t>
            </a:r>
            <a:r>
              <a:rPr lang="nl-BE" dirty="0" smtClean="0"/>
              <a:t> - 100</a:t>
            </a:r>
          </a:p>
          <a:p>
            <a:pPr lvl="1"/>
            <a:r>
              <a:rPr lang="nl-BE" dirty="0" err="1" smtClean="0"/>
              <a:t>Neridronaat</a:t>
            </a:r>
            <a:r>
              <a:rPr lang="nl-BE" dirty="0" smtClean="0"/>
              <a:t> - 100</a:t>
            </a:r>
          </a:p>
          <a:p>
            <a:pPr lvl="1"/>
            <a:r>
              <a:rPr lang="nl-BE" dirty="0" err="1" smtClean="0"/>
              <a:t>Olpadronaat</a:t>
            </a:r>
            <a:r>
              <a:rPr lang="nl-BE" dirty="0" smtClean="0"/>
              <a:t> - 500</a:t>
            </a:r>
          </a:p>
          <a:p>
            <a:pPr lvl="1"/>
            <a:r>
              <a:rPr lang="nl-BE" dirty="0" smtClean="0"/>
              <a:t>Alendronaat - 500</a:t>
            </a:r>
          </a:p>
          <a:p>
            <a:pPr lvl="1"/>
            <a:r>
              <a:rPr lang="nl-BE" dirty="0" err="1" smtClean="0"/>
              <a:t>Ibandronaat</a:t>
            </a:r>
            <a:r>
              <a:rPr lang="nl-BE" dirty="0" smtClean="0"/>
              <a:t> - 1000</a:t>
            </a:r>
          </a:p>
          <a:p>
            <a:pPr lvl="1"/>
            <a:r>
              <a:rPr lang="nl-BE" dirty="0" err="1" smtClean="0"/>
              <a:t>Risedronaat</a:t>
            </a:r>
            <a:r>
              <a:rPr lang="nl-BE" dirty="0" smtClean="0"/>
              <a:t> - 2000</a:t>
            </a:r>
          </a:p>
          <a:p>
            <a:pPr lvl="1"/>
            <a:r>
              <a:rPr lang="nl-BE" dirty="0" err="1" smtClean="0"/>
              <a:t>Zoledronaat</a:t>
            </a:r>
            <a:r>
              <a:rPr lang="nl-BE" dirty="0" smtClean="0"/>
              <a:t> - 10000</a:t>
            </a:r>
          </a:p>
          <a:p>
            <a:pPr lvl="1"/>
            <a:r>
              <a:rPr lang="nl-BE" dirty="0" smtClean="0"/>
              <a:t>Deze bisfosfonaten interfereren met het botmetabolisme door het binden en inhiberen van het enzym </a:t>
            </a:r>
            <a:r>
              <a:rPr lang="nl-BE" dirty="0" err="1" smtClean="0"/>
              <a:t>farnesyldifosfonaatsynthase</a:t>
            </a:r>
            <a:r>
              <a:rPr lang="nl-BE" dirty="0" smtClean="0"/>
              <a:t> (FPPS) in de HMG-</a:t>
            </a:r>
            <a:r>
              <a:rPr lang="nl-BE" dirty="0" err="1" smtClean="0"/>
              <a:t>CoA</a:t>
            </a:r>
            <a:r>
              <a:rPr lang="nl-BE" dirty="0" smtClean="0"/>
              <a:t> reductase-keten (ook gekend als de </a:t>
            </a:r>
            <a:r>
              <a:rPr lang="nl-BE" dirty="0" err="1" smtClean="0"/>
              <a:t>mevalonaatketen</a:t>
            </a:r>
            <a:r>
              <a:rPr lang="nl-BE" dirty="0" smtClean="0"/>
              <a:t>).[3]</a:t>
            </a:r>
          </a:p>
          <a:p>
            <a:pPr lvl="1"/>
            <a:endParaRPr lang="nl-BE" dirty="0" smtClean="0"/>
          </a:p>
          <a:p>
            <a:pPr lvl="1"/>
            <a:endParaRPr lang="nl-BE" dirty="0" smtClean="0"/>
          </a:p>
          <a:p>
            <a:pPr lvl="1"/>
            <a:r>
              <a:rPr lang="nl-BE" dirty="0" smtClean="0"/>
              <a:t>de HMG-</a:t>
            </a:r>
            <a:r>
              <a:rPr lang="nl-BE" dirty="0" err="1" smtClean="0"/>
              <a:t>CoA</a:t>
            </a:r>
            <a:r>
              <a:rPr lang="nl-BE" dirty="0" smtClean="0"/>
              <a:t> reductase-keten</a:t>
            </a:r>
          </a:p>
          <a:p>
            <a:pPr lvl="1"/>
            <a:r>
              <a:rPr lang="nl-BE" dirty="0" smtClean="0"/>
              <a:t>Het verstoren van de HMG </a:t>
            </a:r>
            <a:r>
              <a:rPr lang="nl-BE" dirty="0" err="1" smtClean="0"/>
              <a:t>CoA</a:t>
            </a:r>
            <a:r>
              <a:rPr lang="nl-BE" dirty="0" smtClean="0"/>
              <a:t>-reductase-keten ter hoogte van FPPS voorkomt de vorming van </a:t>
            </a:r>
            <a:r>
              <a:rPr lang="nl-BE" dirty="0" err="1" smtClean="0"/>
              <a:t>farnesol</a:t>
            </a:r>
            <a:r>
              <a:rPr lang="nl-BE" dirty="0" smtClean="0"/>
              <a:t> en </a:t>
            </a:r>
            <a:r>
              <a:rPr lang="nl-BE" dirty="0" err="1" smtClean="0"/>
              <a:t>geranylgeraniol</a:t>
            </a:r>
            <a:r>
              <a:rPr lang="nl-BE" dirty="0" smtClean="0"/>
              <a:t> die essentieel zijn voor het binden van kleine eiwitten aan de celmembraan. Dit proces staat gekend als </a:t>
            </a:r>
            <a:r>
              <a:rPr lang="nl-BE" dirty="0" err="1" smtClean="0"/>
              <a:t>prenylatie</a:t>
            </a:r>
            <a:r>
              <a:rPr lang="nl-BE" dirty="0" smtClean="0"/>
              <a:t> en is belangrijk voor het </a:t>
            </a:r>
            <a:r>
              <a:rPr lang="nl-BE" dirty="0" err="1" smtClean="0"/>
              <a:t>subcellulaire</a:t>
            </a:r>
            <a:r>
              <a:rPr lang="nl-BE" dirty="0" smtClean="0"/>
              <a:t> eiwittransport.[4]</a:t>
            </a:r>
          </a:p>
          <a:p>
            <a:pPr lvl="1"/>
            <a:endParaRPr lang="nl-BE" dirty="0" smtClean="0"/>
          </a:p>
          <a:p>
            <a:pPr lvl="1"/>
            <a:r>
              <a:rPr lang="nl-BE" dirty="0" smtClean="0"/>
              <a:t>De inhibitie van </a:t>
            </a:r>
            <a:r>
              <a:rPr lang="nl-BE" dirty="0" err="1" smtClean="0"/>
              <a:t>eiwitprenylatie</a:t>
            </a:r>
            <a:r>
              <a:rPr lang="nl-BE" dirty="0" smtClean="0"/>
              <a:t> kan verscheidene eiwitten treffen die normaal gevonden worden in de osteoclasten, die bot afbreken. De werking van deze middelen wordt echter toegeschreven aan de inhibitie van de eiwitten Ras, Rho en </a:t>
            </a:r>
            <a:r>
              <a:rPr lang="nl-BE" dirty="0" err="1" smtClean="0"/>
              <a:t>Rac</a:t>
            </a:r>
            <a:r>
              <a:rPr lang="nl-BE" dirty="0" smtClean="0"/>
              <a:t>. Deze eiwitten kunnen de proliferatie van osteoclasten beïnvloeden, alsook het overleven van deze cellen en de </a:t>
            </a:r>
            <a:r>
              <a:rPr lang="nl-BE" dirty="0" err="1" smtClean="0"/>
              <a:t>celdynamiek</a:t>
            </a:r>
            <a:r>
              <a:rPr lang="nl-BE" dirty="0" smtClean="0"/>
              <a:t> (door middel van veranderingen in het cytoskelet). Het cytoskelet is belangrijk voor de vorming van de "</a:t>
            </a:r>
            <a:r>
              <a:rPr lang="nl-BE" dirty="0" err="1" smtClean="0"/>
              <a:t>ruffled</a:t>
            </a:r>
            <a:r>
              <a:rPr lang="nl-BE" dirty="0" smtClean="0"/>
              <a:t> border" (gerafeld uiterlijk) van de osteoclast. Deze structuur is met name belangrijk voor het contact tussen de osteoclast en het botoppervlak.</a:t>
            </a:r>
          </a:p>
          <a:p>
            <a:pPr lvl="1"/>
            <a:endParaRPr lang="nl-BE" dirty="0" smtClean="0"/>
          </a:p>
          <a:p>
            <a:pPr lvl="1"/>
            <a:r>
              <a:rPr lang="nl-BE" dirty="0" smtClean="0"/>
              <a:t>Ook de statines inhiberen de HMG-</a:t>
            </a:r>
            <a:r>
              <a:rPr lang="nl-BE" dirty="0" err="1" smtClean="0"/>
              <a:t>CoA</a:t>
            </a:r>
            <a:r>
              <a:rPr lang="nl-BE" dirty="0" smtClean="0"/>
              <a:t> reductase-keten. In tegenstelling tot de bisfosfonaten binden de statines niet met een hoge affiniteit aan het botoppervlak. Hun werking beperkt zich dus niet tot het botweefsel. Toch laten sommige studies een verlaagd voorkomen van botbreuken (een indicatie van osteoporose) zien en/of een toegenomen botmineraalgehalte in gebruikers van statines. De doeltreffendheid van statines bij de behandeling van osteoporose blijft echter controversieel.</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21</a:t>
            </a:fld>
            <a:endParaRPr lang="en-US"/>
          </a:p>
        </p:txBody>
      </p:sp>
    </p:spTree>
    <p:extLst>
      <p:ext uri="{BB962C8B-B14F-4D97-AF65-F5344CB8AC3E}">
        <p14:creationId xmlns:p14="http://schemas.microsoft.com/office/powerpoint/2010/main" val="205433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u="sng" kern="1200" dirty="0" err="1" smtClean="0">
                <a:solidFill>
                  <a:schemeClr val="tx1"/>
                </a:solidFill>
                <a:effectLst/>
                <a:latin typeface="+mn-lt"/>
                <a:ea typeface="+mn-ea"/>
                <a:cs typeface="+mn-cs"/>
              </a:rPr>
              <a:t>Liberman</a:t>
            </a:r>
            <a:r>
              <a:rPr lang="nl-BE" sz="1200" b="1" u="sng" kern="1200" dirty="0" smtClean="0">
                <a:solidFill>
                  <a:schemeClr val="tx1"/>
                </a:solidFill>
                <a:effectLst/>
                <a:latin typeface="+mn-lt"/>
                <a:ea typeface="+mn-ea"/>
                <a:cs typeface="+mn-cs"/>
              </a:rPr>
              <a:t>, U.A., </a:t>
            </a:r>
            <a:r>
              <a:rPr lang="nl-BE" sz="1200" b="1" u="sng" kern="1200" dirty="0" err="1" smtClean="0">
                <a:solidFill>
                  <a:schemeClr val="tx1"/>
                </a:solidFill>
                <a:effectLst/>
                <a:latin typeface="+mn-lt"/>
                <a:ea typeface="+mn-ea"/>
                <a:cs typeface="+mn-cs"/>
              </a:rPr>
              <a:t>Weiss</a:t>
            </a:r>
            <a:r>
              <a:rPr lang="nl-BE" sz="1200" b="1" u="sng" kern="1200" dirty="0" smtClean="0">
                <a:solidFill>
                  <a:schemeClr val="tx1"/>
                </a:solidFill>
                <a:effectLst/>
                <a:latin typeface="+mn-lt"/>
                <a:ea typeface="+mn-ea"/>
                <a:cs typeface="+mn-cs"/>
              </a:rPr>
              <a:t>, S.R., </a:t>
            </a:r>
            <a:r>
              <a:rPr lang="nl-BE" sz="1200" b="1" u="sng" kern="1200" dirty="0" err="1" smtClean="0">
                <a:solidFill>
                  <a:schemeClr val="tx1"/>
                </a:solidFill>
                <a:effectLst/>
                <a:latin typeface="+mn-lt"/>
                <a:ea typeface="+mn-ea"/>
                <a:cs typeface="+mn-cs"/>
              </a:rPr>
              <a:t>Bröll</a:t>
            </a:r>
            <a:r>
              <a:rPr lang="nl-BE" sz="1200" b="1" u="sng" kern="1200" dirty="0" smtClean="0">
                <a:solidFill>
                  <a:schemeClr val="tx1"/>
                </a:solidFill>
                <a:effectLst/>
                <a:latin typeface="+mn-lt"/>
                <a:ea typeface="+mn-ea"/>
                <a:cs typeface="+mn-cs"/>
              </a:rPr>
              <a:t>, J., Minne, H.W., et al., Effect of Oral </a:t>
            </a:r>
            <a:r>
              <a:rPr lang="nl-BE" sz="1200" b="1" u="sng" kern="1200" dirty="0" err="1" smtClean="0">
                <a:solidFill>
                  <a:schemeClr val="tx1"/>
                </a:solidFill>
                <a:effectLst/>
                <a:latin typeface="+mn-lt"/>
                <a:ea typeface="+mn-ea"/>
                <a:cs typeface="+mn-cs"/>
              </a:rPr>
              <a:t>Alendronate</a:t>
            </a:r>
            <a:r>
              <a:rPr lang="nl-BE" sz="1200" b="1" u="sng" kern="1200" dirty="0" smtClean="0">
                <a:solidFill>
                  <a:schemeClr val="tx1"/>
                </a:solidFill>
                <a:effectLst/>
                <a:latin typeface="+mn-lt"/>
                <a:ea typeface="+mn-ea"/>
                <a:cs typeface="+mn-cs"/>
              </a:rPr>
              <a:t> on Bone </a:t>
            </a:r>
            <a:r>
              <a:rPr lang="nl-BE" sz="1200" b="1" u="sng" kern="1200" dirty="0" err="1" smtClean="0">
                <a:solidFill>
                  <a:schemeClr val="tx1"/>
                </a:solidFill>
                <a:effectLst/>
                <a:latin typeface="+mn-lt"/>
                <a:ea typeface="+mn-ea"/>
                <a:cs typeface="+mn-cs"/>
              </a:rPr>
              <a:t>Mineral</a:t>
            </a:r>
            <a:r>
              <a:rPr lang="nl-BE" sz="1200" b="1" u="sng" kern="1200" dirty="0" smtClean="0">
                <a:solidFill>
                  <a:schemeClr val="tx1"/>
                </a:solidFill>
                <a:effectLst/>
                <a:latin typeface="+mn-lt"/>
                <a:ea typeface="+mn-ea"/>
                <a:cs typeface="+mn-cs"/>
              </a:rPr>
              <a:t> </a:t>
            </a:r>
            <a:r>
              <a:rPr lang="nl-BE" sz="1200" b="1" u="sng" kern="1200" dirty="0" err="1" smtClean="0">
                <a:solidFill>
                  <a:schemeClr val="tx1"/>
                </a:solidFill>
                <a:effectLst/>
                <a:latin typeface="+mn-lt"/>
                <a:ea typeface="+mn-ea"/>
                <a:cs typeface="+mn-cs"/>
              </a:rPr>
              <a:t>Density</a:t>
            </a:r>
            <a:r>
              <a:rPr lang="nl-BE" sz="1200" b="1" u="sng" kern="1200" dirty="0" smtClean="0">
                <a:solidFill>
                  <a:schemeClr val="tx1"/>
                </a:solidFill>
                <a:effectLst/>
                <a:latin typeface="+mn-lt"/>
                <a:ea typeface="+mn-ea"/>
                <a:cs typeface="+mn-cs"/>
              </a:rPr>
              <a:t> </a:t>
            </a:r>
            <a:r>
              <a:rPr lang="nl-BE" sz="1200" b="1" u="sng" kern="1200" dirty="0" err="1" smtClean="0">
                <a:solidFill>
                  <a:schemeClr val="tx1"/>
                </a:solidFill>
                <a:effectLst/>
                <a:latin typeface="+mn-lt"/>
                <a:ea typeface="+mn-ea"/>
                <a:cs typeface="+mn-cs"/>
              </a:rPr>
              <a:t>and</a:t>
            </a:r>
            <a:r>
              <a:rPr lang="nl-BE" sz="1200" b="1" u="sng" kern="1200" dirty="0" smtClean="0">
                <a:solidFill>
                  <a:schemeClr val="tx1"/>
                </a:solidFill>
                <a:effectLst/>
                <a:latin typeface="+mn-lt"/>
                <a:ea typeface="+mn-ea"/>
                <a:cs typeface="+mn-cs"/>
              </a:rPr>
              <a:t> the </a:t>
            </a:r>
            <a:r>
              <a:rPr lang="nl-BE" sz="1200" b="1" u="sng" kern="1200" dirty="0" err="1" smtClean="0">
                <a:solidFill>
                  <a:schemeClr val="tx1"/>
                </a:solidFill>
                <a:effectLst/>
                <a:latin typeface="+mn-lt"/>
                <a:ea typeface="+mn-ea"/>
                <a:cs typeface="+mn-cs"/>
              </a:rPr>
              <a:t>Incidence</a:t>
            </a:r>
            <a:r>
              <a:rPr lang="nl-BE" sz="1200" b="1" u="sng" kern="1200" dirty="0" smtClean="0">
                <a:solidFill>
                  <a:schemeClr val="tx1"/>
                </a:solidFill>
                <a:effectLst/>
                <a:latin typeface="+mn-lt"/>
                <a:ea typeface="+mn-ea"/>
                <a:cs typeface="+mn-cs"/>
              </a:rPr>
              <a:t> of </a:t>
            </a:r>
            <a:r>
              <a:rPr lang="nl-BE" sz="1200" b="1" u="sng" kern="1200" dirty="0" err="1" smtClean="0">
                <a:solidFill>
                  <a:schemeClr val="tx1"/>
                </a:solidFill>
                <a:effectLst/>
                <a:latin typeface="+mn-lt"/>
                <a:ea typeface="+mn-ea"/>
                <a:cs typeface="+mn-cs"/>
              </a:rPr>
              <a:t>Fractures</a:t>
            </a:r>
            <a:r>
              <a:rPr lang="nl-BE" sz="1200" b="1" u="sng" kern="1200" dirty="0" smtClean="0">
                <a:solidFill>
                  <a:schemeClr val="tx1"/>
                </a:solidFill>
                <a:effectLst/>
                <a:latin typeface="+mn-lt"/>
                <a:ea typeface="+mn-ea"/>
                <a:cs typeface="+mn-cs"/>
              </a:rPr>
              <a:t> in </a:t>
            </a:r>
            <a:r>
              <a:rPr lang="nl-BE" sz="1200" b="1" u="sng" kern="1200" dirty="0" err="1" smtClean="0">
                <a:solidFill>
                  <a:schemeClr val="tx1"/>
                </a:solidFill>
                <a:effectLst/>
                <a:latin typeface="+mn-lt"/>
                <a:ea typeface="+mn-ea"/>
                <a:cs typeface="+mn-cs"/>
              </a:rPr>
              <a:t>Postmenopausal</a:t>
            </a:r>
            <a:r>
              <a:rPr lang="nl-BE" sz="1200" b="1" u="sng" kern="1200" dirty="0" smtClean="0">
                <a:solidFill>
                  <a:schemeClr val="tx1"/>
                </a:solidFill>
                <a:effectLst/>
                <a:latin typeface="+mn-lt"/>
                <a:ea typeface="+mn-ea"/>
                <a:cs typeface="+mn-cs"/>
              </a:rPr>
              <a:t> </a:t>
            </a:r>
            <a:r>
              <a:rPr lang="nl-BE" sz="1200" b="1" u="sng" kern="1200" dirty="0" err="1" smtClean="0">
                <a:solidFill>
                  <a:schemeClr val="tx1"/>
                </a:solidFill>
                <a:effectLst/>
                <a:latin typeface="+mn-lt"/>
                <a:ea typeface="+mn-ea"/>
                <a:cs typeface="+mn-cs"/>
              </a:rPr>
              <a:t>Osteoporosis</a:t>
            </a:r>
            <a:r>
              <a:rPr lang="nl-BE" sz="1200" b="1" u="sng" kern="1200" dirty="0" smtClean="0">
                <a:solidFill>
                  <a:schemeClr val="tx1"/>
                </a:solidFill>
                <a:effectLst/>
                <a:latin typeface="+mn-lt"/>
                <a:ea typeface="+mn-ea"/>
                <a:cs typeface="+mn-cs"/>
              </a:rPr>
              <a:t>. </a:t>
            </a:r>
            <a:r>
              <a:rPr lang="nl-BE" sz="1200" b="1" i="1" u="sng" kern="1200" dirty="0" smtClean="0">
                <a:solidFill>
                  <a:schemeClr val="tx1"/>
                </a:solidFill>
                <a:effectLst/>
                <a:latin typeface="+mn-lt"/>
                <a:ea typeface="+mn-ea"/>
                <a:cs typeface="+mn-cs"/>
              </a:rPr>
              <a:t>N. </a:t>
            </a:r>
            <a:r>
              <a:rPr lang="nl-BE" sz="1200" b="1" i="1" u="sng" kern="1200" dirty="0" err="1" smtClean="0">
                <a:solidFill>
                  <a:schemeClr val="tx1"/>
                </a:solidFill>
                <a:effectLst/>
                <a:latin typeface="+mn-lt"/>
                <a:ea typeface="+mn-ea"/>
                <a:cs typeface="+mn-cs"/>
              </a:rPr>
              <a:t>Engl</a:t>
            </a:r>
            <a:r>
              <a:rPr lang="nl-BE" sz="1200" b="1" i="1" u="sng" kern="1200" dirty="0" smtClean="0">
                <a:solidFill>
                  <a:schemeClr val="tx1"/>
                </a:solidFill>
                <a:effectLst/>
                <a:latin typeface="+mn-lt"/>
                <a:ea typeface="+mn-ea"/>
                <a:cs typeface="+mn-cs"/>
              </a:rPr>
              <a:t>. J. </a:t>
            </a:r>
            <a:r>
              <a:rPr lang="nl-BE" sz="1200" b="1" i="1" u="sng" kern="1200" dirty="0" err="1" smtClean="0">
                <a:solidFill>
                  <a:schemeClr val="tx1"/>
                </a:solidFill>
                <a:effectLst/>
                <a:latin typeface="+mn-lt"/>
                <a:ea typeface="+mn-ea"/>
                <a:cs typeface="+mn-cs"/>
              </a:rPr>
              <a:t>Med</a:t>
            </a:r>
            <a:r>
              <a:rPr lang="nl-BE" sz="1200" b="1" i="1" u="sng" kern="1200" dirty="0" smtClean="0">
                <a:solidFill>
                  <a:schemeClr val="tx1"/>
                </a:solidFill>
                <a:effectLst/>
                <a:latin typeface="+mn-lt"/>
                <a:ea typeface="+mn-ea"/>
                <a:cs typeface="+mn-cs"/>
              </a:rPr>
              <a:t>.</a:t>
            </a:r>
            <a:r>
              <a:rPr lang="nl-BE" sz="1200" b="1" u="sng" kern="1200" dirty="0" smtClean="0">
                <a:solidFill>
                  <a:schemeClr val="tx1"/>
                </a:solidFill>
                <a:effectLst/>
                <a:latin typeface="+mn-lt"/>
                <a:ea typeface="+mn-ea"/>
                <a:cs typeface="+mn-cs"/>
              </a:rPr>
              <a:t> 1995, 333, 1437–1444.</a:t>
            </a:r>
            <a:endParaRPr lang="en-US" sz="1200" b="1" i="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Figure 1. Mean (±SE) Changes in Bone Mineral Density from Base-Line Values in Women with Postmenopausal Osteoporosis Receiving Alendronate or Placebo for Three </a:t>
            </a:r>
            <a:r>
              <a:rPr lang="en-US" sz="1200" b="1" i="0" kern="1200" dirty="0" err="1" smtClean="0">
                <a:solidFill>
                  <a:schemeClr val="tx1"/>
                </a:solidFill>
                <a:effectLst/>
                <a:latin typeface="+mn-lt"/>
                <a:ea typeface="+mn-ea"/>
                <a:cs typeface="+mn-cs"/>
              </a:rPr>
              <a:t>Years.</a:t>
            </a:r>
            <a:r>
              <a:rPr lang="en-US" sz="1200" b="0" i="0" kern="1200" dirty="0" err="1" smtClean="0">
                <a:solidFill>
                  <a:schemeClr val="tx1"/>
                </a:solidFill>
                <a:effectLst/>
                <a:latin typeface="+mn-lt"/>
                <a:ea typeface="+mn-ea"/>
                <a:cs typeface="+mn-cs"/>
              </a:rPr>
              <a:t>Data</a:t>
            </a:r>
            <a:r>
              <a:rPr lang="en-US" sz="1200" b="0" i="0" kern="1200" dirty="0" smtClean="0">
                <a:solidFill>
                  <a:schemeClr val="tx1"/>
                </a:solidFill>
                <a:effectLst/>
                <a:latin typeface="+mn-lt"/>
                <a:ea typeface="+mn-ea"/>
                <a:cs typeface="+mn-cs"/>
              </a:rPr>
              <a:t> are shown for bone mineral density (measured by dual-energy x-ray absorptiometry) of the spine, femoral neck, trochanter, and total body. Data for the alendronate group are shown according to the dose: 5 or 10 mg per day for three years or 20 mg per day for two years followed by 5 mg per day in year 3.</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22</a:t>
            </a:fld>
            <a:endParaRPr lang="en-US"/>
          </a:p>
        </p:txBody>
      </p:sp>
    </p:spTree>
    <p:extLst>
      <p:ext uri="{BB962C8B-B14F-4D97-AF65-F5344CB8AC3E}">
        <p14:creationId xmlns:p14="http://schemas.microsoft.com/office/powerpoint/2010/main" val="219603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b="1" kern="1200" dirty="0" err="1" smtClean="0">
                <a:solidFill>
                  <a:schemeClr val="tx1"/>
                </a:solidFill>
                <a:effectLst/>
                <a:latin typeface="+mn-lt"/>
                <a:ea typeface="+mn-ea"/>
                <a:cs typeface="+mn-cs"/>
              </a:rPr>
              <a:t>Khosla</a:t>
            </a:r>
            <a:r>
              <a:rPr lang="nl-BE" sz="1200" b="1" kern="1200" dirty="0" smtClean="0">
                <a:solidFill>
                  <a:schemeClr val="tx1"/>
                </a:solidFill>
                <a:effectLst/>
                <a:latin typeface="+mn-lt"/>
                <a:ea typeface="+mn-ea"/>
                <a:cs typeface="+mn-cs"/>
              </a:rPr>
              <a:t>, S., </a:t>
            </a:r>
            <a:r>
              <a:rPr lang="nl-BE" sz="1200" b="1" kern="1200" dirty="0" err="1" smtClean="0">
                <a:solidFill>
                  <a:schemeClr val="tx1"/>
                </a:solidFill>
                <a:effectLst/>
                <a:latin typeface="+mn-lt"/>
                <a:ea typeface="+mn-ea"/>
                <a:cs typeface="+mn-cs"/>
              </a:rPr>
              <a:t>Bilezikian</a:t>
            </a:r>
            <a:r>
              <a:rPr lang="nl-BE" sz="1200" b="1" kern="1200" dirty="0" smtClean="0">
                <a:solidFill>
                  <a:schemeClr val="tx1"/>
                </a:solidFill>
                <a:effectLst/>
                <a:latin typeface="+mn-lt"/>
                <a:ea typeface="+mn-ea"/>
                <a:cs typeface="+mn-cs"/>
              </a:rPr>
              <a:t>, J.P., Dempster, D.W., </a:t>
            </a:r>
            <a:r>
              <a:rPr lang="nl-BE" sz="1200" b="1" kern="1200" dirty="0" err="1" smtClean="0">
                <a:solidFill>
                  <a:schemeClr val="tx1"/>
                </a:solidFill>
                <a:effectLst/>
                <a:latin typeface="+mn-lt"/>
                <a:ea typeface="+mn-ea"/>
                <a:cs typeface="+mn-cs"/>
              </a:rPr>
              <a:t>Lewiecki</a:t>
            </a:r>
            <a:r>
              <a:rPr lang="nl-BE" sz="1200" b="1" kern="1200" dirty="0" smtClean="0">
                <a:solidFill>
                  <a:schemeClr val="tx1"/>
                </a:solidFill>
                <a:effectLst/>
                <a:latin typeface="+mn-lt"/>
                <a:ea typeface="+mn-ea"/>
                <a:cs typeface="+mn-cs"/>
              </a:rPr>
              <a:t>, E.M., et al., Benefits </a:t>
            </a:r>
            <a:r>
              <a:rPr lang="nl-BE" sz="1200" b="1" kern="1200" dirty="0" err="1" smtClean="0">
                <a:solidFill>
                  <a:schemeClr val="tx1"/>
                </a:solidFill>
                <a:effectLst/>
                <a:latin typeface="+mn-lt"/>
                <a:ea typeface="+mn-ea"/>
                <a:cs typeface="+mn-cs"/>
              </a:rPr>
              <a:t>and</a:t>
            </a:r>
            <a:r>
              <a:rPr lang="nl-BE" sz="1200" b="1" kern="1200" dirty="0" smtClean="0">
                <a:solidFill>
                  <a:schemeClr val="tx1"/>
                </a:solidFill>
                <a:effectLst/>
                <a:latin typeface="+mn-lt"/>
                <a:ea typeface="+mn-ea"/>
                <a:cs typeface="+mn-cs"/>
              </a:rPr>
              <a:t> </a:t>
            </a:r>
            <a:r>
              <a:rPr lang="nl-BE" sz="1200" b="1" kern="1200" dirty="0" err="1" smtClean="0">
                <a:solidFill>
                  <a:schemeClr val="tx1"/>
                </a:solidFill>
                <a:effectLst/>
                <a:latin typeface="+mn-lt"/>
                <a:ea typeface="+mn-ea"/>
                <a:cs typeface="+mn-cs"/>
              </a:rPr>
              <a:t>Risks</a:t>
            </a:r>
            <a:r>
              <a:rPr lang="nl-BE" sz="1200" b="1" kern="1200" dirty="0" smtClean="0">
                <a:solidFill>
                  <a:schemeClr val="tx1"/>
                </a:solidFill>
                <a:effectLst/>
                <a:latin typeface="+mn-lt"/>
                <a:ea typeface="+mn-ea"/>
                <a:cs typeface="+mn-cs"/>
              </a:rPr>
              <a:t> of </a:t>
            </a:r>
            <a:r>
              <a:rPr lang="nl-BE" sz="1200" b="1" kern="1200" dirty="0" err="1" smtClean="0">
                <a:solidFill>
                  <a:schemeClr val="tx1"/>
                </a:solidFill>
                <a:effectLst/>
                <a:latin typeface="+mn-lt"/>
                <a:ea typeface="+mn-ea"/>
                <a:cs typeface="+mn-cs"/>
              </a:rPr>
              <a:t>Bisphosphonate</a:t>
            </a:r>
            <a:r>
              <a:rPr lang="nl-BE" sz="1200" b="1" kern="1200" dirty="0" smtClean="0">
                <a:solidFill>
                  <a:schemeClr val="tx1"/>
                </a:solidFill>
                <a:effectLst/>
                <a:latin typeface="+mn-lt"/>
                <a:ea typeface="+mn-ea"/>
                <a:cs typeface="+mn-cs"/>
              </a:rPr>
              <a:t> </a:t>
            </a:r>
            <a:r>
              <a:rPr lang="nl-BE" sz="1200" b="1" kern="1200" dirty="0" err="1" smtClean="0">
                <a:solidFill>
                  <a:schemeClr val="tx1"/>
                </a:solidFill>
                <a:effectLst/>
                <a:latin typeface="+mn-lt"/>
                <a:ea typeface="+mn-ea"/>
                <a:cs typeface="+mn-cs"/>
              </a:rPr>
              <a:t>Therapy</a:t>
            </a:r>
            <a:r>
              <a:rPr lang="nl-BE" sz="1200" b="1" kern="1200" dirty="0" smtClean="0">
                <a:solidFill>
                  <a:schemeClr val="tx1"/>
                </a:solidFill>
                <a:effectLst/>
                <a:latin typeface="+mn-lt"/>
                <a:ea typeface="+mn-ea"/>
                <a:cs typeface="+mn-cs"/>
              </a:rPr>
              <a:t> </a:t>
            </a:r>
            <a:r>
              <a:rPr lang="nl-BE" sz="1200" b="1" kern="1200" dirty="0" err="1" smtClean="0">
                <a:solidFill>
                  <a:schemeClr val="tx1"/>
                </a:solidFill>
                <a:effectLst/>
                <a:latin typeface="+mn-lt"/>
                <a:ea typeface="+mn-ea"/>
                <a:cs typeface="+mn-cs"/>
              </a:rPr>
              <a:t>for</a:t>
            </a:r>
            <a:r>
              <a:rPr lang="nl-BE" sz="1200" b="1" kern="1200" dirty="0" smtClean="0">
                <a:solidFill>
                  <a:schemeClr val="tx1"/>
                </a:solidFill>
                <a:effectLst/>
                <a:latin typeface="+mn-lt"/>
                <a:ea typeface="+mn-ea"/>
                <a:cs typeface="+mn-cs"/>
              </a:rPr>
              <a:t> </a:t>
            </a:r>
            <a:r>
              <a:rPr lang="nl-BE" sz="1200" b="1" kern="1200" dirty="0" err="1" smtClean="0">
                <a:solidFill>
                  <a:schemeClr val="tx1"/>
                </a:solidFill>
                <a:effectLst/>
                <a:latin typeface="+mn-lt"/>
                <a:ea typeface="+mn-ea"/>
                <a:cs typeface="+mn-cs"/>
              </a:rPr>
              <a:t>Osteoporosis</a:t>
            </a:r>
            <a:r>
              <a:rPr lang="nl-BE" sz="1200" b="1" kern="1200" dirty="0" smtClean="0">
                <a:solidFill>
                  <a:schemeClr val="tx1"/>
                </a:solidFill>
                <a:effectLst/>
                <a:latin typeface="+mn-lt"/>
                <a:ea typeface="+mn-ea"/>
                <a:cs typeface="+mn-cs"/>
              </a:rPr>
              <a:t>. </a:t>
            </a:r>
            <a:r>
              <a:rPr lang="nl-BE" sz="1200" b="1" i="1" kern="1200" dirty="0" smtClean="0">
                <a:solidFill>
                  <a:schemeClr val="tx1"/>
                </a:solidFill>
                <a:effectLst/>
                <a:latin typeface="+mn-lt"/>
                <a:ea typeface="+mn-ea"/>
                <a:cs typeface="+mn-cs"/>
              </a:rPr>
              <a:t>J. </a:t>
            </a:r>
            <a:r>
              <a:rPr lang="nl-BE" sz="1200" b="1" i="1" kern="1200" dirty="0" err="1" smtClean="0">
                <a:solidFill>
                  <a:schemeClr val="tx1"/>
                </a:solidFill>
                <a:effectLst/>
                <a:latin typeface="+mn-lt"/>
                <a:ea typeface="+mn-ea"/>
                <a:cs typeface="+mn-cs"/>
              </a:rPr>
              <a:t>Clin</a:t>
            </a:r>
            <a:r>
              <a:rPr lang="nl-BE" sz="1200" b="1" i="1" kern="1200" dirty="0" smtClean="0">
                <a:solidFill>
                  <a:schemeClr val="tx1"/>
                </a:solidFill>
                <a:effectLst/>
                <a:latin typeface="+mn-lt"/>
                <a:ea typeface="+mn-ea"/>
                <a:cs typeface="+mn-cs"/>
              </a:rPr>
              <a:t>. </a:t>
            </a:r>
            <a:r>
              <a:rPr lang="nl-BE" sz="1200" b="1" i="1" kern="1200" dirty="0" err="1" smtClean="0">
                <a:solidFill>
                  <a:schemeClr val="tx1"/>
                </a:solidFill>
                <a:effectLst/>
                <a:latin typeface="+mn-lt"/>
                <a:ea typeface="+mn-ea"/>
                <a:cs typeface="+mn-cs"/>
              </a:rPr>
              <a:t>Endocrinol</a:t>
            </a:r>
            <a:r>
              <a:rPr lang="nl-BE" sz="1200" b="1" i="1" kern="1200" dirty="0" smtClean="0">
                <a:solidFill>
                  <a:schemeClr val="tx1"/>
                </a:solidFill>
                <a:effectLst/>
                <a:latin typeface="+mn-lt"/>
                <a:ea typeface="+mn-ea"/>
                <a:cs typeface="+mn-cs"/>
              </a:rPr>
              <a:t>. </a:t>
            </a:r>
            <a:r>
              <a:rPr lang="nl-BE" sz="1200" b="1" i="1" kern="1200" dirty="0" err="1" smtClean="0">
                <a:solidFill>
                  <a:schemeClr val="tx1"/>
                </a:solidFill>
                <a:effectLst/>
                <a:latin typeface="+mn-lt"/>
                <a:ea typeface="+mn-ea"/>
                <a:cs typeface="+mn-cs"/>
              </a:rPr>
              <a:t>Metab</a:t>
            </a:r>
            <a:r>
              <a:rPr lang="nl-BE" sz="1200" b="1" i="1" kern="1200" dirty="0" smtClean="0">
                <a:solidFill>
                  <a:schemeClr val="tx1"/>
                </a:solidFill>
                <a:effectLst/>
                <a:latin typeface="+mn-lt"/>
                <a:ea typeface="+mn-ea"/>
                <a:cs typeface="+mn-cs"/>
              </a:rPr>
              <a:t>.</a:t>
            </a:r>
            <a:r>
              <a:rPr lang="nl-BE" sz="1200" b="1" kern="1200" dirty="0" smtClean="0">
                <a:solidFill>
                  <a:schemeClr val="tx1"/>
                </a:solidFill>
                <a:effectLst/>
                <a:latin typeface="+mn-lt"/>
                <a:ea typeface="+mn-ea"/>
                <a:cs typeface="+mn-cs"/>
              </a:rPr>
              <a:t> 2012, 97, 2272–2282.</a:t>
            </a:r>
          </a:p>
          <a:p>
            <a:r>
              <a:rPr lang="nl-BE" sz="1200" b="0" i="0" kern="1200" dirty="0" err="1" smtClean="0">
                <a:solidFill>
                  <a:schemeClr val="tx1"/>
                </a:solidFill>
                <a:effectLst/>
                <a:latin typeface="+mn-lt"/>
                <a:ea typeface="+mn-ea"/>
                <a:cs typeface="+mn-cs"/>
              </a:rPr>
              <a:t>Fig</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Relative</a:t>
            </a:r>
            <a:r>
              <a:rPr lang="nl-BE" sz="1200" b="0" i="0" kern="1200" dirty="0" smtClean="0">
                <a:solidFill>
                  <a:schemeClr val="tx1"/>
                </a:solidFill>
                <a:effectLst/>
                <a:latin typeface="+mn-lt"/>
                <a:ea typeface="+mn-ea"/>
                <a:cs typeface="+mn-cs"/>
              </a:rPr>
              <a:t> risk </a:t>
            </a:r>
            <a:r>
              <a:rPr lang="nl-BE" sz="1200" b="0" i="0" kern="1200" dirty="0" err="1" smtClean="0">
                <a:solidFill>
                  <a:schemeClr val="tx1"/>
                </a:solidFill>
                <a:effectLst/>
                <a:latin typeface="+mn-lt"/>
                <a:ea typeface="+mn-ea"/>
                <a:cs typeface="+mn-cs"/>
              </a:rPr>
              <a:t>reduction</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for</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vertebral</a:t>
            </a:r>
            <a:r>
              <a:rPr lang="nl-BE" sz="1200" b="0" i="0" kern="1200" dirty="0" smtClean="0">
                <a:solidFill>
                  <a:schemeClr val="tx1"/>
                </a:solidFill>
                <a:effectLst/>
                <a:latin typeface="+mn-lt"/>
                <a:ea typeface="+mn-ea"/>
                <a:cs typeface="+mn-cs"/>
              </a:rPr>
              <a:t> (A) </a:t>
            </a:r>
            <a:r>
              <a:rPr lang="nl-BE" sz="1200" b="0" i="0" kern="1200" dirty="0" err="1" smtClean="0">
                <a:solidFill>
                  <a:schemeClr val="tx1"/>
                </a:solidFill>
                <a:effectLst/>
                <a:latin typeface="+mn-lt"/>
                <a:ea typeface="+mn-ea"/>
                <a:cs typeface="+mn-cs"/>
              </a:rPr>
              <a:t>and</a:t>
            </a:r>
            <a:r>
              <a:rPr lang="nl-BE" sz="1200" b="0" i="0" kern="1200" dirty="0" smtClean="0">
                <a:solidFill>
                  <a:schemeClr val="tx1"/>
                </a:solidFill>
                <a:effectLst/>
                <a:latin typeface="+mn-lt"/>
                <a:ea typeface="+mn-ea"/>
                <a:cs typeface="+mn-cs"/>
              </a:rPr>
              <a:t> hip (B) </a:t>
            </a:r>
            <a:r>
              <a:rPr lang="nl-BE" sz="1200" b="0" i="0" kern="1200" dirty="0" err="1" smtClean="0">
                <a:solidFill>
                  <a:schemeClr val="tx1"/>
                </a:solidFill>
                <a:effectLst/>
                <a:latin typeface="+mn-lt"/>
                <a:ea typeface="+mn-ea"/>
                <a:cs typeface="+mn-cs"/>
              </a:rPr>
              <a:t>fractures</a:t>
            </a:r>
            <a:r>
              <a:rPr lang="nl-BE" sz="1200" b="0" i="0" kern="1200" dirty="0" smtClean="0">
                <a:solidFill>
                  <a:schemeClr val="tx1"/>
                </a:solidFill>
                <a:effectLst/>
                <a:latin typeface="+mn-lt"/>
                <a:ea typeface="+mn-ea"/>
                <a:cs typeface="+mn-cs"/>
              </a:rPr>
              <a:t> in </a:t>
            </a:r>
            <a:r>
              <a:rPr lang="nl-BE" sz="1200" b="0" i="0" kern="1200" dirty="0" err="1" smtClean="0">
                <a:solidFill>
                  <a:schemeClr val="tx1"/>
                </a:solidFill>
                <a:effectLst/>
                <a:latin typeface="+mn-lt"/>
                <a:ea typeface="+mn-ea"/>
                <a:cs typeface="+mn-cs"/>
              </a:rPr>
              <a:t>postmenopausal</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women</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with</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known</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osteoporosis</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after</a:t>
            </a:r>
            <a:r>
              <a:rPr lang="nl-BE" sz="1200" b="0" i="0" kern="1200" dirty="0" smtClean="0">
                <a:solidFill>
                  <a:schemeClr val="tx1"/>
                </a:solidFill>
                <a:effectLst/>
                <a:latin typeface="+mn-lt"/>
                <a:ea typeface="+mn-ea"/>
                <a:cs typeface="+mn-cs"/>
              </a:rPr>
              <a:t> 3 </a:t>
            </a:r>
            <a:r>
              <a:rPr lang="nl-BE" sz="1200" b="0" i="0" kern="1200" dirty="0" err="1" smtClean="0">
                <a:solidFill>
                  <a:schemeClr val="tx1"/>
                </a:solidFill>
                <a:effectLst/>
                <a:latin typeface="+mn-lt"/>
                <a:ea typeface="+mn-ea"/>
                <a:cs typeface="+mn-cs"/>
              </a:rPr>
              <a:t>yr</a:t>
            </a:r>
            <a:r>
              <a:rPr lang="nl-BE" sz="1200" b="0" i="0" kern="1200" dirty="0" smtClean="0">
                <a:solidFill>
                  <a:schemeClr val="tx1"/>
                </a:solidFill>
                <a:effectLst/>
                <a:latin typeface="+mn-lt"/>
                <a:ea typeface="+mn-ea"/>
                <a:cs typeface="+mn-cs"/>
              </a:rPr>
              <a:t> of </a:t>
            </a:r>
            <a:r>
              <a:rPr lang="nl-BE" sz="1200" b="0" i="0" kern="1200" dirty="0" err="1" smtClean="0">
                <a:solidFill>
                  <a:schemeClr val="tx1"/>
                </a:solidFill>
                <a:effectLst/>
                <a:latin typeface="+mn-lt"/>
                <a:ea typeface="+mn-ea"/>
                <a:cs typeface="+mn-cs"/>
              </a:rPr>
              <a:t>bisphosphonate</a:t>
            </a:r>
            <a:r>
              <a:rPr lang="nl-BE" sz="1200" b="0" i="0" kern="1200" dirty="0" smtClean="0">
                <a:solidFill>
                  <a:schemeClr val="tx1"/>
                </a:solidFill>
                <a:effectLst/>
                <a:latin typeface="+mn-lt"/>
                <a:ea typeface="+mn-ea"/>
                <a:cs typeface="+mn-cs"/>
              </a:rPr>
              <a:t> treatment. Data </a:t>
            </a:r>
            <a:r>
              <a:rPr lang="nl-BE" sz="1200" b="0" i="0" kern="1200" dirty="0" err="1" smtClean="0">
                <a:solidFill>
                  <a:schemeClr val="tx1"/>
                </a:solidFill>
                <a:effectLst/>
                <a:latin typeface="+mn-lt"/>
                <a:ea typeface="+mn-ea"/>
                <a:cs typeface="+mn-cs"/>
              </a:rPr>
              <a:t>for</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alendronate</a:t>
            </a:r>
            <a:r>
              <a:rPr lang="nl-BE" sz="1200" b="0" i="0" kern="1200" dirty="0" smtClean="0">
                <a:solidFill>
                  <a:schemeClr val="tx1"/>
                </a:solidFill>
                <a:effectLst/>
                <a:latin typeface="+mn-lt"/>
                <a:ea typeface="+mn-ea"/>
                <a:cs typeface="+mn-cs"/>
              </a:rPr>
              <a:t> are </a:t>
            </a:r>
            <a:r>
              <a:rPr lang="nl-BE" sz="1200" b="0" i="0" kern="1200" dirty="0" err="1" smtClean="0">
                <a:solidFill>
                  <a:schemeClr val="tx1"/>
                </a:solidFill>
                <a:effectLst/>
                <a:latin typeface="+mn-lt"/>
                <a:ea typeface="+mn-ea"/>
                <a:cs typeface="+mn-cs"/>
              </a:rPr>
              <a:t>from</a:t>
            </a:r>
            <a:r>
              <a:rPr lang="nl-BE" sz="1200" b="0" i="0" kern="1200" dirty="0" smtClean="0">
                <a:solidFill>
                  <a:schemeClr val="tx1"/>
                </a:solidFill>
                <a:effectLst/>
                <a:latin typeface="+mn-lt"/>
                <a:ea typeface="+mn-ea"/>
                <a:cs typeface="+mn-cs"/>
              </a:rPr>
              <a:t> Black </a:t>
            </a:r>
            <a:r>
              <a:rPr lang="nl-BE" sz="1200" b="0" i="1" kern="1200" dirty="0" smtClean="0">
                <a:solidFill>
                  <a:schemeClr val="tx1"/>
                </a:solidFill>
                <a:effectLst/>
                <a:latin typeface="+mn-lt"/>
                <a:ea typeface="+mn-ea"/>
                <a:cs typeface="+mn-cs"/>
              </a:rPr>
              <a:t>et al.</a:t>
            </a:r>
            <a:r>
              <a:rPr lang="nl-BE" sz="1200" b="0" i="0" kern="1200" dirty="0" smtClean="0">
                <a:solidFill>
                  <a:schemeClr val="tx1"/>
                </a:solidFill>
                <a:effectLst/>
                <a:latin typeface="+mn-lt"/>
                <a:ea typeface="+mn-ea"/>
                <a:cs typeface="+mn-cs"/>
              </a:rPr>
              <a:t> (</a:t>
            </a:r>
            <a:r>
              <a:rPr lang="nl-BE" sz="1200" b="0" i="0" u="none" strike="noStrike" kern="1200" dirty="0" smtClean="0">
                <a:solidFill>
                  <a:schemeClr val="tx1"/>
                </a:solidFill>
                <a:effectLst/>
                <a:latin typeface="+mn-lt"/>
                <a:ea typeface="+mn-ea"/>
                <a:cs typeface="+mn-cs"/>
              </a:rPr>
              <a:t>15</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for</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risedronate</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from</a:t>
            </a:r>
            <a:r>
              <a:rPr lang="nl-BE" sz="1200" b="0" i="0" kern="1200" dirty="0" smtClean="0">
                <a:solidFill>
                  <a:schemeClr val="tx1"/>
                </a:solidFill>
                <a:effectLst/>
                <a:latin typeface="+mn-lt"/>
                <a:ea typeface="+mn-ea"/>
                <a:cs typeface="+mn-cs"/>
              </a:rPr>
              <a:t> Harris </a:t>
            </a:r>
            <a:r>
              <a:rPr lang="nl-BE" sz="1200" b="0" i="1" kern="1200" dirty="0" smtClean="0">
                <a:solidFill>
                  <a:schemeClr val="tx1"/>
                </a:solidFill>
                <a:effectLst/>
                <a:latin typeface="+mn-lt"/>
                <a:ea typeface="+mn-ea"/>
                <a:cs typeface="+mn-cs"/>
              </a:rPr>
              <a:t>et al.</a:t>
            </a:r>
            <a:r>
              <a:rPr lang="nl-BE" sz="1200" b="0" i="0" kern="1200" dirty="0" smtClean="0">
                <a:solidFill>
                  <a:schemeClr val="tx1"/>
                </a:solidFill>
                <a:effectLst/>
                <a:latin typeface="+mn-lt"/>
                <a:ea typeface="+mn-ea"/>
                <a:cs typeface="+mn-cs"/>
              </a:rPr>
              <a:t> (</a:t>
            </a:r>
            <a:r>
              <a:rPr lang="nl-BE" sz="1200" b="0" i="0" u="none" strike="noStrike" kern="1200" dirty="0" smtClean="0">
                <a:solidFill>
                  <a:schemeClr val="tx1"/>
                </a:solidFill>
                <a:effectLst/>
                <a:latin typeface="+mn-lt"/>
                <a:ea typeface="+mn-ea"/>
                <a:cs typeface="+mn-cs"/>
              </a:rPr>
              <a:t>18</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and</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McClung</a:t>
            </a:r>
            <a:r>
              <a:rPr lang="nl-BE" sz="1200" b="0" i="0" kern="1200" dirty="0" smtClean="0">
                <a:solidFill>
                  <a:schemeClr val="tx1"/>
                </a:solidFill>
                <a:effectLst/>
                <a:latin typeface="+mn-lt"/>
                <a:ea typeface="+mn-ea"/>
                <a:cs typeface="+mn-cs"/>
              </a:rPr>
              <a:t> </a:t>
            </a:r>
            <a:r>
              <a:rPr lang="nl-BE" sz="1200" b="0" i="1" kern="1200" dirty="0" smtClean="0">
                <a:solidFill>
                  <a:schemeClr val="tx1"/>
                </a:solidFill>
                <a:effectLst/>
                <a:latin typeface="+mn-lt"/>
                <a:ea typeface="+mn-ea"/>
                <a:cs typeface="+mn-cs"/>
              </a:rPr>
              <a:t>et al.</a:t>
            </a:r>
            <a:r>
              <a:rPr lang="nl-BE" sz="1200" b="0" i="0" kern="1200" dirty="0" smtClean="0">
                <a:solidFill>
                  <a:schemeClr val="tx1"/>
                </a:solidFill>
                <a:effectLst/>
                <a:latin typeface="+mn-lt"/>
                <a:ea typeface="+mn-ea"/>
                <a:cs typeface="+mn-cs"/>
              </a:rPr>
              <a:t> (</a:t>
            </a:r>
            <a:r>
              <a:rPr lang="nl-BE" sz="1200" b="0" i="0" u="none" strike="noStrike" kern="1200" dirty="0" smtClean="0">
                <a:solidFill>
                  <a:schemeClr val="tx1"/>
                </a:solidFill>
                <a:effectLst/>
                <a:latin typeface="+mn-lt"/>
                <a:ea typeface="+mn-ea"/>
                <a:cs typeface="+mn-cs"/>
              </a:rPr>
              <a:t>21</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for</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ibandronate</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from</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Chesnut</a:t>
            </a:r>
            <a:r>
              <a:rPr lang="nl-BE" sz="1200" b="0" i="0" kern="1200" dirty="0" smtClean="0">
                <a:solidFill>
                  <a:schemeClr val="tx1"/>
                </a:solidFill>
                <a:effectLst/>
                <a:latin typeface="+mn-lt"/>
                <a:ea typeface="+mn-ea"/>
                <a:cs typeface="+mn-cs"/>
              </a:rPr>
              <a:t> </a:t>
            </a:r>
            <a:r>
              <a:rPr lang="nl-BE" sz="1200" b="0" i="1" kern="1200" dirty="0" smtClean="0">
                <a:solidFill>
                  <a:schemeClr val="tx1"/>
                </a:solidFill>
                <a:effectLst/>
                <a:latin typeface="+mn-lt"/>
                <a:ea typeface="+mn-ea"/>
                <a:cs typeface="+mn-cs"/>
              </a:rPr>
              <a:t>et al.</a:t>
            </a:r>
            <a:r>
              <a:rPr lang="nl-BE" sz="1200" b="0" i="0" kern="1200" dirty="0" smtClean="0">
                <a:solidFill>
                  <a:schemeClr val="tx1"/>
                </a:solidFill>
                <a:effectLst/>
                <a:latin typeface="+mn-lt"/>
                <a:ea typeface="+mn-ea"/>
                <a:cs typeface="+mn-cs"/>
              </a:rPr>
              <a:t>(</a:t>
            </a:r>
            <a:r>
              <a:rPr lang="nl-BE" sz="1200" b="0" i="0" u="none" strike="noStrike" kern="1200" dirty="0" smtClean="0">
                <a:solidFill>
                  <a:schemeClr val="tx1"/>
                </a:solidFill>
                <a:effectLst/>
                <a:latin typeface="+mn-lt"/>
                <a:ea typeface="+mn-ea"/>
                <a:cs typeface="+mn-cs"/>
              </a:rPr>
              <a:t>20</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and</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for</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zoledronic</a:t>
            </a:r>
            <a:r>
              <a:rPr lang="nl-BE" sz="1200" b="0" i="0" kern="1200" dirty="0" smtClean="0">
                <a:solidFill>
                  <a:schemeClr val="tx1"/>
                </a:solidFill>
                <a:effectLst/>
                <a:latin typeface="+mn-lt"/>
                <a:ea typeface="+mn-ea"/>
                <a:cs typeface="+mn-cs"/>
              </a:rPr>
              <a:t> acid, </a:t>
            </a:r>
            <a:r>
              <a:rPr lang="nl-BE" sz="1200" b="0" i="0" kern="1200" dirty="0" err="1" smtClean="0">
                <a:solidFill>
                  <a:schemeClr val="tx1"/>
                </a:solidFill>
                <a:effectLst/>
                <a:latin typeface="+mn-lt"/>
                <a:ea typeface="+mn-ea"/>
                <a:cs typeface="+mn-cs"/>
              </a:rPr>
              <a:t>from</a:t>
            </a:r>
            <a:r>
              <a:rPr lang="nl-BE" sz="1200" b="0" i="0" kern="1200" dirty="0" smtClean="0">
                <a:solidFill>
                  <a:schemeClr val="tx1"/>
                </a:solidFill>
                <a:effectLst/>
                <a:latin typeface="+mn-lt"/>
                <a:ea typeface="+mn-ea"/>
                <a:cs typeface="+mn-cs"/>
              </a:rPr>
              <a:t> Black </a:t>
            </a:r>
            <a:r>
              <a:rPr lang="nl-BE" sz="1200" b="0" i="1" kern="1200" dirty="0" smtClean="0">
                <a:solidFill>
                  <a:schemeClr val="tx1"/>
                </a:solidFill>
                <a:effectLst/>
                <a:latin typeface="+mn-lt"/>
                <a:ea typeface="+mn-ea"/>
                <a:cs typeface="+mn-cs"/>
              </a:rPr>
              <a:t>et al.</a:t>
            </a:r>
            <a:r>
              <a:rPr lang="nl-BE" sz="1200" b="0" i="0" kern="1200" dirty="0" smtClean="0">
                <a:solidFill>
                  <a:schemeClr val="tx1"/>
                </a:solidFill>
                <a:effectLst/>
                <a:latin typeface="+mn-lt"/>
                <a:ea typeface="+mn-ea"/>
                <a:cs typeface="+mn-cs"/>
              </a:rPr>
              <a:t> (</a:t>
            </a:r>
            <a:r>
              <a:rPr lang="nl-BE" sz="1200" b="0" i="0" u="none" strike="noStrike" kern="1200" dirty="0" smtClean="0">
                <a:solidFill>
                  <a:schemeClr val="tx1"/>
                </a:solidFill>
                <a:effectLst/>
                <a:latin typeface="+mn-lt"/>
                <a:ea typeface="+mn-ea"/>
                <a:cs typeface="+mn-cs"/>
              </a:rPr>
              <a:t>19</a:t>
            </a:r>
            <a:r>
              <a:rPr lang="nl-BE" sz="1200" b="0" i="0" kern="1200" dirty="0" smtClean="0">
                <a:solidFill>
                  <a:schemeClr val="tx1"/>
                </a:solidFill>
                <a:effectLst/>
                <a:latin typeface="+mn-lt"/>
                <a:ea typeface="+mn-ea"/>
                <a:cs typeface="+mn-cs"/>
              </a:rPr>
              <a:t>). NS, </a:t>
            </a:r>
            <a:r>
              <a:rPr lang="nl-BE" sz="1200" b="0" i="0" kern="1200" dirty="0" err="1" smtClean="0">
                <a:solidFill>
                  <a:schemeClr val="tx1"/>
                </a:solidFill>
                <a:effectLst/>
                <a:latin typeface="+mn-lt"/>
                <a:ea typeface="+mn-ea"/>
                <a:cs typeface="+mn-cs"/>
              </a:rPr>
              <a:t>Not</a:t>
            </a:r>
            <a:r>
              <a:rPr lang="nl-BE" sz="1200" b="0" i="0" kern="1200" dirty="0" smtClean="0">
                <a:solidFill>
                  <a:schemeClr val="tx1"/>
                </a:solidFill>
                <a:effectLst/>
                <a:latin typeface="+mn-lt"/>
                <a:ea typeface="+mn-ea"/>
                <a:cs typeface="+mn-cs"/>
              </a:rPr>
              <a:t> significant.</a:t>
            </a:r>
          </a:p>
          <a:p>
            <a:endParaRPr lang="nl-BE"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Figure 2</a:t>
            </a:r>
            <a:r>
              <a:rPr lang="en-US" sz="1200" b="0" i="0" kern="1200" dirty="0" smtClean="0">
                <a:solidFill>
                  <a:schemeClr val="tx1"/>
                </a:solidFill>
                <a:effectLst/>
                <a:latin typeface="+mn-lt"/>
                <a:ea typeface="+mn-ea"/>
                <a:cs typeface="+mn-cs"/>
              </a:rPr>
              <a:t> shows the relative risk reduction for vertebral and hip fractures in postmenopausal women with known osteoporosis after 3 </a:t>
            </a:r>
            <a:r>
              <a:rPr lang="en-US" sz="1200" b="0" i="0" kern="1200" dirty="0" err="1" smtClean="0">
                <a:solidFill>
                  <a:schemeClr val="tx1"/>
                </a:solidFill>
                <a:effectLst/>
                <a:latin typeface="+mn-lt"/>
                <a:ea typeface="+mn-ea"/>
                <a:cs typeface="+mn-cs"/>
              </a:rPr>
              <a:t>yr</a:t>
            </a:r>
            <a:r>
              <a:rPr lang="en-US" sz="1200" b="0" i="0" kern="1200" dirty="0" smtClean="0">
                <a:solidFill>
                  <a:schemeClr val="tx1"/>
                </a:solidFill>
                <a:effectLst/>
                <a:latin typeface="+mn-lt"/>
                <a:ea typeface="+mn-ea"/>
                <a:cs typeface="+mn-cs"/>
              </a:rPr>
              <a:t> of therapy with the currently approved bisphosphonates, alendronate (</a:t>
            </a:r>
            <a:r>
              <a:rPr lang="en-US" sz="1200" b="0" i="0" u="none" strike="noStrike" kern="1200" dirty="0" smtClean="0">
                <a:solidFill>
                  <a:schemeClr val="tx1"/>
                </a:solidFill>
                <a:effectLst/>
                <a:latin typeface="+mn-lt"/>
                <a:ea typeface="+mn-ea"/>
                <a:cs typeface="+mn-cs"/>
              </a:rPr>
              <a:t>15</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risedronate</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18</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21</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ibandronate</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20</a:t>
            </a:r>
            <a:r>
              <a:rPr lang="en-US" sz="1200" b="0" i="0" kern="1200" dirty="0" smtClean="0">
                <a:solidFill>
                  <a:schemeClr val="tx1"/>
                </a:solidFill>
                <a:effectLst/>
                <a:latin typeface="+mn-lt"/>
                <a:ea typeface="+mn-ea"/>
                <a:cs typeface="+mn-cs"/>
              </a:rPr>
              <a:t>), and </a:t>
            </a:r>
            <a:r>
              <a:rPr lang="en-US" sz="1200" b="0" i="0" kern="1200" dirty="0" err="1" smtClean="0">
                <a:solidFill>
                  <a:schemeClr val="tx1"/>
                </a:solidFill>
                <a:effectLst/>
                <a:latin typeface="+mn-lt"/>
                <a:ea typeface="+mn-ea"/>
                <a:cs typeface="+mn-cs"/>
              </a:rPr>
              <a:t>zoledronic</a:t>
            </a:r>
            <a:r>
              <a:rPr lang="en-US" sz="1200" b="0" i="0" kern="1200" dirty="0" smtClean="0">
                <a:solidFill>
                  <a:schemeClr val="tx1"/>
                </a:solidFill>
                <a:effectLst/>
                <a:latin typeface="+mn-lt"/>
                <a:ea typeface="+mn-ea"/>
                <a:cs typeface="+mn-cs"/>
              </a:rPr>
              <a:t> acid (</a:t>
            </a:r>
            <a:r>
              <a:rPr lang="en-US" sz="1200" b="0" i="0" u="none" strike="noStrike" kern="1200" dirty="0" smtClean="0">
                <a:solidFill>
                  <a:schemeClr val="tx1"/>
                </a:solidFill>
                <a:effectLst/>
                <a:latin typeface="+mn-lt"/>
                <a:ea typeface="+mn-ea"/>
                <a:cs typeface="+mn-cs"/>
              </a:rPr>
              <a:t>19</a:t>
            </a:r>
            <a:r>
              <a:rPr lang="en-US" sz="1200" b="0" i="0" kern="1200" dirty="0" smtClean="0">
                <a:solidFill>
                  <a:schemeClr val="tx1"/>
                </a:solidFill>
                <a:effectLst/>
                <a:latin typeface="+mn-lt"/>
                <a:ea typeface="+mn-ea"/>
                <a:cs typeface="+mn-cs"/>
              </a:rPr>
              <a:t>). Point estimates of relative vertebral fracture risk reduction range from 40–70%, and relative hip fracture reduction ranges from 40–50% with these drugs. However, because there has never been a head-to-head fracture study comparing bisphosphonates, there is no basis for concluding that one bisphosphonate is superior to another (</a:t>
            </a:r>
            <a:r>
              <a:rPr lang="en-US" sz="1200" b="0" i="0" u="none" strike="noStrike" kern="1200" dirty="0" smtClean="0">
                <a:solidFill>
                  <a:schemeClr val="tx1"/>
                </a:solidFill>
                <a:effectLst/>
                <a:latin typeface="+mn-lt"/>
                <a:ea typeface="+mn-ea"/>
                <a:cs typeface="+mn-cs"/>
              </a:rPr>
              <a:t>25</a:t>
            </a:r>
            <a:r>
              <a:rPr lang="en-US" sz="1200" b="0" i="0" kern="1200" dirty="0" smtClean="0">
                <a:solidFill>
                  <a:schemeClr val="tx1"/>
                </a:solidFill>
                <a:effectLst/>
                <a:latin typeface="+mn-lt"/>
                <a:ea typeface="+mn-ea"/>
                <a:cs typeface="+mn-cs"/>
              </a:rPr>
              <a:t>). Overall, the data clearly demonstrate that bisphosphonates reduce the incidence of osteoporotic fractures in appropriately selected individuals.</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23</a:t>
            </a:fld>
            <a:endParaRPr lang="en-US"/>
          </a:p>
        </p:txBody>
      </p:sp>
    </p:spTree>
    <p:extLst>
      <p:ext uri="{BB962C8B-B14F-4D97-AF65-F5344CB8AC3E}">
        <p14:creationId xmlns:p14="http://schemas.microsoft.com/office/powerpoint/2010/main" val="399137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24</a:t>
            </a:fld>
            <a:endParaRPr lang="en-US"/>
          </a:p>
        </p:txBody>
      </p:sp>
    </p:spTree>
    <p:extLst>
      <p:ext uri="{BB962C8B-B14F-4D97-AF65-F5344CB8AC3E}">
        <p14:creationId xmlns:p14="http://schemas.microsoft.com/office/powerpoint/2010/main" val="709198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25</a:t>
            </a:fld>
            <a:endParaRPr lang="en-US"/>
          </a:p>
        </p:txBody>
      </p:sp>
    </p:spTree>
    <p:extLst>
      <p:ext uri="{BB962C8B-B14F-4D97-AF65-F5344CB8AC3E}">
        <p14:creationId xmlns:p14="http://schemas.microsoft.com/office/powerpoint/2010/main" val="417989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26</a:t>
            </a:fld>
            <a:endParaRPr lang="en-US"/>
          </a:p>
        </p:txBody>
      </p:sp>
    </p:spTree>
    <p:extLst>
      <p:ext uri="{BB962C8B-B14F-4D97-AF65-F5344CB8AC3E}">
        <p14:creationId xmlns:p14="http://schemas.microsoft.com/office/powerpoint/2010/main" val="2320962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27</a:t>
            </a:fld>
            <a:endParaRPr lang="en-US"/>
          </a:p>
        </p:txBody>
      </p:sp>
    </p:spTree>
    <p:extLst>
      <p:ext uri="{BB962C8B-B14F-4D97-AF65-F5344CB8AC3E}">
        <p14:creationId xmlns:p14="http://schemas.microsoft.com/office/powerpoint/2010/main" val="7327942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28</a:t>
            </a:fld>
            <a:endParaRPr lang="en-US"/>
          </a:p>
        </p:txBody>
      </p:sp>
    </p:spTree>
    <p:extLst>
      <p:ext uri="{BB962C8B-B14F-4D97-AF65-F5344CB8AC3E}">
        <p14:creationId xmlns:p14="http://schemas.microsoft.com/office/powerpoint/2010/main" val="3407089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29</a:t>
            </a:fld>
            <a:endParaRPr lang="en-US"/>
          </a:p>
        </p:txBody>
      </p:sp>
    </p:spTree>
    <p:extLst>
      <p:ext uri="{BB962C8B-B14F-4D97-AF65-F5344CB8AC3E}">
        <p14:creationId xmlns:p14="http://schemas.microsoft.com/office/powerpoint/2010/main" val="15965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a:t>
            </a:fld>
            <a:endParaRPr lang="en-US"/>
          </a:p>
        </p:txBody>
      </p:sp>
    </p:spTree>
    <p:extLst>
      <p:ext uri="{BB962C8B-B14F-4D97-AF65-F5344CB8AC3E}">
        <p14:creationId xmlns:p14="http://schemas.microsoft.com/office/powerpoint/2010/main" val="3415562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30</a:t>
            </a:fld>
            <a:endParaRPr lang="en-US"/>
          </a:p>
        </p:txBody>
      </p:sp>
    </p:spTree>
    <p:extLst>
      <p:ext uri="{BB962C8B-B14F-4D97-AF65-F5344CB8AC3E}">
        <p14:creationId xmlns:p14="http://schemas.microsoft.com/office/powerpoint/2010/main" val="3902581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31</a:t>
            </a:fld>
            <a:endParaRPr lang="en-US"/>
          </a:p>
        </p:txBody>
      </p:sp>
    </p:spTree>
    <p:extLst>
      <p:ext uri="{BB962C8B-B14F-4D97-AF65-F5344CB8AC3E}">
        <p14:creationId xmlns:p14="http://schemas.microsoft.com/office/powerpoint/2010/main" val="1345101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BE" sz="1200" b="1" i="0" u="sng" kern="1200" dirty="0" smtClean="0">
                <a:solidFill>
                  <a:schemeClr val="tx1"/>
                </a:solidFill>
                <a:effectLst/>
                <a:latin typeface="+mn-lt"/>
                <a:ea typeface="+mn-ea"/>
                <a:cs typeface="+mn-cs"/>
              </a:rPr>
              <a:t>QBOX</a:t>
            </a:r>
          </a:p>
          <a:p>
            <a:r>
              <a:rPr lang="nl-BE" sz="1200" b="1" i="0" kern="1200" dirty="0" smtClean="0">
                <a:solidFill>
                  <a:schemeClr val="tx1"/>
                </a:solidFill>
                <a:effectLst/>
                <a:latin typeface="+mn-lt"/>
                <a:ea typeface="+mn-ea"/>
                <a:cs typeface="+mn-cs"/>
              </a:rPr>
              <a:t>Waarom wordt aanbevolen om Alendronaat (</a:t>
            </a:r>
            <a:r>
              <a:rPr lang="nl-BE" sz="1200" b="1" i="0" kern="1200" dirty="0" err="1" smtClean="0">
                <a:solidFill>
                  <a:schemeClr val="tx1"/>
                </a:solidFill>
                <a:effectLst/>
                <a:latin typeface="+mn-lt"/>
                <a:ea typeface="+mn-ea"/>
                <a:cs typeface="+mn-cs"/>
              </a:rPr>
              <a:t>Fosamax</a:t>
            </a:r>
            <a:r>
              <a:rPr lang="nl-BE" sz="1200" b="1" i="0" kern="1200" dirty="0" smtClean="0">
                <a:solidFill>
                  <a:schemeClr val="tx1"/>
                </a:solidFill>
                <a:effectLst/>
                <a:latin typeface="+mn-lt"/>
                <a:ea typeface="+mn-ea"/>
                <a:cs typeface="+mn-cs"/>
              </a:rPr>
              <a:t>) in te nemen met leidingwater, en niet met mineraalwater?</a:t>
            </a:r>
          </a:p>
          <a:p>
            <a:r>
              <a:rPr lang="nl-BE" sz="1200" b="1" i="0" kern="1200" dirty="0" smtClean="0">
                <a:solidFill>
                  <a:schemeClr val="tx1"/>
                </a:solidFill>
                <a:effectLst/>
                <a:latin typeface="+mn-lt"/>
                <a:ea typeface="+mn-ea"/>
                <a:cs typeface="+mn-cs"/>
              </a:rPr>
              <a:t>Calcium en magnesium in voeding en dranken reduceren de resorptiecapaciteit van alendronaat en de andere bisfosfonaten in aanzienlijke mate. Mineraalwaters met een laag gehalte aan bivalente ionen als naspoelmiddel zijn een veilig alternatief voor leidingwater. Delphi Care stelt een maximale bovengrens van 150 mg Ca/L. Zeer hard water heeft een gehalte equivalent aan &gt;120 mg Ca/L (&gt; 55 Franse graden. Leidingwater kan erg variëren in hardheid, maar is doorgaans minder hard. Op de waterkraan kunnen we evenwel niet aflezen hoe hard het water is, op een fles mineraalwater wel.</a:t>
            </a:r>
          </a:p>
          <a:p>
            <a:r>
              <a:rPr lang="nl-BE" sz="1200" b="0" i="0" kern="1200" dirty="0" smtClean="0">
                <a:solidFill>
                  <a:schemeClr val="tx1"/>
                </a:solidFill>
                <a:effectLst/>
                <a:latin typeface="+mn-lt"/>
                <a:ea typeface="+mn-ea"/>
                <a:cs typeface="+mn-cs"/>
              </a:rPr>
              <a:t>Voeding en dranken kunnen de resorptiecapaciteit  van alendronaat met 60% reduceren. De grootste boosdoeners zijn zuivelproducten en bij de dranken in het bijzonder  sinaasappelsap, koffie  en mineraalwaters. Alendronaat wordt daarom best  's morgens nuchter genomen, tenminste 30 minuten vóór enige maaltijd en drank. Veel water drinken om de slokdarm te beschermen is daarbij noodzakelijk [1,2].</a:t>
            </a:r>
          </a:p>
          <a:p>
            <a:r>
              <a:rPr lang="nl-BE" sz="1200" b="0" i="0" kern="1200" dirty="0" smtClean="0">
                <a:solidFill>
                  <a:schemeClr val="tx1"/>
                </a:solidFill>
                <a:effectLst/>
                <a:latin typeface="+mn-lt"/>
                <a:ea typeface="+mn-ea"/>
                <a:cs typeface="+mn-cs"/>
              </a:rPr>
              <a:t>Zijn mineraalwaters in deze context helemaal  uit den boze? De EU definieert natuurlijk mineraalwater als: "</a:t>
            </a:r>
            <a:r>
              <a:rPr lang="nl-BE" sz="1200" b="0" i="1" kern="1200" dirty="0" smtClean="0">
                <a:solidFill>
                  <a:schemeClr val="tx1"/>
                </a:solidFill>
                <a:effectLst/>
                <a:latin typeface="+mn-lt"/>
                <a:ea typeface="+mn-ea"/>
                <a:cs typeface="+mn-cs"/>
              </a:rPr>
              <a:t>Bacteriologisch gezond water, een watervlak of een onderaardse laag tot oorsprong hebbende, afkomstig van een bron geëxploiteerd door een of meer natuurlijke of kunstmatige </a:t>
            </a:r>
            <a:r>
              <a:rPr lang="nl-BE" sz="1200" b="0" i="1" kern="1200" dirty="0" err="1" smtClean="0">
                <a:solidFill>
                  <a:schemeClr val="tx1"/>
                </a:solidFill>
                <a:effectLst/>
                <a:latin typeface="+mn-lt"/>
                <a:ea typeface="+mn-ea"/>
                <a:cs typeface="+mn-cs"/>
              </a:rPr>
              <a:t>ontspringingspunten</a:t>
            </a:r>
            <a:r>
              <a:rPr lang="nl-BE" sz="1200" b="0" i="0" kern="1200" dirty="0" smtClean="0">
                <a:solidFill>
                  <a:schemeClr val="tx1"/>
                </a:solidFill>
                <a:effectLst/>
                <a:latin typeface="+mn-lt"/>
                <a:ea typeface="+mn-ea"/>
                <a:cs typeface="+mn-cs"/>
              </a:rPr>
              <a:t>". Mineraalwaters kunnen onderling in samenstelling erg verschillen. Er zijn </a:t>
            </a:r>
            <a:r>
              <a:rPr lang="nl-BE" sz="1200" b="0" i="0" kern="1200" dirty="0" err="1" smtClean="0">
                <a:solidFill>
                  <a:schemeClr val="tx1"/>
                </a:solidFill>
                <a:effectLst/>
                <a:latin typeface="+mn-lt"/>
                <a:ea typeface="+mn-ea"/>
                <a:cs typeface="+mn-cs"/>
              </a:rPr>
              <a:t>bicarbonaathoudende</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sulfaathoudende</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chloridehoudende</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calciumhoudende</a:t>
            </a:r>
            <a:r>
              <a:rPr lang="nl-BE" sz="1200" b="0" i="0" kern="1200" dirty="0" smtClean="0">
                <a:solidFill>
                  <a:schemeClr val="tx1"/>
                </a:solidFill>
                <a:effectLst/>
                <a:latin typeface="+mn-lt"/>
                <a:ea typeface="+mn-ea"/>
                <a:cs typeface="+mn-cs"/>
              </a:rPr>
              <a:t>, magnesiumhoudende en </a:t>
            </a:r>
            <a:r>
              <a:rPr lang="nl-BE" sz="1200" b="0" i="0" kern="1200" dirty="0" err="1" smtClean="0">
                <a:solidFill>
                  <a:schemeClr val="tx1"/>
                </a:solidFill>
                <a:effectLst/>
                <a:latin typeface="+mn-lt"/>
                <a:ea typeface="+mn-ea"/>
                <a:cs typeface="+mn-cs"/>
              </a:rPr>
              <a:t>gashoudende</a:t>
            </a:r>
            <a:r>
              <a:rPr lang="nl-BE" sz="1200" b="0" i="0" kern="1200" dirty="0" smtClean="0">
                <a:solidFill>
                  <a:schemeClr val="tx1"/>
                </a:solidFill>
                <a:effectLst/>
                <a:latin typeface="+mn-lt"/>
                <a:ea typeface="+mn-ea"/>
                <a:cs typeface="+mn-cs"/>
              </a:rPr>
              <a:t> mineraalwaters. Elk mineraalwater heeft zijn specifieke eigenschappen en bron, wordt als dusdanig gekarakteriseerd en zal blijvend moeten beantwoorden aan die karakteristieken [3].  </a:t>
            </a:r>
          </a:p>
          <a:p>
            <a:r>
              <a:rPr lang="nl-BE" sz="1200" b="0" i="0" kern="1200" dirty="0" smtClean="0">
                <a:solidFill>
                  <a:schemeClr val="tx1"/>
                </a:solidFill>
                <a:effectLst/>
                <a:latin typeface="+mn-lt"/>
                <a:ea typeface="+mn-ea"/>
                <a:cs typeface="+mn-cs"/>
              </a:rPr>
              <a:t>Leidingwater wordt gecontroleerd op zijn geschiktheid voor menselijke consumptie en moet aan nagenoeg universele kwaliteitseisen voldoen. Dit zou ons kunnen doen besluiten dat leidingwater overal nagenoeg de zelfde samenstelling heeft, maar dit is niet het geval omdat de toegelaten marges ruim zijn. De waterhardheid, een maat voor het gehalte aan calcium- en magnesiumionen samen, varieert van streek tot streek. Gangbare hardheden liggen tussen 11 en 22 Franse graden maar de toegelaten grenzen zijn breder. Vanaf 22 Franse graden (&gt;60 mg Ca/L) spreken we van hard water.  Boven 55 Franse graden  (&gt;120 mg Ca/L) wordt water geklasseerd in de categorie zeer hard [4].</a:t>
            </a:r>
          </a:p>
          <a:p>
            <a:r>
              <a:rPr lang="nl-BE" sz="1200" b="0" i="0" kern="1200" dirty="0" smtClean="0">
                <a:solidFill>
                  <a:schemeClr val="tx1"/>
                </a:solidFill>
                <a:effectLst/>
                <a:latin typeface="+mn-lt"/>
                <a:ea typeface="+mn-ea"/>
                <a:cs typeface="+mn-cs"/>
              </a:rPr>
              <a:t>Dit leidt toch wel tot enige controverse. In de Engelse adviezen vermelden de gebruiksinstructies van alendronaat niet steeds leidingwater (tap water) maar veeleer "gewoon" water (</a:t>
            </a:r>
            <a:r>
              <a:rPr lang="nl-BE" sz="1200" b="0" i="0" kern="1200" dirty="0" err="1" smtClean="0">
                <a:solidFill>
                  <a:schemeClr val="tx1"/>
                </a:solidFill>
                <a:effectLst/>
                <a:latin typeface="+mn-lt"/>
                <a:ea typeface="+mn-ea"/>
                <a:cs typeface="+mn-cs"/>
              </a:rPr>
              <a:t>plain</a:t>
            </a:r>
            <a:r>
              <a:rPr lang="nl-BE" sz="1200" b="0" i="0" kern="1200" dirty="0" smtClean="0">
                <a:solidFill>
                  <a:schemeClr val="tx1"/>
                </a:solidFill>
                <a:effectLst/>
                <a:latin typeface="+mn-lt"/>
                <a:ea typeface="+mn-ea"/>
                <a:cs typeface="+mn-cs"/>
              </a:rPr>
              <a:t> water). Wat daaronder dan moet worden verstaan is niet eenduidig gedefinieerd.  </a:t>
            </a:r>
          </a:p>
          <a:p>
            <a:r>
              <a:rPr lang="nl-BE" sz="1200" b="0" i="0" kern="1200" dirty="0" smtClean="0">
                <a:solidFill>
                  <a:schemeClr val="tx1"/>
                </a:solidFill>
                <a:effectLst/>
                <a:latin typeface="+mn-lt"/>
                <a:ea typeface="+mn-ea"/>
                <a:cs typeface="+mn-cs"/>
              </a:rPr>
              <a:t>De bijsluiter van </a:t>
            </a:r>
            <a:r>
              <a:rPr lang="nl-BE" sz="1200" b="0" i="0" kern="1200" dirty="0" err="1" smtClean="0">
                <a:solidFill>
                  <a:schemeClr val="tx1"/>
                </a:solidFill>
                <a:effectLst/>
                <a:latin typeface="+mn-lt"/>
                <a:ea typeface="+mn-ea"/>
                <a:cs typeface="+mn-cs"/>
              </a:rPr>
              <a:t>Fosamax</a:t>
            </a:r>
            <a:r>
              <a:rPr lang="nl-BE" sz="1200" b="0" i="0" kern="1200" baseline="30000" dirty="0" err="1" smtClean="0">
                <a:solidFill>
                  <a:schemeClr val="tx1"/>
                </a:solidFill>
                <a:effectLst/>
                <a:latin typeface="+mn-lt"/>
                <a:ea typeface="+mn-ea"/>
                <a:cs typeface="+mn-cs"/>
              </a:rPr>
              <a:t>®</a:t>
            </a:r>
            <a:r>
              <a:rPr lang="nl-BE" sz="1200" b="0" i="0" kern="1200" dirty="0" err="1" smtClean="0">
                <a:solidFill>
                  <a:schemeClr val="tx1"/>
                </a:solidFill>
                <a:effectLst/>
                <a:latin typeface="+mn-lt"/>
                <a:ea typeface="+mn-ea"/>
                <a:cs typeface="+mn-cs"/>
              </a:rPr>
              <a:t>vermeldt</a:t>
            </a:r>
            <a:r>
              <a:rPr lang="nl-BE" sz="1200" b="0" i="0" kern="1200" dirty="0" smtClean="0">
                <a:solidFill>
                  <a:schemeClr val="tx1"/>
                </a:solidFill>
                <a:effectLst/>
                <a:latin typeface="+mn-lt"/>
                <a:ea typeface="+mn-ea"/>
                <a:cs typeface="+mn-cs"/>
              </a:rPr>
              <a:t> [5]:</a:t>
            </a:r>
          </a:p>
          <a:p>
            <a:r>
              <a:rPr lang="nl-BE" sz="1200" b="0" i="1" kern="1200" dirty="0" smtClean="0">
                <a:solidFill>
                  <a:schemeClr val="tx1"/>
                </a:solidFill>
                <a:effectLst/>
                <a:latin typeface="+mn-lt"/>
                <a:ea typeface="+mn-ea"/>
                <a:cs typeface="+mn-cs"/>
              </a:rPr>
              <a:t>"</a:t>
            </a:r>
            <a:r>
              <a:rPr lang="nl-BE" sz="1200" b="0" i="1" kern="1200" dirty="0" err="1" smtClean="0">
                <a:solidFill>
                  <a:schemeClr val="tx1"/>
                </a:solidFill>
                <a:effectLst/>
                <a:latin typeface="+mn-lt"/>
                <a:ea typeface="+mn-ea"/>
                <a:cs typeface="+mn-cs"/>
              </a:rPr>
              <a:t>Fosamax</a:t>
            </a:r>
            <a:r>
              <a:rPr lang="nl-BE" sz="1200" b="0" i="1" kern="1200" dirty="0" smtClean="0">
                <a:solidFill>
                  <a:schemeClr val="tx1"/>
                </a:solidFill>
                <a:effectLst/>
                <a:latin typeface="+mn-lt"/>
                <a:ea typeface="+mn-ea"/>
                <a:cs typeface="+mn-cs"/>
              </a:rPr>
              <a:t> moet uitsluitend met plat water, strikt nuchter en tenminste een half uur vóór het eerste eten, eender welke andere drank of geneesmiddel van de dag worden ingenomen. Andere dranken (waaronder mineraalwater), voedsel en bepaalde geneesmiddelen kunnen de absorptie van alendronaat verminderen."</a:t>
            </a:r>
            <a:endParaRPr lang="nl-BE" sz="1200" b="0" i="0" kern="1200" dirty="0" smtClean="0">
              <a:solidFill>
                <a:schemeClr val="tx1"/>
              </a:solidFill>
              <a:effectLst/>
              <a:latin typeface="+mn-lt"/>
              <a:ea typeface="+mn-ea"/>
              <a:cs typeface="+mn-cs"/>
            </a:endParaRPr>
          </a:p>
          <a:p>
            <a:r>
              <a:rPr lang="nl-BE" sz="1200" b="0" i="0" kern="1200" dirty="0" smtClean="0">
                <a:solidFill>
                  <a:schemeClr val="tx1"/>
                </a:solidFill>
                <a:effectLst/>
                <a:latin typeface="+mn-lt"/>
                <a:ea typeface="+mn-ea"/>
                <a:cs typeface="+mn-cs"/>
              </a:rPr>
              <a:t>Hier wordt de term "plat water" gehanteerd, wat geen synoniem is voor leidingwater. Ook lezen we dat mineraalwaters een probleem </a:t>
            </a:r>
            <a:r>
              <a:rPr lang="nl-BE" sz="1200" b="0" i="0" u="sng" kern="1200" dirty="0" smtClean="0">
                <a:solidFill>
                  <a:schemeClr val="tx1"/>
                </a:solidFill>
                <a:effectLst/>
                <a:latin typeface="+mn-lt"/>
                <a:ea typeface="+mn-ea"/>
                <a:cs typeface="+mn-cs"/>
              </a:rPr>
              <a:t>kunnen</a:t>
            </a:r>
            <a:r>
              <a:rPr lang="nl-BE" sz="1200" b="0" i="0" kern="1200" dirty="0" smtClean="0">
                <a:solidFill>
                  <a:schemeClr val="tx1"/>
                </a:solidFill>
                <a:effectLst/>
                <a:latin typeface="+mn-lt"/>
                <a:ea typeface="+mn-ea"/>
                <a:cs typeface="+mn-cs"/>
              </a:rPr>
              <a:t> zijn, waaruit we toch menen te mogen afleiden dat dit niet per definitie zo hoeft te zijn. Overigens is een groot deel van het leidingwater gewoon afkomstig van dezelfde natuurlijke bronnen waaruit ook de mineraalwaters geput worden.</a:t>
            </a:r>
          </a:p>
          <a:p>
            <a:r>
              <a:rPr lang="nl-BE" sz="1200" b="0" i="0" kern="1200" dirty="0" smtClean="0">
                <a:solidFill>
                  <a:schemeClr val="tx1"/>
                </a:solidFill>
                <a:effectLst/>
                <a:latin typeface="+mn-lt"/>
                <a:ea typeface="+mn-ea"/>
                <a:cs typeface="+mn-cs"/>
              </a:rPr>
              <a:t>We vonden in verband hiermee een kritische noot in de literatuur [6] . De verlaagde resorptie van alendronaat wordt in daarin geciteerde studies  toegeschreven aan, hoe kan het anders, calciumionen en in mindere mate ook aan andere bivalente ionen. Op basis daarvan wordt ook gesteld dat het vermijden van te calciumrijk water de kern van de zaak is. Het advies om leidingwater te gebruiken wordt absurd genoemd, aangezien sommige mineraalwaters slechts 1 à 2 mg/L  calcium bevatten , terwijl leidingwater in bepaalde regio's het 100-voudige kan bevatten.  In die regio's zal mineraalwater met een laag gehalte aan calcium (en andere bivalente ionen) een meer efficiënte resorptie toelaten dan leidingwater. Een belangrijk voordeel is dat </a:t>
            </a:r>
            <a:r>
              <a:rPr lang="nl-BE" sz="1200" b="0" i="0" kern="1200" dirty="0" err="1" smtClean="0">
                <a:solidFill>
                  <a:schemeClr val="tx1"/>
                </a:solidFill>
                <a:effectLst/>
                <a:latin typeface="+mn-lt"/>
                <a:ea typeface="+mn-ea"/>
                <a:cs typeface="+mn-cs"/>
              </a:rPr>
              <a:t>mineraaalwaters</a:t>
            </a:r>
            <a:r>
              <a:rPr lang="nl-BE" sz="1200" b="0" i="0" kern="1200" dirty="0" smtClean="0">
                <a:solidFill>
                  <a:schemeClr val="tx1"/>
                </a:solidFill>
                <a:effectLst/>
                <a:latin typeface="+mn-lt"/>
                <a:ea typeface="+mn-ea"/>
                <a:cs typeface="+mn-cs"/>
              </a:rPr>
              <a:t> hun gehalte op het etiket vermelden en we dus bewust kunnen kiezen voor geschikt mineraalwater. De auteur besluit dat we wel eens een groot deel van de dosis zouden kunnen missen door leidingwater blindelings gelijk te stellen met "plat" of "gewoon" water.</a:t>
            </a:r>
          </a:p>
          <a:p>
            <a:r>
              <a:rPr lang="nl-BE" sz="1200" b="0" i="0" kern="1200" dirty="0" smtClean="0">
                <a:solidFill>
                  <a:schemeClr val="tx1"/>
                </a:solidFill>
                <a:effectLst/>
                <a:latin typeface="+mn-lt"/>
                <a:ea typeface="+mn-ea"/>
                <a:cs typeface="+mn-cs"/>
              </a:rPr>
              <a:t>De interactieanalyse "</a:t>
            </a:r>
            <a:r>
              <a:rPr lang="nl-BE" sz="1200" b="0" i="0" kern="1200" dirty="0" err="1" smtClean="0">
                <a:solidFill>
                  <a:schemeClr val="tx1"/>
                </a:solidFill>
                <a:effectLst/>
                <a:latin typeface="+mn-lt"/>
                <a:ea typeface="+mn-ea"/>
                <a:cs typeface="+mn-cs"/>
              </a:rPr>
              <a:t>bisfofonaten</a:t>
            </a:r>
            <a:r>
              <a:rPr lang="nl-BE" sz="1200" b="0" i="0" kern="1200" dirty="0" smtClean="0">
                <a:solidFill>
                  <a:schemeClr val="tx1"/>
                </a:solidFill>
                <a:effectLst/>
                <a:latin typeface="+mn-lt"/>
                <a:ea typeface="+mn-ea"/>
                <a:cs typeface="+mn-cs"/>
              </a:rPr>
              <a:t> + polyvalente kationen" in </a:t>
            </a:r>
            <a:r>
              <a:rPr lang="nl-BE" sz="1200" b="0" i="0" kern="1200" dirty="0" err="1" smtClean="0">
                <a:solidFill>
                  <a:schemeClr val="tx1"/>
                </a:solidFill>
                <a:effectLst/>
                <a:latin typeface="+mn-lt"/>
                <a:ea typeface="+mn-ea"/>
                <a:cs typeface="+mn-cs"/>
              </a:rPr>
              <a:t>DelphiCare</a:t>
            </a:r>
            <a:r>
              <a:rPr lang="nl-BE" sz="1200" b="0" i="0" kern="1200" dirty="0" smtClean="0">
                <a:solidFill>
                  <a:schemeClr val="tx1"/>
                </a:solidFill>
                <a:effectLst/>
                <a:latin typeface="+mn-lt"/>
                <a:ea typeface="+mn-ea"/>
                <a:cs typeface="+mn-cs"/>
              </a:rPr>
              <a:t> stelt duidelijk [7]:</a:t>
            </a:r>
          </a:p>
          <a:p>
            <a:r>
              <a:rPr lang="nl-BE" sz="1200" b="0" i="0" kern="1200" dirty="0" smtClean="0">
                <a:solidFill>
                  <a:schemeClr val="tx1"/>
                </a:solidFill>
                <a:effectLst/>
                <a:latin typeface="+mn-lt"/>
                <a:ea typeface="+mn-ea"/>
                <a:cs typeface="+mn-cs"/>
              </a:rPr>
              <a:t>"</a:t>
            </a:r>
            <a:r>
              <a:rPr lang="nl-BE" sz="1200" b="0" i="1" kern="1200" dirty="0" smtClean="0">
                <a:solidFill>
                  <a:schemeClr val="tx1"/>
                </a:solidFill>
                <a:effectLst/>
                <a:latin typeface="+mn-lt"/>
                <a:ea typeface="+mn-ea"/>
                <a:cs typeface="+mn-cs"/>
              </a:rPr>
              <a:t>De werkzaamheid van de bisfosfonaten kan verminderen wanneer ze samen met polyvalente kationen ingenomen worden. </a:t>
            </a:r>
            <a:br>
              <a:rPr lang="nl-BE" sz="1200" b="0" i="1" kern="1200" dirty="0" smtClean="0">
                <a:solidFill>
                  <a:schemeClr val="tx1"/>
                </a:solidFill>
                <a:effectLst/>
                <a:latin typeface="+mn-lt"/>
                <a:ea typeface="+mn-ea"/>
                <a:cs typeface="+mn-cs"/>
              </a:rPr>
            </a:br>
            <a:r>
              <a:rPr lang="nl-BE" sz="1200" b="0" i="1" kern="1200" dirty="0" smtClean="0">
                <a:solidFill>
                  <a:schemeClr val="tx1"/>
                </a:solidFill>
                <a:effectLst/>
                <a:latin typeface="+mn-lt"/>
                <a:ea typeface="+mn-ea"/>
                <a:cs typeface="+mn-cs"/>
              </a:rPr>
              <a:t>....</a:t>
            </a:r>
            <a:br>
              <a:rPr lang="nl-BE" sz="1200" b="0" i="1" kern="1200" dirty="0" smtClean="0">
                <a:solidFill>
                  <a:schemeClr val="tx1"/>
                </a:solidFill>
                <a:effectLst/>
                <a:latin typeface="+mn-lt"/>
                <a:ea typeface="+mn-ea"/>
                <a:cs typeface="+mn-cs"/>
              </a:rPr>
            </a:br>
            <a:r>
              <a:rPr lang="nl-BE" sz="1200" b="0" i="1" kern="1200" dirty="0" err="1" smtClean="0">
                <a:solidFill>
                  <a:schemeClr val="tx1"/>
                </a:solidFill>
                <a:effectLst/>
                <a:latin typeface="+mn-lt"/>
                <a:ea typeface="+mn-ea"/>
                <a:cs typeface="+mn-cs"/>
              </a:rPr>
              <a:t>Calciumhoudende</a:t>
            </a:r>
            <a:r>
              <a:rPr lang="nl-BE" sz="1200" b="0" i="1" kern="1200" dirty="0" smtClean="0">
                <a:solidFill>
                  <a:schemeClr val="tx1"/>
                </a:solidFill>
                <a:effectLst/>
                <a:latin typeface="+mn-lt"/>
                <a:ea typeface="+mn-ea"/>
                <a:cs typeface="+mn-cs"/>
              </a:rPr>
              <a:t> voedingsmiddelen, met inbegrip van calciumrijk mineraalwater (&gt; 150 mg/l), antacida en preparaten met mineralen zijn te vermijden 2 uur voor en na de inname van de bisfosfonaten.</a:t>
            </a:r>
            <a:r>
              <a:rPr lang="nl-BE" sz="1200" b="0" i="0" kern="1200" dirty="0" smtClean="0">
                <a:solidFill>
                  <a:schemeClr val="tx1"/>
                </a:solidFill>
                <a:effectLst/>
                <a:latin typeface="+mn-lt"/>
                <a:ea typeface="+mn-ea"/>
                <a:cs typeface="+mn-cs"/>
              </a:rPr>
              <a:t>"</a:t>
            </a:r>
          </a:p>
          <a:p>
            <a:r>
              <a:rPr lang="nl-BE" sz="1200" b="0" i="0" kern="1200" dirty="0" smtClean="0">
                <a:solidFill>
                  <a:schemeClr val="tx1"/>
                </a:solidFill>
                <a:effectLst/>
                <a:latin typeface="+mn-lt"/>
                <a:ea typeface="+mn-ea"/>
                <a:cs typeface="+mn-cs"/>
              </a:rPr>
              <a:t>Conclusie: Mineraalwaters met een voldoende laag gehalte aan bivalente ionen zijn een veilig alternatief voor leidingwater. Volgens de criteria van </a:t>
            </a:r>
            <a:r>
              <a:rPr lang="nl-BE" sz="1200" b="0" i="0" kern="1200" dirty="0" err="1" smtClean="0">
                <a:solidFill>
                  <a:schemeClr val="tx1"/>
                </a:solidFill>
                <a:effectLst/>
                <a:latin typeface="+mn-lt"/>
                <a:ea typeface="+mn-ea"/>
                <a:cs typeface="+mn-cs"/>
              </a:rPr>
              <a:t>DelphiCare</a:t>
            </a:r>
            <a:r>
              <a:rPr lang="nl-BE" sz="1200" b="0" i="0" kern="1200" dirty="0" smtClean="0">
                <a:solidFill>
                  <a:schemeClr val="tx1"/>
                </a:solidFill>
                <a:effectLst/>
                <a:latin typeface="+mn-lt"/>
                <a:ea typeface="+mn-ea"/>
                <a:cs typeface="+mn-cs"/>
              </a:rPr>
              <a:t> blijft ook hard leidingwater geschikt, hoewel daarover enige controverse bestaat.  Op de waterkraan kunnen we niet aflezen hoe hard het water is, op een fles mineraalwater wel.</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32</a:t>
            </a:fld>
            <a:endParaRPr lang="en-US"/>
          </a:p>
        </p:txBody>
      </p:sp>
    </p:spTree>
    <p:extLst>
      <p:ext uri="{BB962C8B-B14F-4D97-AF65-F5344CB8AC3E}">
        <p14:creationId xmlns:p14="http://schemas.microsoft.com/office/powerpoint/2010/main" val="3354949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smtClean="0"/>
              <a:t>Osteonecrose</a:t>
            </a:r>
            <a:r>
              <a:rPr lang="nl-NL" dirty="0" smtClean="0"/>
              <a:t> van het kaakbeen is gemeld, vooral bij intraveneuze toediening, maar ook bij orale bisfosfonaten, meestal in samenhang met tandheelkundige ingrepen en/of plaatselijke infectie bij kankerpatiënten die ook corticosteroïden en oncolytica gebruiken. Overweeg de volgende risicofactoren ter beoordeling van de kans op </a:t>
            </a:r>
            <a:r>
              <a:rPr lang="nl-NL" dirty="0" err="1" smtClean="0"/>
              <a:t>osteonecrose</a:t>
            </a:r>
            <a:r>
              <a:rPr lang="nl-NL" dirty="0" smtClean="0"/>
              <a:t> van de kaak bij een patiënt: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Bij patiënten met een slecht gebit wordt voorafgaand aan de behandeling een tandheelkundig onderzoek met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passende preventieve tandheelkundige behandeling aanbevolen; tijdens de behandeling invasieve tandheelkundige procedures zo mogelijk vermijden. Voor alle patiënten wordt aangeraden te zorgen voor een goede mondhygiëne, regelmatige tandartscontrole en mondproblemen (loszittende tanden, pijn of zwelling) te melden.</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33</a:t>
            </a:fld>
            <a:endParaRPr lang="en-US"/>
          </a:p>
        </p:txBody>
      </p:sp>
    </p:spTree>
    <p:extLst>
      <p:ext uri="{BB962C8B-B14F-4D97-AF65-F5344CB8AC3E}">
        <p14:creationId xmlns:p14="http://schemas.microsoft.com/office/powerpoint/2010/main" val="214279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34</a:t>
            </a:fld>
            <a:endParaRPr lang="en-US"/>
          </a:p>
        </p:txBody>
      </p:sp>
    </p:spTree>
    <p:extLst>
      <p:ext uri="{BB962C8B-B14F-4D97-AF65-F5344CB8AC3E}">
        <p14:creationId xmlns:p14="http://schemas.microsoft.com/office/powerpoint/2010/main" val="300048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35</a:t>
            </a:fld>
            <a:endParaRPr lang="en-US"/>
          </a:p>
        </p:txBody>
      </p:sp>
    </p:spTree>
    <p:extLst>
      <p:ext uri="{BB962C8B-B14F-4D97-AF65-F5344CB8AC3E}">
        <p14:creationId xmlns:p14="http://schemas.microsoft.com/office/powerpoint/2010/main" val="2599786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36</a:t>
            </a:fld>
            <a:endParaRPr lang="en-US"/>
          </a:p>
        </p:txBody>
      </p:sp>
    </p:spTree>
    <p:extLst>
      <p:ext uri="{BB962C8B-B14F-4D97-AF65-F5344CB8AC3E}">
        <p14:creationId xmlns:p14="http://schemas.microsoft.com/office/powerpoint/2010/main" val="1565557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Consensusvergadering, R., Het rationeel gebruik van calcium en vitamine D Juryrapport, 2015.</a:t>
            </a:r>
          </a:p>
          <a:p>
            <a:pPr marL="457200" marR="0" lvl="1" indent="0" algn="l" defTabSz="914400" rtl="0" eaLnBrk="1" fontAlgn="auto" latinLnBrk="0" hangingPunct="1">
              <a:lnSpc>
                <a:spcPct val="100000"/>
              </a:lnSpc>
              <a:spcBef>
                <a:spcPts val="0"/>
              </a:spcBef>
              <a:spcAft>
                <a:spcPts val="0"/>
              </a:spcAft>
              <a:buClrTx/>
              <a:buSzTx/>
              <a:buFontTx/>
              <a:buNone/>
              <a:tabLst/>
              <a:defRPr/>
            </a:pPr>
            <a:r>
              <a:rPr lang="nl-BE" sz="1200" b="0" i="0" u="none" strike="noStrike" kern="1200" baseline="0" dirty="0" smtClean="0">
                <a:solidFill>
                  <a:schemeClr val="tx1"/>
                </a:solidFill>
                <a:latin typeface="+mn-lt"/>
                <a:ea typeface="+mn-ea"/>
                <a:cs typeface="+mn-cs"/>
              </a:rPr>
              <a:t>7.1. Farmaceutische specialiteiten van calcium zonder en met vitamine D </a:t>
            </a:r>
          </a:p>
          <a:p>
            <a:pPr lvl="1"/>
            <a:r>
              <a:rPr lang="nl-BE" sz="1200" b="0" i="0" u="none" strike="noStrike" kern="1200" baseline="0" dirty="0" smtClean="0">
                <a:solidFill>
                  <a:schemeClr val="tx1"/>
                </a:solidFill>
                <a:latin typeface="+mn-lt"/>
                <a:ea typeface="+mn-ea"/>
                <a:cs typeface="+mn-cs"/>
              </a:rPr>
              <a:t>De farmaceutische specialiteiten die calcium bevatten of calcium + vitamine D worden niet vergoed door het RIZIV. De geconsulteerde databank is derhalve IMS Retail, die data geeft over de aankopen van geneesmiddelen door Belgische publieke apotheken. De IMS-cijfers zijn afgerond in de tabel 1. We nemen aan dat ze voor osteoporose en </a:t>
            </a:r>
            <a:r>
              <a:rPr lang="nl-BE" sz="1200" b="0" i="0" u="none" strike="noStrike" kern="1200" baseline="0" dirty="0" err="1" smtClean="0">
                <a:solidFill>
                  <a:schemeClr val="tx1"/>
                </a:solidFill>
                <a:latin typeface="+mn-lt"/>
                <a:ea typeface="+mn-ea"/>
                <a:cs typeface="+mn-cs"/>
              </a:rPr>
              <a:t>osteopenie</a:t>
            </a:r>
            <a:r>
              <a:rPr lang="nl-BE" sz="1200" b="0" i="0" u="none" strike="noStrike" kern="1200" baseline="0" dirty="0" smtClean="0">
                <a:solidFill>
                  <a:schemeClr val="tx1"/>
                </a:solidFill>
                <a:latin typeface="+mn-lt"/>
                <a:ea typeface="+mn-ea"/>
                <a:cs typeface="+mn-cs"/>
              </a:rPr>
              <a:t> ingenomen worden. </a:t>
            </a:r>
          </a:p>
          <a:p>
            <a:pPr lvl="1"/>
            <a:r>
              <a:rPr lang="nl-BE" sz="1200" b="0" i="0" u="none" strike="noStrike" kern="1200" baseline="0" dirty="0" smtClean="0">
                <a:solidFill>
                  <a:schemeClr val="tx1"/>
                </a:solidFill>
                <a:latin typeface="+mn-lt"/>
                <a:ea typeface="+mn-ea"/>
                <a:cs typeface="+mn-cs"/>
              </a:rPr>
              <a:t>De RIZIV-databank </a:t>
            </a:r>
            <a:r>
              <a:rPr lang="nl-BE" sz="1200" b="0" i="0" u="none" strike="noStrike" kern="1200" baseline="0" dirty="0" err="1" smtClean="0">
                <a:solidFill>
                  <a:schemeClr val="tx1"/>
                </a:solidFill>
                <a:latin typeface="+mn-lt"/>
                <a:ea typeface="+mn-ea"/>
                <a:cs typeface="+mn-cs"/>
              </a:rPr>
              <a:t>Farmanet</a:t>
            </a:r>
            <a:r>
              <a:rPr lang="nl-BE" sz="1200" b="0" i="0" u="none" strike="noStrike" kern="1200" baseline="0" dirty="0" smtClean="0">
                <a:solidFill>
                  <a:schemeClr val="tx1"/>
                </a:solidFill>
                <a:latin typeface="+mn-lt"/>
                <a:ea typeface="+mn-ea"/>
                <a:cs typeface="+mn-cs"/>
              </a:rPr>
              <a:t> registreert weliswaar niet-</a:t>
            </a:r>
            <a:r>
              <a:rPr lang="nl-BE" sz="1200" b="0" i="0" u="none" strike="noStrike" kern="1200" baseline="0" dirty="0" err="1" smtClean="0">
                <a:solidFill>
                  <a:schemeClr val="tx1"/>
                </a:solidFill>
                <a:latin typeface="+mn-lt"/>
                <a:ea typeface="+mn-ea"/>
                <a:cs typeface="+mn-cs"/>
              </a:rPr>
              <a:t>vergoedbaar</a:t>
            </a:r>
            <a:r>
              <a:rPr lang="nl-BE" sz="1200" b="0" i="0" u="none" strike="noStrike" kern="1200" baseline="0" dirty="0" smtClean="0">
                <a:solidFill>
                  <a:schemeClr val="tx1"/>
                </a:solidFill>
                <a:latin typeface="+mn-lt"/>
                <a:ea typeface="+mn-ea"/>
                <a:cs typeface="+mn-cs"/>
              </a:rPr>
              <a:t> calcium en vitamine D op voorschrift afgeleverd doch het volume ervan bedraagt een derde van de geciteerde IMS-cijfers. Daarom worden de </a:t>
            </a:r>
            <a:r>
              <a:rPr lang="nl-BE" sz="1200" b="0" i="0" u="none" strike="noStrike" kern="1200" baseline="0" dirty="0" err="1" smtClean="0">
                <a:solidFill>
                  <a:schemeClr val="tx1"/>
                </a:solidFill>
                <a:latin typeface="+mn-lt"/>
                <a:ea typeface="+mn-ea"/>
                <a:cs typeface="+mn-cs"/>
              </a:rPr>
              <a:t>Farmanetgegevens</a:t>
            </a:r>
            <a:r>
              <a:rPr lang="nl-BE" sz="1200" b="0" i="0" u="none" strike="noStrike" kern="1200" baseline="0" dirty="0" smtClean="0">
                <a:solidFill>
                  <a:schemeClr val="tx1"/>
                </a:solidFill>
                <a:latin typeface="+mn-lt"/>
                <a:ea typeface="+mn-ea"/>
                <a:cs typeface="+mn-cs"/>
              </a:rPr>
              <a:t> niet verder uitgewerkt in de tabel 1. </a:t>
            </a:r>
          </a:p>
          <a:p>
            <a:pPr lvl="1"/>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De omzetten namen de voorbije 10 jaren in belangrijke mate toe. Het gebruik van calcium-preparaten zonder vitamine D is afgenomen, ten voordele van de vaste associaties die calcium + vitamine D bevatten. Deze laatste maakten in 2014 91% uit van het totaal aantal verpakkingen en 95% van de totale omzet. Zij kenden recent een beperkte daling in gebruiksvolume doch niet in jaaromzet. </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37</a:t>
            </a:fld>
            <a:endParaRPr lang="en-US"/>
          </a:p>
        </p:txBody>
      </p:sp>
    </p:spTree>
    <p:extLst>
      <p:ext uri="{BB962C8B-B14F-4D97-AF65-F5344CB8AC3E}">
        <p14:creationId xmlns:p14="http://schemas.microsoft.com/office/powerpoint/2010/main" val="6238804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38</a:t>
            </a:fld>
            <a:endParaRPr lang="en-US"/>
          </a:p>
        </p:txBody>
      </p:sp>
    </p:spTree>
    <p:extLst>
      <p:ext uri="{BB962C8B-B14F-4D97-AF65-F5344CB8AC3E}">
        <p14:creationId xmlns:p14="http://schemas.microsoft.com/office/powerpoint/2010/main" val="4215872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r>
              <a:rPr lang="nl-BE" sz="1200" b="0" i="0" kern="1200" dirty="0" smtClean="0">
                <a:solidFill>
                  <a:schemeClr val="tx1"/>
                </a:solidFill>
                <a:effectLst/>
                <a:latin typeface="+mn-lt"/>
                <a:ea typeface="+mn-ea"/>
                <a:cs typeface="+mn-cs"/>
              </a:rPr>
              <a:t>Tijdens de jeugdjaren wordt het skelet alsmaar sterker, tot het zijn piek bereikt. Na de leeftijd van ongeveer 35 jaar gaat het langzaam bergaf. Vanaf dan wordt er meer botweefsel afgebroken dan aangemaakt en verandert ook de structuur van het bot, waardoor deze geleidelijk zwakker wordt. Om de beenderen sterk te houden heb je calcium nodig, maar moet je ook de calcium in het bot weten te behouden. Hiervoor hebben we vitamine D nodig. Vitamine D regelt het verbruik van calcium door het lichaam.</a:t>
            </a:r>
            <a:br>
              <a:rPr lang="nl-BE" sz="1200" b="0" i="0" kern="1200" dirty="0" smtClean="0">
                <a:solidFill>
                  <a:schemeClr val="tx1"/>
                </a:solidFill>
                <a:effectLst/>
                <a:latin typeface="+mn-lt"/>
                <a:ea typeface="+mn-ea"/>
                <a:cs typeface="+mn-cs"/>
              </a:rPr>
            </a:br>
            <a:r>
              <a:rPr lang="nl-BE" sz="1200" b="0" i="0" kern="1200" dirty="0" smtClean="0">
                <a:solidFill>
                  <a:schemeClr val="tx1"/>
                </a:solidFill>
                <a:effectLst/>
                <a:latin typeface="+mn-lt"/>
                <a:ea typeface="+mn-ea"/>
                <a:cs typeface="+mn-cs"/>
              </a:rPr>
              <a:t>De verzwakking van het bot wordt een probleem als de kans op breuken toeneemt. Men spreekt van osteoporose of botontkalking.</a:t>
            </a:r>
            <a:br>
              <a:rPr lang="nl-BE" sz="1200" b="0" i="0" kern="1200" dirty="0" smtClean="0">
                <a:solidFill>
                  <a:schemeClr val="tx1"/>
                </a:solidFill>
                <a:effectLst/>
                <a:latin typeface="+mn-lt"/>
                <a:ea typeface="+mn-ea"/>
                <a:cs typeface="+mn-cs"/>
              </a:rPr>
            </a:br>
            <a:r>
              <a:rPr lang="nl-BE" sz="1200" b="0" i="0" kern="1200" dirty="0" smtClean="0">
                <a:solidFill>
                  <a:schemeClr val="tx1"/>
                </a:solidFill>
                <a:effectLst/>
                <a:latin typeface="+mn-lt"/>
                <a:ea typeface="+mn-ea"/>
                <a:cs typeface="+mn-cs"/>
              </a:rPr>
              <a:t>Het aantal mensen met osteoporose stijgt met de leeftijd. Bovendien vallen vanaf een bepaalde leeftijd mensen gemakkelijker. Een op de drie 65-plusses valt minstens een keer per jaar. </a:t>
            </a:r>
            <a:r>
              <a:rPr lang="nl-BE" sz="1200" b="0" i="0" u="sng" kern="1200" dirty="0" smtClean="0">
                <a:solidFill>
                  <a:schemeClr val="tx1"/>
                </a:solidFill>
                <a:effectLst/>
                <a:latin typeface="+mn-lt"/>
                <a:ea typeface="+mn-ea"/>
                <a:cs typeface="+mn-cs"/>
                <a:hlinkClick r:id="rId3"/>
              </a:rPr>
              <a:t>Klik hier </a:t>
            </a:r>
            <a:r>
              <a:rPr lang="nl-BE" sz="1200" b="0" i="0" kern="1200" dirty="0" smtClean="0">
                <a:solidFill>
                  <a:schemeClr val="tx1"/>
                </a:solidFill>
                <a:effectLst/>
                <a:latin typeface="+mn-lt"/>
                <a:ea typeface="+mn-ea"/>
                <a:cs typeface="+mn-cs"/>
              </a:rPr>
              <a:t>voor tips om valincidenten bij ouderen te vermijden.</a:t>
            </a:r>
          </a:p>
          <a:p>
            <a:r>
              <a:rPr lang="nl-BE" sz="1200" b="1" i="0" kern="1200" dirty="0" smtClean="0">
                <a:solidFill>
                  <a:schemeClr val="tx1"/>
                </a:solidFill>
                <a:effectLst/>
                <a:latin typeface="+mn-lt"/>
                <a:ea typeface="+mn-ea"/>
                <a:cs typeface="+mn-cs"/>
              </a:rPr>
              <a:t>De rol van vitamine D</a:t>
            </a:r>
          </a:p>
          <a:p>
            <a:r>
              <a:rPr lang="nl-BE" sz="1200" b="0" i="0" kern="1200" dirty="0" smtClean="0">
                <a:solidFill>
                  <a:schemeClr val="tx1"/>
                </a:solidFill>
                <a:effectLst/>
                <a:latin typeface="+mn-lt"/>
                <a:ea typeface="+mn-ea"/>
                <a:cs typeface="+mn-cs"/>
              </a:rPr>
              <a:t>Vitamine D is de </a:t>
            </a:r>
            <a:r>
              <a:rPr lang="nl-BE" sz="1200" b="1" i="0" kern="1200" dirty="0" err="1" smtClean="0">
                <a:solidFill>
                  <a:schemeClr val="tx1"/>
                </a:solidFill>
                <a:effectLst/>
                <a:latin typeface="+mn-lt"/>
                <a:ea typeface="+mn-ea"/>
                <a:cs typeface="+mn-cs"/>
              </a:rPr>
              <a:t>transporter</a:t>
            </a:r>
            <a:r>
              <a:rPr lang="nl-BE" sz="1200" b="1" i="0" kern="1200" dirty="0" smtClean="0">
                <a:solidFill>
                  <a:schemeClr val="tx1"/>
                </a:solidFill>
                <a:effectLst/>
                <a:latin typeface="+mn-lt"/>
                <a:ea typeface="+mn-ea"/>
                <a:cs typeface="+mn-cs"/>
              </a:rPr>
              <a:t> van calcium uit de voeding naar het bot</a:t>
            </a:r>
            <a:r>
              <a:rPr lang="nl-BE" sz="1200" b="0" i="0" kern="1200" dirty="0" smtClean="0">
                <a:solidFill>
                  <a:schemeClr val="tx1"/>
                </a:solidFill>
                <a:effectLst/>
                <a:latin typeface="+mn-lt"/>
                <a:ea typeface="+mn-ea"/>
                <a:cs typeface="+mn-cs"/>
              </a:rPr>
              <a:t>.</a:t>
            </a:r>
            <a:br>
              <a:rPr lang="nl-BE" sz="1200" b="0" i="0" kern="1200" dirty="0" smtClean="0">
                <a:solidFill>
                  <a:schemeClr val="tx1"/>
                </a:solidFill>
                <a:effectLst/>
                <a:latin typeface="+mn-lt"/>
                <a:ea typeface="+mn-ea"/>
                <a:cs typeface="+mn-cs"/>
              </a:rPr>
            </a:br>
            <a:r>
              <a:rPr lang="nl-BE" sz="1200" b="0" i="0" kern="1200" dirty="0" smtClean="0">
                <a:solidFill>
                  <a:schemeClr val="tx1"/>
                </a:solidFill>
                <a:effectLst/>
                <a:latin typeface="+mn-lt"/>
                <a:ea typeface="+mn-ea"/>
                <a:cs typeface="+mn-cs"/>
              </a:rPr>
              <a:t>De belangrijkste bron van vitamine D is zonlicht, goed voor zowat 90% van vitamine D in ons lichaam.</a:t>
            </a:r>
          </a:p>
          <a:p>
            <a:r>
              <a:rPr lang="nl-BE" sz="1200" b="0" i="0" kern="1200" dirty="0" smtClean="0">
                <a:solidFill>
                  <a:schemeClr val="tx1"/>
                </a:solidFill>
                <a:effectLst/>
                <a:latin typeface="+mn-lt"/>
                <a:ea typeface="+mn-ea"/>
                <a:cs typeface="+mn-cs"/>
              </a:rPr>
              <a:t>Op zich doet de vitamine D die we zelf aanmaken of opnemen via de voeding niets. Om tot een werkzame stof te komen, zijn er nog 2 stappen nodig:</a:t>
            </a:r>
          </a:p>
          <a:p>
            <a:r>
              <a:rPr lang="nl-BE" sz="1200" b="0" i="0" kern="1200" dirty="0" smtClean="0">
                <a:solidFill>
                  <a:schemeClr val="tx1"/>
                </a:solidFill>
                <a:effectLst/>
                <a:latin typeface="+mn-lt"/>
                <a:ea typeface="+mn-ea"/>
                <a:cs typeface="+mn-cs"/>
              </a:rPr>
              <a:t>In de lever wordt vitamine D eerst omgezet in </a:t>
            </a:r>
            <a:r>
              <a:rPr lang="nl-BE" sz="1200" b="0" i="0" kern="1200" dirty="0" err="1" smtClean="0">
                <a:solidFill>
                  <a:schemeClr val="tx1"/>
                </a:solidFill>
                <a:effectLst/>
                <a:latin typeface="+mn-lt"/>
                <a:ea typeface="+mn-ea"/>
                <a:cs typeface="+mn-cs"/>
              </a:rPr>
              <a:t>calcidiol</a:t>
            </a:r>
            <a:r>
              <a:rPr lang="nl-BE" sz="1200" b="0" i="0" kern="1200" dirty="0" smtClean="0">
                <a:solidFill>
                  <a:schemeClr val="tx1"/>
                </a:solidFill>
                <a:effectLst/>
                <a:latin typeface="+mn-lt"/>
                <a:ea typeface="+mn-ea"/>
                <a:cs typeface="+mn-cs"/>
              </a:rPr>
              <a:t>.</a:t>
            </a:r>
            <a:br>
              <a:rPr lang="nl-BE" sz="1200" b="0" i="0" kern="1200" dirty="0" smtClean="0">
                <a:solidFill>
                  <a:schemeClr val="tx1"/>
                </a:solidFill>
                <a:effectLst/>
                <a:latin typeface="+mn-lt"/>
                <a:ea typeface="+mn-ea"/>
                <a:cs typeface="+mn-cs"/>
              </a:rPr>
            </a:br>
            <a:r>
              <a:rPr lang="nl-BE" sz="1200" b="0" i="0" kern="1200" dirty="0" smtClean="0">
                <a:solidFill>
                  <a:schemeClr val="tx1"/>
                </a:solidFill>
                <a:effectLst/>
                <a:latin typeface="+mn-lt"/>
                <a:ea typeface="+mn-ea"/>
                <a:cs typeface="+mn-cs"/>
              </a:rPr>
              <a:t>De hoeveelheid van </a:t>
            </a:r>
            <a:r>
              <a:rPr lang="nl-BE" sz="1200" b="0" i="0" kern="1200" dirty="0" err="1" smtClean="0">
                <a:solidFill>
                  <a:schemeClr val="tx1"/>
                </a:solidFill>
                <a:effectLst/>
                <a:latin typeface="+mn-lt"/>
                <a:ea typeface="+mn-ea"/>
                <a:cs typeface="+mn-cs"/>
              </a:rPr>
              <a:t>calcidiol</a:t>
            </a:r>
            <a:r>
              <a:rPr lang="nl-BE" sz="1200" b="0" i="0" kern="1200" dirty="0" smtClean="0">
                <a:solidFill>
                  <a:schemeClr val="tx1"/>
                </a:solidFill>
                <a:effectLst/>
                <a:latin typeface="+mn-lt"/>
                <a:ea typeface="+mn-ea"/>
                <a:cs typeface="+mn-cs"/>
              </a:rPr>
              <a:t> wordt gemeten als de arts het vitamine d gehalte aanvraagt bij bloedanalyse.</a:t>
            </a:r>
          </a:p>
          <a:p>
            <a:r>
              <a:rPr lang="nl-BE" sz="1200" b="0" i="0" kern="1200" dirty="0" smtClean="0">
                <a:solidFill>
                  <a:schemeClr val="tx1"/>
                </a:solidFill>
                <a:effectLst/>
                <a:latin typeface="+mn-lt"/>
                <a:ea typeface="+mn-ea"/>
                <a:cs typeface="+mn-cs"/>
              </a:rPr>
              <a:t>Vanuit de lever wordt dit </a:t>
            </a:r>
            <a:r>
              <a:rPr lang="nl-BE" sz="1200" b="0" i="0" kern="1200" dirty="0" err="1" smtClean="0">
                <a:solidFill>
                  <a:schemeClr val="tx1"/>
                </a:solidFill>
                <a:effectLst/>
                <a:latin typeface="+mn-lt"/>
                <a:ea typeface="+mn-ea"/>
                <a:cs typeface="+mn-cs"/>
              </a:rPr>
              <a:t>calcidiol</a:t>
            </a:r>
            <a:r>
              <a:rPr lang="nl-BE" sz="1200" b="0" i="0" kern="1200" dirty="0" smtClean="0">
                <a:solidFill>
                  <a:schemeClr val="tx1"/>
                </a:solidFill>
                <a:effectLst/>
                <a:latin typeface="+mn-lt"/>
                <a:ea typeface="+mn-ea"/>
                <a:cs typeface="+mn-cs"/>
              </a:rPr>
              <a:t> naar de nieren gebracht, waar het wordt omgezet in calcitriol, de actieve vorm, verantwoordelijk voor de uiteindelijke effecten van vitamine D.</a:t>
            </a:r>
          </a:p>
          <a:p>
            <a:r>
              <a:rPr lang="nl-BE" sz="1200" b="1" i="0" kern="1200" dirty="0" smtClean="0">
                <a:solidFill>
                  <a:schemeClr val="tx1"/>
                </a:solidFill>
                <a:effectLst/>
                <a:latin typeface="+mn-lt"/>
                <a:ea typeface="+mn-ea"/>
                <a:cs typeface="+mn-cs"/>
              </a:rPr>
              <a:t>Vitamine D in de voeding</a:t>
            </a:r>
          </a:p>
          <a:p>
            <a:r>
              <a:rPr lang="nl-BE" sz="1200" b="0" i="0" kern="1200" dirty="0" smtClean="0">
                <a:solidFill>
                  <a:schemeClr val="tx1"/>
                </a:solidFill>
                <a:effectLst/>
                <a:latin typeface="+mn-lt"/>
                <a:ea typeface="+mn-ea"/>
                <a:cs typeface="+mn-cs"/>
              </a:rPr>
              <a:t>Vitamine D zit ook in onze voeding. Vitamine D vinden we vooral terug in vette vis. In lagere gehaltes vinden we vitamine D terug in vlees en eieren.</a:t>
            </a:r>
            <a:br>
              <a:rPr lang="nl-BE" sz="1200" b="0" i="0" kern="1200" dirty="0" smtClean="0">
                <a:solidFill>
                  <a:schemeClr val="tx1"/>
                </a:solidFill>
                <a:effectLst/>
                <a:latin typeface="+mn-lt"/>
                <a:ea typeface="+mn-ea"/>
                <a:cs typeface="+mn-cs"/>
              </a:rPr>
            </a:br>
            <a:r>
              <a:rPr lang="nl-BE" sz="1200" b="0" i="0" kern="1200" dirty="0" smtClean="0">
                <a:solidFill>
                  <a:schemeClr val="tx1"/>
                </a:solidFill>
                <a:effectLst/>
                <a:latin typeface="+mn-lt"/>
                <a:ea typeface="+mn-ea"/>
                <a:cs typeface="+mn-cs"/>
              </a:rPr>
              <a:t>Vitamine D wordt toegevoegd aan halvarine, margarine en bak- en braadproducten.</a:t>
            </a:r>
          </a:p>
          <a:p>
            <a:r>
              <a:rPr lang="nl-BE" sz="1200" b="1" i="0" kern="1200" dirty="0" smtClean="0">
                <a:solidFill>
                  <a:schemeClr val="tx1"/>
                </a:solidFill>
                <a:effectLst/>
                <a:latin typeface="+mn-lt"/>
                <a:ea typeface="+mn-ea"/>
                <a:cs typeface="+mn-cs"/>
              </a:rPr>
              <a:t>Supplementen</a:t>
            </a:r>
          </a:p>
          <a:p>
            <a:r>
              <a:rPr lang="nl-BE" sz="1200" b="0" i="0" kern="1200" dirty="0" smtClean="0">
                <a:solidFill>
                  <a:schemeClr val="tx1"/>
                </a:solidFill>
                <a:effectLst/>
                <a:latin typeface="+mn-lt"/>
                <a:ea typeface="+mn-ea"/>
                <a:cs typeface="+mn-cs"/>
              </a:rPr>
              <a:t>Voorbeelden: </a:t>
            </a:r>
            <a:r>
              <a:rPr lang="nl-BE" sz="1200" b="0" i="0" kern="1200" dirty="0" err="1" smtClean="0">
                <a:solidFill>
                  <a:schemeClr val="tx1"/>
                </a:solidFill>
                <a:effectLst/>
                <a:latin typeface="+mn-lt"/>
                <a:ea typeface="+mn-ea"/>
                <a:cs typeface="+mn-cs"/>
              </a:rPr>
              <a:t>D-Cure®,Vista</a:t>
            </a:r>
            <a:r>
              <a:rPr lang="nl-BE" sz="1200" b="0" i="0" kern="1200" dirty="0" smtClean="0">
                <a:solidFill>
                  <a:schemeClr val="tx1"/>
                </a:solidFill>
                <a:effectLst/>
                <a:latin typeface="+mn-lt"/>
                <a:ea typeface="+mn-ea"/>
                <a:cs typeface="+mn-cs"/>
              </a:rPr>
              <a:t> D3®,D-IXX®</a:t>
            </a:r>
          </a:p>
          <a:p>
            <a:r>
              <a:rPr lang="nl-BE" sz="1200" b="1" i="0" kern="1200" dirty="0" smtClean="0">
                <a:solidFill>
                  <a:schemeClr val="tx1"/>
                </a:solidFill>
                <a:effectLst/>
                <a:latin typeface="+mn-lt"/>
                <a:ea typeface="+mn-ea"/>
                <a:cs typeface="+mn-cs"/>
              </a:rPr>
              <a:t>Voor wie zijn supplementen vitamine D aangewezen?</a:t>
            </a:r>
            <a:endParaRPr lang="nl-BE" sz="1200" b="0" i="0" kern="1200" dirty="0" smtClean="0">
              <a:solidFill>
                <a:schemeClr val="tx1"/>
              </a:solidFill>
              <a:effectLst/>
              <a:latin typeface="+mn-lt"/>
              <a:ea typeface="+mn-ea"/>
              <a:cs typeface="+mn-cs"/>
            </a:endParaRPr>
          </a:p>
          <a:p>
            <a:r>
              <a:rPr lang="nl-BE" sz="1200" b="0" i="0" kern="1200" dirty="0" smtClean="0">
                <a:solidFill>
                  <a:schemeClr val="tx1"/>
                </a:solidFill>
                <a:effectLst/>
                <a:latin typeface="+mn-lt"/>
                <a:ea typeface="+mn-ea"/>
                <a:cs typeface="+mn-cs"/>
              </a:rPr>
              <a:t>Mensen die </a:t>
            </a:r>
            <a:r>
              <a:rPr lang="nl-BE" sz="1200" b="1" i="0" kern="1200" dirty="0" smtClean="0">
                <a:solidFill>
                  <a:schemeClr val="tx1"/>
                </a:solidFill>
                <a:effectLst/>
                <a:latin typeface="+mn-lt"/>
                <a:ea typeface="+mn-ea"/>
                <a:cs typeface="+mn-cs"/>
              </a:rPr>
              <a:t>reeds een fractuur</a:t>
            </a:r>
            <a:r>
              <a:rPr lang="nl-BE" sz="1200" b="0" i="0" kern="1200" dirty="0" smtClean="0">
                <a:solidFill>
                  <a:schemeClr val="tx1"/>
                </a:solidFill>
                <a:effectLst/>
                <a:latin typeface="+mn-lt"/>
                <a:ea typeface="+mn-ea"/>
                <a:cs typeface="+mn-cs"/>
              </a:rPr>
              <a:t> hebben doorgemaakt die kan wijzen op reeds verzwakte botstructuur.</a:t>
            </a:r>
          </a:p>
          <a:p>
            <a:r>
              <a:rPr lang="nl-BE" sz="1200" b="0" i="0" kern="1200" dirty="0" smtClean="0">
                <a:solidFill>
                  <a:schemeClr val="tx1"/>
                </a:solidFill>
                <a:effectLst/>
                <a:latin typeface="+mn-lt"/>
                <a:ea typeface="+mn-ea"/>
                <a:cs typeface="+mn-cs"/>
              </a:rPr>
              <a:t>Mensen met een </a:t>
            </a:r>
            <a:r>
              <a:rPr lang="nl-BE" sz="1200" b="1" i="0" kern="1200" dirty="0" smtClean="0">
                <a:solidFill>
                  <a:schemeClr val="tx1"/>
                </a:solidFill>
                <a:effectLst/>
                <a:latin typeface="+mn-lt"/>
                <a:ea typeface="+mn-ea"/>
                <a:cs typeface="+mn-cs"/>
              </a:rPr>
              <a:t>aangetoond tekort aan vitamine D</a:t>
            </a:r>
            <a:r>
              <a:rPr lang="nl-BE" sz="1200" b="0" i="0" kern="1200" dirty="0" smtClean="0">
                <a:solidFill>
                  <a:schemeClr val="tx1"/>
                </a:solidFill>
                <a:effectLst/>
                <a:latin typeface="+mn-lt"/>
                <a:ea typeface="+mn-ea"/>
                <a:cs typeface="+mn-cs"/>
              </a:rPr>
              <a:t>. Dit kan door bijvoorbeeld ziekte of door weinig of geen blootstelling aan zonlicht.</a:t>
            </a:r>
          </a:p>
          <a:p>
            <a:r>
              <a:rPr lang="nl-BE" sz="1200" b="1" i="0" kern="1200" dirty="0" smtClean="0">
                <a:solidFill>
                  <a:schemeClr val="tx1"/>
                </a:solidFill>
                <a:effectLst/>
                <a:latin typeface="+mn-lt"/>
                <a:ea typeface="+mn-ea"/>
                <a:cs typeface="+mn-cs"/>
              </a:rPr>
              <a:t>Jonge kinderen en voornamelijk baby’s die uitsluitend borstvoeding krijgen</a:t>
            </a:r>
            <a:r>
              <a:rPr lang="nl-BE" sz="1200" b="0" i="0" kern="1200" dirty="0" smtClean="0">
                <a:solidFill>
                  <a:schemeClr val="tx1"/>
                </a:solidFill>
                <a:effectLst/>
                <a:latin typeface="+mn-lt"/>
                <a:ea typeface="+mn-ea"/>
                <a:cs typeface="+mn-cs"/>
              </a:rPr>
              <a:t>.</a:t>
            </a:r>
          </a:p>
          <a:p>
            <a:r>
              <a:rPr lang="nl-BE" sz="1200" b="0" i="0" kern="1200" dirty="0" smtClean="0">
                <a:solidFill>
                  <a:schemeClr val="tx1"/>
                </a:solidFill>
                <a:effectLst/>
                <a:latin typeface="+mn-lt"/>
                <a:ea typeface="+mn-ea"/>
                <a:cs typeface="+mn-cs"/>
              </a:rPr>
              <a:t>Mensen met een </a:t>
            </a:r>
            <a:r>
              <a:rPr lang="nl-BE" sz="1200" b="1" i="0" kern="1200" dirty="0" smtClean="0">
                <a:solidFill>
                  <a:schemeClr val="tx1"/>
                </a:solidFill>
                <a:effectLst/>
                <a:latin typeface="+mn-lt"/>
                <a:ea typeface="+mn-ea"/>
                <a:cs typeface="+mn-cs"/>
              </a:rPr>
              <a:t>donkere huidskleur</a:t>
            </a:r>
            <a:r>
              <a:rPr lang="nl-BE" sz="1200" b="0" i="0" kern="1200" dirty="0" smtClean="0">
                <a:solidFill>
                  <a:schemeClr val="tx1"/>
                </a:solidFill>
                <a:effectLst/>
                <a:latin typeface="+mn-lt"/>
                <a:ea typeface="+mn-ea"/>
                <a:cs typeface="+mn-cs"/>
              </a:rPr>
              <a:t>.</a:t>
            </a:r>
          </a:p>
          <a:p>
            <a:r>
              <a:rPr lang="nl-BE" sz="1200" b="1" i="0" kern="1200" dirty="0" smtClean="0">
                <a:solidFill>
                  <a:schemeClr val="tx1"/>
                </a:solidFill>
                <a:effectLst/>
                <a:latin typeface="+mn-lt"/>
                <a:ea typeface="+mn-ea"/>
                <a:cs typeface="+mn-cs"/>
              </a:rPr>
              <a:t>Vegetariërs en veganisten</a:t>
            </a:r>
            <a:r>
              <a:rPr lang="nl-BE" sz="1200" b="0" i="0" kern="1200" dirty="0" smtClean="0">
                <a:solidFill>
                  <a:schemeClr val="tx1"/>
                </a:solidFill>
                <a:effectLst/>
                <a:latin typeface="+mn-lt"/>
                <a:ea typeface="+mn-ea"/>
                <a:cs typeface="+mn-cs"/>
              </a:rPr>
              <a:t>.</a:t>
            </a:r>
          </a:p>
          <a:p>
            <a:r>
              <a:rPr lang="nl-BE" sz="1200" b="0" i="0" kern="1200" dirty="0" smtClean="0">
                <a:solidFill>
                  <a:schemeClr val="tx1"/>
                </a:solidFill>
                <a:effectLst/>
                <a:latin typeface="+mn-lt"/>
                <a:ea typeface="+mn-ea"/>
                <a:cs typeface="+mn-cs"/>
              </a:rPr>
              <a:t>Mensen die </a:t>
            </a:r>
            <a:r>
              <a:rPr lang="nl-BE" sz="1200" b="1" i="0" kern="1200" dirty="0" smtClean="0">
                <a:solidFill>
                  <a:schemeClr val="tx1"/>
                </a:solidFill>
                <a:effectLst/>
                <a:latin typeface="+mn-lt"/>
                <a:ea typeface="+mn-ea"/>
                <a:cs typeface="+mn-cs"/>
              </a:rPr>
              <a:t>veel alcohol</a:t>
            </a:r>
            <a:r>
              <a:rPr lang="nl-BE" sz="1200" b="0" i="0" kern="1200" dirty="0" smtClean="0">
                <a:solidFill>
                  <a:schemeClr val="tx1"/>
                </a:solidFill>
                <a:effectLst/>
                <a:latin typeface="+mn-lt"/>
                <a:ea typeface="+mn-ea"/>
                <a:cs typeface="+mn-cs"/>
              </a:rPr>
              <a:t> drinken.</a:t>
            </a:r>
          </a:p>
          <a:p>
            <a:r>
              <a:rPr lang="nl-BE" sz="1200" b="0" i="0" kern="1200" dirty="0" smtClean="0">
                <a:solidFill>
                  <a:schemeClr val="tx1"/>
                </a:solidFill>
                <a:effectLst/>
                <a:latin typeface="+mn-lt"/>
                <a:ea typeface="+mn-ea"/>
                <a:cs typeface="+mn-cs"/>
              </a:rPr>
              <a:t>Patiënten die</a:t>
            </a:r>
            <a:r>
              <a:rPr lang="nl-BE" sz="1200" b="1" i="0" kern="1200" dirty="0" smtClean="0">
                <a:solidFill>
                  <a:schemeClr val="tx1"/>
                </a:solidFill>
                <a:effectLst/>
                <a:latin typeface="+mn-lt"/>
                <a:ea typeface="+mn-ea"/>
                <a:cs typeface="+mn-cs"/>
              </a:rPr>
              <a:t> anti-epileptica</a:t>
            </a:r>
            <a:r>
              <a:rPr lang="nl-BE" sz="1200" b="0" i="0" kern="1200" dirty="0" smtClean="0">
                <a:solidFill>
                  <a:schemeClr val="tx1"/>
                </a:solidFill>
                <a:effectLst/>
                <a:latin typeface="+mn-lt"/>
                <a:ea typeface="+mn-ea"/>
                <a:cs typeface="+mn-cs"/>
              </a:rPr>
              <a:t> nemen.</a:t>
            </a:r>
          </a:p>
          <a:p>
            <a:r>
              <a:rPr lang="nl-BE" sz="1200" b="1" i="0" kern="1200" dirty="0" smtClean="0">
                <a:solidFill>
                  <a:schemeClr val="tx1"/>
                </a:solidFill>
                <a:effectLst/>
                <a:latin typeface="+mn-lt"/>
                <a:ea typeface="+mn-ea"/>
                <a:cs typeface="+mn-cs"/>
              </a:rPr>
              <a:t>Goed om weten</a:t>
            </a:r>
          </a:p>
          <a:p>
            <a:r>
              <a:rPr lang="nl-BE" sz="1200" b="0" i="0" kern="1200" dirty="0" smtClean="0">
                <a:solidFill>
                  <a:schemeClr val="tx1"/>
                </a:solidFill>
                <a:effectLst/>
                <a:latin typeface="+mn-lt"/>
                <a:ea typeface="+mn-ea"/>
                <a:cs typeface="+mn-cs"/>
              </a:rPr>
              <a:t>Als geneesmiddel geregistreerde vitamine D-supplementen (alleen te koop in de apotheek) bevatten vitamine D3. Er bestaan ook preparaten die niet zijn geregistreerd als geneesmiddel (en dus overal mogen verkocht worden). Deze bevatten soms vitamine D2. Vitamine D2 zou volgens studies minder efficiënt zijn dan Vitamine D3.</a:t>
            </a:r>
          </a:p>
          <a:p>
            <a:r>
              <a:rPr lang="nl-BE" sz="1200" b="1" i="0" kern="1200" dirty="0" smtClean="0">
                <a:solidFill>
                  <a:schemeClr val="tx1"/>
                </a:solidFill>
                <a:effectLst/>
                <a:latin typeface="+mn-lt"/>
                <a:ea typeface="+mn-ea"/>
                <a:cs typeface="+mn-cs"/>
              </a:rPr>
              <a:t>De rol van Calcium</a:t>
            </a:r>
          </a:p>
          <a:p>
            <a:r>
              <a:rPr lang="nl-BE" sz="1200" b="0" i="0" kern="1200" dirty="0" smtClean="0">
                <a:solidFill>
                  <a:schemeClr val="tx1"/>
                </a:solidFill>
                <a:effectLst/>
                <a:latin typeface="+mn-lt"/>
                <a:ea typeface="+mn-ea"/>
                <a:cs typeface="+mn-cs"/>
              </a:rPr>
              <a:t>Als supplementen vitamine D worden gebruikt, moet men tegelijk zorgen voor een gepaste calciuminname. </a:t>
            </a:r>
            <a:r>
              <a:rPr lang="nl-BE" sz="1200" b="1" i="0" kern="1200" dirty="0" smtClean="0">
                <a:solidFill>
                  <a:schemeClr val="tx1"/>
                </a:solidFill>
                <a:effectLst/>
                <a:latin typeface="+mn-lt"/>
                <a:ea typeface="+mn-ea"/>
                <a:cs typeface="+mn-cs"/>
              </a:rPr>
              <a:t>Calcium en vitamine D werken immers samen en moeten in balans zijn.</a:t>
            </a:r>
            <a:endParaRPr lang="nl-BE" sz="1200" b="0" i="0" kern="1200" dirty="0" smtClean="0">
              <a:solidFill>
                <a:schemeClr val="tx1"/>
              </a:solidFill>
              <a:effectLst/>
              <a:latin typeface="+mn-lt"/>
              <a:ea typeface="+mn-ea"/>
              <a:cs typeface="+mn-cs"/>
            </a:endParaRPr>
          </a:p>
          <a:p>
            <a:r>
              <a:rPr lang="nl-BE" sz="1200" b="0" i="0" kern="1200" dirty="0" smtClean="0">
                <a:solidFill>
                  <a:schemeClr val="tx1"/>
                </a:solidFill>
                <a:effectLst/>
                <a:latin typeface="+mn-lt"/>
                <a:ea typeface="+mn-ea"/>
                <a:cs typeface="+mn-cs"/>
              </a:rPr>
              <a:t>Met de leeftijd verliest het lichaam beetje bij beetje zijn steun en treden er verzakkingen op. De wervels zakken in waardoor mensen voorover lopen en 3, 4, 5 tot zelfs 10cm kleiner worden. Overmatige verzwakking van het skelet verhoogt het risico op botbreuken. De beste preventie tegen dergelijke type botbreuken en de mogelijke verwikkelingen ervan is voldoende inname van calcium en dit vanaf de kindertijd.</a:t>
            </a:r>
          </a:p>
          <a:p>
            <a:r>
              <a:rPr lang="nl-BE" sz="1200" b="1" i="0" kern="1200" dirty="0" smtClean="0">
                <a:solidFill>
                  <a:schemeClr val="tx1"/>
                </a:solidFill>
                <a:effectLst/>
                <a:latin typeface="+mn-lt"/>
                <a:ea typeface="+mn-ea"/>
                <a:cs typeface="+mn-cs"/>
              </a:rPr>
              <a:t>Calcium in de voeding.</a:t>
            </a:r>
          </a:p>
          <a:p>
            <a:r>
              <a:rPr lang="nl-BE" sz="1200" b="0" i="0" kern="1200" dirty="0" smtClean="0">
                <a:solidFill>
                  <a:schemeClr val="tx1"/>
                </a:solidFill>
                <a:effectLst/>
                <a:latin typeface="+mn-lt"/>
                <a:ea typeface="+mn-ea"/>
                <a:cs typeface="+mn-cs"/>
              </a:rPr>
              <a:t>De voornaamste bron van calcium zijn zuivelproducten. Groene kool, spinazie, broccoli, granen, amandelen, hazelnoten, gedroogde vijgen, sardienen in blik en kalkrijk water bevatten van nature ook calcium. Toch kunnen ze melkproducten moeilijk volledig vervangen. Moeder natuur heeft namelijk bepaald dat ons lichaam calcium uit plantaardige voedingsmiddelen minder goed opneemt dan uit melkproducten. </a:t>
            </a:r>
            <a:r>
              <a:rPr lang="nl-BE" sz="1200" b="0" i="0" u="sng" kern="1200" dirty="0" smtClean="0">
                <a:solidFill>
                  <a:schemeClr val="tx1"/>
                </a:solidFill>
                <a:effectLst/>
                <a:latin typeface="+mn-lt"/>
                <a:ea typeface="+mn-ea"/>
                <a:cs typeface="+mn-cs"/>
                <a:hlinkClick r:id="rId4"/>
              </a:rPr>
              <a:t>Ontdek hier </a:t>
            </a:r>
            <a:r>
              <a:rPr lang="nl-BE" sz="1200" b="0" i="0" kern="1200" dirty="0" smtClean="0">
                <a:solidFill>
                  <a:schemeClr val="tx1"/>
                </a:solidFill>
                <a:effectLst/>
                <a:latin typeface="+mn-lt"/>
                <a:ea typeface="+mn-ea"/>
                <a:cs typeface="+mn-cs"/>
              </a:rPr>
              <a:t>hoeveel calcium we terugvinden in onze voeding en hoeveel calcium we idealiter moeten innemen per leeftijdscategorie.</a:t>
            </a:r>
          </a:p>
          <a:p>
            <a:r>
              <a:rPr lang="nl-BE" sz="1200" b="1" i="0" kern="1200" dirty="0" smtClean="0">
                <a:solidFill>
                  <a:schemeClr val="tx1"/>
                </a:solidFill>
                <a:effectLst/>
                <a:latin typeface="+mn-lt"/>
                <a:ea typeface="+mn-ea"/>
                <a:cs typeface="+mn-cs"/>
              </a:rPr>
              <a:t>Supplementen</a:t>
            </a:r>
          </a:p>
          <a:p>
            <a:r>
              <a:rPr lang="nl-BE" sz="1200" b="0" i="0" kern="1200" dirty="0" smtClean="0">
                <a:solidFill>
                  <a:schemeClr val="tx1"/>
                </a:solidFill>
                <a:effectLst/>
                <a:latin typeface="+mn-lt"/>
                <a:ea typeface="+mn-ea"/>
                <a:cs typeface="+mn-cs"/>
              </a:rPr>
              <a:t>Bij een te beperkte inname van calcium via de voeding, kan een supplement aangewezen zijn.</a:t>
            </a:r>
            <a:br>
              <a:rPr lang="nl-BE" sz="1200" b="0" i="0" kern="1200" dirty="0" smtClean="0">
                <a:solidFill>
                  <a:schemeClr val="tx1"/>
                </a:solidFill>
                <a:effectLst/>
                <a:latin typeface="+mn-lt"/>
                <a:ea typeface="+mn-ea"/>
                <a:cs typeface="+mn-cs"/>
              </a:rPr>
            </a:br>
            <a:r>
              <a:rPr lang="nl-BE" sz="1200" b="1" i="0" kern="1200" dirty="0" smtClean="0">
                <a:solidFill>
                  <a:schemeClr val="tx1"/>
                </a:solidFill>
                <a:effectLst/>
                <a:latin typeface="+mn-lt"/>
                <a:ea typeface="+mn-ea"/>
                <a:cs typeface="+mn-cs"/>
              </a:rPr>
              <a:t>Er zijn verschillende soorten calciumverbindingen.</a:t>
            </a:r>
            <a:r>
              <a:rPr lang="nl-BE" sz="1200" b="0" i="0" kern="1200" dirty="0" smtClean="0">
                <a:solidFill>
                  <a:schemeClr val="tx1"/>
                </a:solidFill>
                <a:effectLst/>
                <a:latin typeface="+mn-lt"/>
                <a:ea typeface="+mn-ea"/>
                <a:cs typeface="+mn-cs"/>
              </a:rPr>
              <a:t/>
            </a:r>
            <a:br>
              <a:rPr lang="nl-BE" sz="1200" b="0" i="0" kern="1200" dirty="0" smtClean="0">
                <a:solidFill>
                  <a:schemeClr val="tx1"/>
                </a:solidFill>
                <a:effectLst/>
                <a:latin typeface="+mn-lt"/>
                <a:ea typeface="+mn-ea"/>
                <a:cs typeface="+mn-cs"/>
              </a:rPr>
            </a:br>
            <a:r>
              <a:rPr lang="nl-BE" sz="1200" b="0" i="0" kern="1200" dirty="0" smtClean="0">
                <a:solidFill>
                  <a:schemeClr val="tx1"/>
                </a:solidFill>
                <a:effectLst/>
                <a:latin typeface="+mn-lt"/>
                <a:ea typeface="+mn-ea"/>
                <a:cs typeface="+mn-cs"/>
              </a:rPr>
              <a:t>Calcium zit altijd vast aan een andere stof: calciumcarbonaat, </a:t>
            </a:r>
            <a:r>
              <a:rPr lang="nl-BE" sz="1200" b="0" i="0" kern="1200" dirty="0" err="1" smtClean="0">
                <a:solidFill>
                  <a:schemeClr val="tx1"/>
                </a:solidFill>
                <a:effectLst/>
                <a:latin typeface="+mn-lt"/>
                <a:ea typeface="+mn-ea"/>
                <a:cs typeface="+mn-cs"/>
              </a:rPr>
              <a:t>calciumcitraat</a:t>
            </a:r>
            <a:r>
              <a:rPr lang="nl-BE" sz="1200" b="0" i="0" kern="1200" dirty="0" smtClean="0">
                <a:solidFill>
                  <a:schemeClr val="tx1"/>
                </a:solidFill>
                <a:effectLst/>
                <a:latin typeface="+mn-lt"/>
                <a:ea typeface="+mn-ea"/>
                <a:cs typeface="+mn-cs"/>
              </a:rPr>
              <a:t>, calciumgluconaat.</a:t>
            </a:r>
            <a:br>
              <a:rPr lang="nl-BE" sz="1200" b="0" i="0" kern="1200" dirty="0" smtClean="0">
                <a:solidFill>
                  <a:schemeClr val="tx1"/>
                </a:solidFill>
                <a:effectLst/>
                <a:latin typeface="+mn-lt"/>
                <a:ea typeface="+mn-ea"/>
                <a:cs typeface="+mn-cs"/>
              </a:rPr>
            </a:br>
            <a:r>
              <a:rPr lang="nl-BE" sz="1200" b="1" i="0" kern="1200" dirty="0" smtClean="0">
                <a:solidFill>
                  <a:schemeClr val="tx1"/>
                </a:solidFill>
                <a:effectLst/>
                <a:latin typeface="+mn-lt"/>
                <a:ea typeface="+mn-ea"/>
                <a:cs typeface="+mn-cs"/>
              </a:rPr>
              <a:t>Elke vorm heeft eigen voor- en nadelen.</a:t>
            </a:r>
            <a:endParaRPr lang="nl-BE" sz="1200" b="0" i="0" kern="1200" dirty="0" smtClean="0">
              <a:solidFill>
                <a:schemeClr val="tx1"/>
              </a:solidFill>
              <a:effectLst/>
              <a:latin typeface="+mn-lt"/>
              <a:ea typeface="+mn-ea"/>
              <a:cs typeface="+mn-cs"/>
            </a:endParaRPr>
          </a:p>
          <a:p>
            <a:r>
              <a:rPr lang="nl-BE" sz="1200" b="1" i="0" kern="1200" dirty="0" smtClean="0">
                <a:solidFill>
                  <a:schemeClr val="tx1"/>
                </a:solidFill>
                <a:effectLst/>
                <a:latin typeface="+mn-lt"/>
                <a:ea typeface="+mn-ea"/>
                <a:cs typeface="+mn-cs"/>
              </a:rPr>
              <a:t>Calciumcarbonaat</a:t>
            </a:r>
            <a:br>
              <a:rPr lang="nl-BE" sz="1200" b="1" i="0" kern="1200" dirty="0" smtClean="0">
                <a:solidFill>
                  <a:schemeClr val="tx1"/>
                </a:solidFill>
                <a:effectLst/>
                <a:latin typeface="+mn-lt"/>
                <a:ea typeface="+mn-ea"/>
                <a:cs typeface="+mn-cs"/>
              </a:rPr>
            </a:br>
            <a:r>
              <a:rPr lang="nl-BE" sz="1200" b="0" i="0" kern="1200" dirty="0" err="1" smtClean="0">
                <a:solidFill>
                  <a:schemeClr val="tx1"/>
                </a:solidFill>
                <a:effectLst/>
                <a:latin typeface="+mn-lt"/>
                <a:ea typeface="+mn-ea"/>
                <a:cs typeface="+mn-cs"/>
              </a:rPr>
              <a:t>Calciumcarbonaat</a:t>
            </a:r>
            <a:r>
              <a:rPr lang="nl-BE" sz="1200" b="0" i="0" kern="1200" dirty="0" smtClean="0">
                <a:solidFill>
                  <a:schemeClr val="tx1"/>
                </a:solidFill>
                <a:effectLst/>
                <a:latin typeface="+mn-lt"/>
                <a:ea typeface="+mn-ea"/>
                <a:cs typeface="+mn-cs"/>
              </a:rPr>
              <a:t> bevat </a:t>
            </a:r>
            <a:r>
              <a:rPr lang="nl-BE" sz="1200" b="1" i="0" kern="1200" dirty="0" smtClean="0">
                <a:solidFill>
                  <a:schemeClr val="tx1"/>
                </a:solidFill>
                <a:effectLst/>
                <a:latin typeface="+mn-lt"/>
                <a:ea typeface="+mn-ea"/>
                <a:cs typeface="+mn-cs"/>
              </a:rPr>
              <a:t>40% elementair calcium</a:t>
            </a:r>
            <a:r>
              <a:rPr lang="nl-BE" sz="1200" b="0" i="0" kern="1200" dirty="0" smtClean="0">
                <a:solidFill>
                  <a:schemeClr val="tx1"/>
                </a:solidFill>
                <a:effectLst/>
                <a:latin typeface="+mn-lt"/>
                <a:ea typeface="+mn-ea"/>
                <a:cs typeface="+mn-cs"/>
              </a:rPr>
              <a:t>.</a:t>
            </a:r>
          </a:p>
          <a:p>
            <a:r>
              <a:rPr lang="nl-BE" sz="1200" b="1" i="0" kern="1200" dirty="0" smtClean="0">
                <a:solidFill>
                  <a:schemeClr val="tx1"/>
                </a:solidFill>
                <a:effectLst/>
                <a:latin typeface="+mn-lt"/>
                <a:ea typeface="+mn-ea"/>
                <a:cs typeface="+mn-cs"/>
              </a:rPr>
              <a:t>Wanneer  in te nemen?</a:t>
            </a:r>
            <a:br>
              <a:rPr lang="nl-BE" sz="1200" b="1" i="0" kern="1200" dirty="0" smtClean="0">
                <a:solidFill>
                  <a:schemeClr val="tx1"/>
                </a:solidFill>
                <a:effectLst/>
                <a:latin typeface="+mn-lt"/>
                <a:ea typeface="+mn-ea"/>
                <a:cs typeface="+mn-cs"/>
              </a:rPr>
            </a:br>
            <a:r>
              <a:rPr lang="nl-BE" sz="1200" b="0" i="0" kern="1200" dirty="0" smtClean="0">
                <a:solidFill>
                  <a:schemeClr val="tx1"/>
                </a:solidFill>
                <a:effectLst/>
                <a:latin typeface="+mn-lt"/>
                <a:ea typeface="+mn-ea"/>
                <a:cs typeface="+mn-cs"/>
              </a:rPr>
              <a:t>Bij voorkeur bij of net na de maaltijd.</a:t>
            </a:r>
          </a:p>
          <a:p>
            <a:r>
              <a:rPr lang="nl-BE" sz="1200" b="1" i="0" kern="1200" dirty="0" smtClean="0">
                <a:solidFill>
                  <a:schemeClr val="tx1"/>
                </a:solidFill>
                <a:effectLst/>
                <a:latin typeface="+mn-lt"/>
                <a:ea typeface="+mn-ea"/>
                <a:cs typeface="+mn-cs"/>
              </a:rPr>
              <a:t>Bijwerkingen</a:t>
            </a:r>
            <a:endParaRPr lang="nl-BE" sz="1200" b="0" i="0" kern="1200" dirty="0" smtClean="0">
              <a:solidFill>
                <a:schemeClr val="tx1"/>
              </a:solidFill>
              <a:effectLst/>
              <a:latin typeface="+mn-lt"/>
              <a:ea typeface="+mn-ea"/>
              <a:cs typeface="+mn-cs"/>
            </a:endParaRPr>
          </a:p>
          <a:p>
            <a:r>
              <a:rPr lang="nl-BE" sz="1200" b="0" i="0" kern="1200" dirty="0" smtClean="0">
                <a:solidFill>
                  <a:schemeClr val="tx1"/>
                </a:solidFill>
                <a:effectLst/>
                <a:latin typeface="+mn-lt"/>
                <a:ea typeface="+mn-ea"/>
                <a:cs typeface="+mn-cs"/>
              </a:rPr>
              <a:t>Opgeblazen gevoel</a:t>
            </a:r>
          </a:p>
          <a:p>
            <a:r>
              <a:rPr lang="nl-BE" sz="1200" b="0" i="0" kern="1200" dirty="0" smtClean="0">
                <a:solidFill>
                  <a:schemeClr val="tx1"/>
                </a:solidFill>
                <a:effectLst/>
                <a:latin typeface="+mn-lt"/>
                <a:ea typeface="+mn-ea"/>
                <a:cs typeface="+mn-cs"/>
              </a:rPr>
              <a:t>Winderigheid</a:t>
            </a:r>
          </a:p>
          <a:p>
            <a:r>
              <a:rPr lang="nl-BE" sz="1200" b="0" i="0" kern="1200" dirty="0" smtClean="0">
                <a:solidFill>
                  <a:schemeClr val="tx1"/>
                </a:solidFill>
                <a:effectLst/>
                <a:latin typeface="+mn-lt"/>
                <a:ea typeface="+mn-ea"/>
                <a:cs typeface="+mn-cs"/>
              </a:rPr>
              <a:t>Constipatie</a:t>
            </a:r>
          </a:p>
          <a:p>
            <a:r>
              <a:rPr lang="nl-BE" sz="1200" b="1" i="0" kern="1200" dirty="0" err="1" smtClean="0">
                <a:solidFill>
                  <a:schemeClr val="tx1"/>
                </a:solidFill>
                <a:effectLst/>
                <a:latin typeface="+mn-lt"/>
                <a:ea typeface="+mn-ea"/>
                <a:cs typeface="+mn-cs"/>
              </a:rPr>
              <a:t>Calciumcitraat</a:t>
            </a:r>
            <a:r>
              <a:rPr lang="nl-BE" sz="1200" b="1" i="0" kern="1200" dirty="0" smtClean="0">
                <a:solidFill>
                  <a:schemeClr val="tx1"/>
                </a:solidFill>
                <a:effectLst/>
                <a:latin typeface="+mn-lt"/>
                <a:ea typeface="+mn-ea"/>
                <a:cs typeface="+mn-cs"/>
              </a:rPr>
              <a:t/>
            </a:r>
            <a:br>
              <a:rPr lang="nl-BE" sz="1200" b="1" i="0" kern="1200" dirty="0" smtClean="0">
                <a:solidFill>
                  <a:schemeClr val="tx1"/>
                </a:solidFill>
                <a:effectLst/>
                <a:latin typeface="+mn-lt"/>
                <a:ea typeface="+mn-ea"/>
                <a:cs typeface="+mn-cs"/>
              </a:rPr>
            </a:br>
            <a:r>
              <a:rPr lang="nl-BE" sz="1200" b="0" i="0" kern="1200" dirty="0" err="1" smtClean="0">
                <a:solidFill>
                  <a:schemeClr val="tx1"/>
                </a:solidFill>
                <a:effectLst/>
                <a:latin typeface="+mn-lt"/>
                <a:ea typeface="+mn-ea"/>
                <a:cs typeface="+mn-cs"/>
              </a:rPr>
              <a:t>Calciumcitraat</a:t>
            </a:r>
            <a:r>
              <a:rPr lang="nl-BE" sz="1200" b="0" i="0" kern="1200" dirty="0" smtClean="0">
                <a:solidFill>
                  <a:schemeClr val="tx1"/>
                </a:solidFill>
                <a:effectLst/>
                <a:latin typeface="+mn-lt"/>
                <a:ea typeface="+mn-ea"/>
                <a:cs typeface="+mn-cs"/>
              </a:rPr>
              <a:t> bevat veel </a:t>
            </a:r>
            <a:r>
              <a:rPr lang="nl-BE" sz="1200" b="1" i="0" kern="1200" dirty="0" smtClean="0">
                <a:solidFill>
                  <a:schemeClr val="tx1"/>
                </a:solidFill>
                <a:effectLst/>
                <a:latin typeface="+mn-lt"/>
                <a:ea typeface="+mn-ea"/>
                <a:cs typeface="+mn-cs"/>
              </a:rPr>
              <a:t>minder elementair calcium dan calciumcarbonaat, nl. 24%.</a:t>
            </a:r>
            <a:r>
              <a:rPr lang="nl-BE" sz="1200" b="0" i="0" kern="1200" dirty="0" smtClean="0">
                <a:solidFill>
                  <a:schemeClr val="tx1"/>
                </a:solidFill>
                <a:effectLst/>
                <a:latin typeface="+mn-lt"/>
                <a:ea typeface="+mn-ea"/>
                <a:cs typeface="+mn-cs"/>
              </a:rPr>
              <a:t/>
            </a:r>
            <a:br>
              <a:rPr lang="nl-BE" sz="1200" b="0" i="0" kern="1200" dirty="0" smtClean="0">
                <a:solidFill>
                  <a:schemeClr val="tx1"/>
                </a:solidFill>
                <a:effectLst/>
                <a:latin typeface="+mn-lt"/>
                <a:ea typeface="+mn-ea"/>
                <a:cs typeface="+mn-cs"/>
              </a:rPr>
            </a:br>
            <a:r>
              <a:rPr lang="nl-BE" sz="1200" b="0" i="0" kern="1200" dirty="0" err="1" smtClean="0">
                <a:solidFill>
                  <a:schemeClr val="tx1"/>
                </a:solidFill>
                <a:effectLst/>
                <a:latin typeface="+mn-lt"/>
                <a:ea typeface="+mn-ea"/>
                <a:cs typeface="+mn-cs"/>
              </a:rPr>
              <a:t>Calciumcitraat</a:t>
            </a:r>
            <a:r>
              <a:rPr lang="nl-BE" sz="1200" b="0" i="0" kern="1200" dirty="0" smtClean="0">
                <a:solidFill>
                  <a:schemeClr val="tx1"/>
                </a:solidFill>
                <a:effectLst/>
                <a:latin typeface="+mn-lt"/>
                <a:ea typeface="+mn-ea"/>
                <a:cs typeface="+mn-cs"/>
              </a:rPr>
              <a:t> wordt alleen aanbevolen als een calciumsupplement nodig is bij personen die </a:t>
            </a:r>
            <a:r>
              <a:rPr lang="nl-BE" sz="1200" b="0" i="0" kern="1200" dirty="0" err="1" smtClean="0">
                <a:solidFill>
                  <a:schemeClr val="tx1"/>
                </a:solidFill>
                <a:effectLst/>
                <a:latin typeface="+mn-lt"/>
                <a:ea typeface="+mn-ea"/>
                <a:cs typeface="+mn-cs"/>
              </a:rPr>
              <a:t>bariatrische</a:t>
            </a:r>
            <a:r>
              <a:rPr lang="nl-BE" sz="1200" b="0" i="0" kern="1200" dirty="0" smtClean="0">
                <a:solidFill>
                  <a:schemeClr val="tx1"/>
                </a:solidFill>
                <a:effectLst/>
                <a:latin typeface="+mn-lt"/>
                <a:ea typeface="+mn-ea"/>
                <a:cs typeface="+mn-cs"/>
              </a:rPr>
              <a:t> chirurgie hebben ondergaan en aan personen die ook protonpompinhibitoren zoals </a:t>
            </a:r>
            <a:r>
              <a:rPr lang="nl-BE" sz="1200" b="0" i="0" kern="1200" dirty="0" err="1" smtClean="0">
                <a:solidFill>
                  <a:schemeClr val="tx1"/>
                </a:solidFill>
                <a:effectLst/>
                <a:latin typeface="+mn-lt"/>
                <a:ea typeface="+mn-ea"/>
                <a:cs typeface="+mn-cs"/>
              </a:rPr>
              <a:t>omeprazole</a:t>
            </a:r>
            <a:r>
              <a:rPr lang="nl-BE" sz="1200" b="0" i="0" kern="1200" dirty="0" smtClean="0">
                <a:solidFill>
                  <a:schemeClr val="tx1"/>
                </a:solidFill>
                <a:effectLst/>
                <a:latin typeface="+mn-lt"/>
                <a:ea typeface="+mn-ea"/>
                <a:cs typeface="+mn-cs"/>
              </a:rPr>
              <a:t> of </a:t>
            </a:r>
            <a:r>
              <a:rPr lang="nl-BE" sz="1200" b="0" i="0" kern="1200" dirty="0" err="1" smtClean="0">
                <a:solidFill>
                  <a:schemeClr val="tx1"/>
                </a:solidFill>
                <a:effectLst/>
                <a:latin typeface="+mn-lt"/>
                <a:ea typeface="+mn-ea"/>
                <a:cs typeface="+mn-cs"/>
              </a:rPr>
              <a:t>pantoprazole</a:t>
            </a:r>
            <a:r>
              <a:rPr lang="nl-BE" sz="1200" b="0" i="0" kern="1200" dirty="0" smtClean="0">
                <a:solidFill>
                  <a:schemeClr val="tx1"/>
                </a:solidFill>
                <a:effectLst/>
                <a:latin typeface="+mn-lt"/>
                <a:ea typeface="+mn-ea"/>
                <a:cs typeface="+mn-cs"/>
              </a:rPr>
              <a:t> innemen omdat de opname van Calcium vanuit </a:t>
            </a:r>
            <a:r>
              <a:rPr lang="nl-BE" sz="1200" b="0" i="0" kern="1200" dirty="0" err="1" smtClean="0">
                <a:solidFill>
                  <a:schemeClr val="tx1"/>
                </a:solidFill>
                <a:effectLst/>
                <a:latin typeface="+mn-lt"/>
                <a:ea typeface="+mn-ea"/>
                <a:cs typeface="+mn-cs"/>
              </a:rPr>
              <a:t>Calciumcitraat</a:t>
            </a:r>
            <a:r>
              <a:rPr lang="nl-BE" sz="1200" b="0" i="0" kern="1200" dirty="0" smtClean="0">
                <a:solidFill>
                  <a:schemeClr val="tx1"/>
                </a:solidFill>
                <a:effectLst/>
                <a:latin typeface="+mn-lt"/>
                <a:ea typeface="+mn-ea"/>
                <a:cs typeface="+mn-cs"/>
              </a:rPr>
              <a:t> onafhankelijk is van de pH van de maag.</a:t>
            </a:r>
            <a:br>
              <a:rPr lang="nl-BE" sz="1200" b="0" i="0" kern="1200" dirty="0" smtClean="0">
                <a:solidFill>
                  <a:schemeClr val="tx1"/>
                </a:solidFill>
                <a:effectLst/>
                <a:latin typeface="+mn-lt"/>
                <a:ea typeface="+mn-ea"/>
                <a:cs typeface="+mn-cs"/>
              </a:rPr>
            </a:br>
            <a:r>
              <a:rPr lang="nl-BE" sz="1200" b="0" i="0" kern="1200" dirty="0" err="1" smtClean="0">
                <a:solidFill>
                  <a:schemeClr val="tx1"/>
                </a:solidFill>
                <a:effectLst/>
                <a:latin typeface="+mn-lt"/>
                <a:ea typeface="+mn-ea"/>
                <a:cs typeface="+mn-cs"/>
              </a:rPr>
              <a:t>Vb</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Barinutrics</a:t>
            </a:r>
            <a:r>
              <a:rPr lang="nl-BE" sz="1200" b="0" i="0" kern="1200" dirty="0" smtClean="0">
                <a:solidFill>
                  <a:schemeClr val="tx1"/>
                </a:solidFill>
                <a:effectLst/>
                <a:latin typeface="+mn-lt"/>
                <a:ea typeface="+mn-ea"/>
                <a:cs typeface="+mn-cs"/>
              </a:rPr>
              <a:t> </a:t>
            </a:r>
            <a:r>
              <a:rPr lang="nl-BE" sz="1200" b="0" i="0" kern="1200" dirty="0" err="1" smtClean="0">
                <a:solidFill>
                  <a:schemeClr val="tx1"/>
                </a:solidFill>
                <a:effectLst/>
                <a:latin typeface="+mn-lt"/>
                <a:ea typeface="+mn-ea"/>
                <a:cs typeface="+mn-cs"/>
              </a:rPr>
              <a:t>Calciumcitraat</a:t>
            </a:r>
            <a:r>
              <a:rPr lang="nl-BE" sz="1200" b="0" i="0" kern="1200" dirty="0" smtClean="0">
                <a:solidFill>
                  <a:schemeClr val="tx1"/>
                </a:solidFill>
                <a:effectLst/>
                <a:latin typeface="+mn-lt"/>
                <a:ea typeface="+mn-ea"/>
                <a:cs typeface="+mn-cs"/>
              </a:rPr>
              <a:t>®</a:t>
            </a:r>
          </a:p>
          <a:p>
            <a:r>
              <a:rPr lang="nl-BE" sz="1200" b="1" i="0" kern="1200" dirty="0" smtClean="0">
                <a:solidFill>
                  <a:schemeClr val="tx1"/>
                </a:solidFill>
                <a:effectLst/>
                <a:latin typeface="+mn-lt"/>
                <a:ea typeface="+mn-ea"/>
                <a:cs typeface="+mn-cs"/>
              </a:rPr>
              <a:t>Wanneer in te nemen.</a:t>
            </a:r>
            <a:br>
              <a:rPr lang="nl-BE" sz="1200" b="1" i="0" kern="1200" dirty="0" smtClean="0">
                <a:solidFill>
                  <a:schemeClr val="tx1"/>
                </a:solidFill>
                <a:effectLst/>
                <a:latin typeface="+mn-lt"/>
                <a:ea typeface="+mn-ea"/>
                <a:cs typeface="+mn-cs"/>
              </a:rPr>
            </a:br>
            <a:r>
              <a:rPr lang="nl-BE" sz="1200" b="0" i="0" kern="1200" dirty="0" smtClean="0">
                <a:solidFill>
                  <a:schemeClr val="tx1"/>
                </a:solidFill>
                <a:effectLst/>
                <a:latin typeface="+mn-lt"/>
                <a:ea typeface="+mn-ea"/>
                <a:cs typeface="+mn-cs"/>
              </a:rPr>
              <a:t>In tegenstelling tot Calciumcarbonaat, heeft </a:t>
            </a:r>
            <a:r>
              <a:rPr lang="nl-BE" sz="1200" b="0" i="0" kern="1200" dirty="0" err="1" smtClean="0">
                <a:solidFill>
                  <a:schemeClr val="tx1"/>
                </a:solidFill>
                <a:effectLst/>
                <a:latin typeface="+mn-lt"/>
                <a:ea typeface="+mn-ea"/>
                <a:cs typeface="+mn-cs"/>
              </a:rPr>
              <a:t>calciumcitraat</a:t>
            </a:r>
            <a:r>
              <a:rPr lang="nl-BE" sz="1200" b="0" i="0" kern="1200" dirty="0" smtClean="0">
                <a:solidFill>
                  <a:schemeClr val="tx1"/>
                </a:solidFill>
                <a:effectLst/>
                <a:latin typeface="+mn-lt"/>
                <a:ea typeface="+mn-ea"/>
                <a:cs typeface="+mn-cs"/>
              </a:rPr>
              <a:t> geen zure maaginhoud nodig om opgenomen te worden. Je mag </a:t>
            </a:r>
            <a:r>
              <a:rPr lang="nl-BE" sz="1200" b="0" i="0" kern="1200" dirty="0" err="1" smtClean="0">
                <a:solidFill>
                  <a:schemeClr val="tx1"/>
                </a:solidFill>
                <a:effectLst/>
                <a:latin typeface="+mn-lt"/>
                <a:ea typeface="+mn-ea"/>
                <a:cs typeface="+mn-cs"/>
              </a:rPr>
              <a:t>calciumcitraat</a:t>
            </a:r>
            <a:r>
              <a:rPr lang="nl-BE" sz="1200" b="0" i="0" kern="1200" dirty="0" smtClean="0">
                <a:solidFill>
                  <a:schemeClr val="tx1"/>
                </a:solidFill>
                <a:effectLst/>
                <a:latin typeface="+mn-lt"/>
                <a:ea typeface="+mn-ea"/>
                <a:cs typeface="+mn-cs"/>
              </a:rPr>
              <a:t> dus op </a:t>
            </a:r>
            <a:r>
              <a:rPr lang="nl-BE" sz="1200" b="1" i="0" kern="1200" dirty="0" smtClean="0">
                <a:solidFill>
                  <a:schemeClr val="tx1"/>
                </a:solidFill>
                <a:effectLst/>
                <a:latin typeface="+mn-lt"/>
                <a:ea typeface="+mn-ea"/>
                <a:cs typeface="+mn-cs"/>
              </a:rPr>
              <a:t>eender welk moment van de dag innemen</a:t>
            </a:r>
            <a:endParaRPr lang="nl-BE" sz="1200" b="0" i="0" kern="1200" dirty="0" smtClean="0">
              <a:solidFill>
                <a:schemeClr val="tx1"/>
              </a:solidFill>
              <a:effectLst/>
              <a:latin typeface="+mn-lt"/>
              <a:ea typeface="+mn-ea"/>
              <a:cs typeface="+mn-cs"/>
            </a:endParaRPr>
          </a:p>
          <a:p>
            <a:r>
              <a:rPr lang="nl-BE" sz="1200" b="1" i="0" kern="1200" dirty="0" smtClean="0">
                <a:solidFill>
                  <a:schemeClr val="tx1"/>
                </a:solidFill>
                <a:effectLst/>
                <a:latin typeface="+mn-lt"/>
                <a:ea typeface="+mn-ea"/>
                <a:cs typeface="+mn-cs"/>
              </a:rPr>
              <a:t>Bijwerkingen</a:t>
            </a:r>
            <a:br>
              <a:rPr lang="nl-BE" sz="1200" b="1" i="0" kern="1200" dirty="0" smtClean="0">
                <a:solidFill>
                  <a:schemeClr val="tx1"/>
                </a:solidFill>
                <a:effectLst/>
                <a:latin typeface="+mn-lt"/>
                <a:ea typeface="+mn-ea"/>
                <a:cs typeface="+mn-cs"/>
              </a:rPr>
            </a:br>
            <a:r>
              <a:rPr lang="nl-BE" sz="1200" b="0" i="0" kern="1200" dirty="0" smtClean="0">
                <a:solidFill>
                  <a:schemeClr val="tx1"/>
                </a:solidFill>
                <a:effectLst/>
                <a:latin typeface="+mn-lt"/>
                <a:ea typeface="+mn-ea"/>
                <a:cs typeface="+mn-cs"/>
              </a:rPr>
              <a:t>De bijwerking van </a:t>
            </a:r>
            <a:r>
              <a:rPr lang="nl-BE" sz="1200" b="0" i="0" kern="1200" dirty="0" err="1" smtClean="0">
                <a:solidFill>
                  <a:schemeClr val="tx1"/>
                </a:solidFill>
                <a:effectLst/>
                <a:latin typeface="+mn-lt"/>
                <a:ea typeface="+mn-ea"/>
                <a:cs typeface="+mn-cs"/>
              </a:rPr>
              <a:t>calciumcitraat</a:t>
            </a:r>
            <a:r>
              <a:rPr lang="nl-BE" sz="1200" b="0" i="0" kern="1200" dirty="0" smtClean="0">
                <a:solidFill>
                  <a:schemeClr val="tx1"/>
                </a:solidFill>
                <a:effectLst/>
                <a:latin typeface="+mn-lt"/>
                <a:ea typeface="+mn-ea"/>
                <a:cs typeface="+mn-cs"/>
              </a:rPr>
              <a:t> zijn zoals die van calciumcarbonaat maar minder uitgesproken.</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39</a:t>
            </a:fld>
            <a:endParaRPr lang="en-US"/>
          </a:p>
        </p:txBody>
      </p:sp>
    </p:spTree>
    <p:extLst>
      <p:ext uri="{BB962C8B-B14F-4D97-AF65-F5344CB8AC3E}">
        <p14:creationId xmlns:p14="http://schemas.microsoft.com/office/powerpoint/2010/main" val="296192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a:t>
            </a:fld>
            <a:endParaRPr lang="en-US"/>
          </a:p>
        </p:txBody>
      </p:sp>
    </p:spTree>
    <p:extLst>
      <p:ext uri="{BB962C8B-B14F-4D97-AF65-F5344CB8AC3E}">
        <p14:creationId xmlns:p14="http://schemas.microsoft.com/office/powerpoint/2010/main" val="5304622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Consensusvergadering, R., Het rationeel gebruik van calcium en vitamine D Juryrapport, 2015.</a:t>
            </a:r>
          </a:p>
          <a:p>
            <a:r>
              <a:rPr lang="nl-BE" sz="1200" b="0" i="0" u="none" strike="noStrike" kern="1200" baseline="0" dirty="0" smtClean="0">
                <a:solidFill>
                  <a:schemeClr val="tx1"/>
                </a:solidFill>
                <a:latin typeface="+mn-lt"/>
                <a:ea typeface="+mn-ea"/>
                <a:cs typeface="+mn-cs"/>
              </a:rPr>
              <a:t>1.1.1.1.3. Wat besluit de jury? </a:t>
            </a:r>
          </a:p>
          <a:p>
            <a:pPr lvl="1"/>
            <a:r>
              <a:rPr lang="nl-BE" sz="1200" b="1" i="0" u="none" strike="noStrike" kern="1200" baseline="0" dirty="0" smtClean="0">
                <a:solidFill>
                  <a:schemeClr val="tx1"/>
                </a:solidFill>
                <a:latin typeface="+mn-lt"/>
                <a:ea typeface="+mn-ea"/>
                <a:cs typeface="+mn-cs"/>
              </a:rPr>
              <a:t>Referentiewaarden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In tegenstelling tot vele andere biochemische parameters zijn de referentiewaarden voor vitamine D geen normaalwaarden voor de gemiddelde bevolking (</a:t>
            </a:r>
            <a:r>
              <a:rPr lang="nl-BE" sz="1200" b="0" i="1" u="none" strike="noStrike" kern="1200" baseline="0" dirty="0" err="1" smtClean="0">
                <a:solidFill>
                  <a:schemeClr val="tx1"/>
                </a:solidFill>
                <a:latin typeface="+mn-lt"/>
                <a:ea typeface="+mn-ea"/>
                <a:cs typeface="+mn-cs"/>
              </a:rPr>
              <a:t>population</a:t>
            </a:r>
            <a:r>
              <a:rPr lang="nl-BE" sz="1200" b="0" i="1" u="none" strike="noStrike" kern="1200" baseline="0" dirty="0" smtClean="0">
                <a:solidFill>
                  <a:schemeClr val="tx1"/>
                </a:solidFill>
                <a:latin typeface="+mn-lt"/>
                <a:ea typeface="+mn-ea"/>
                <a:cs typeface="+mn-cs"/>
              </a:rPr>
              <a:t> </a:t>
            </a:r>
            <a:r>
              <a:rPr lang="nl-BE" sz="1200" b="0" i="1" u="none" strike="noStrike" kern="1200" baseline="0" dirty="0" err="1" smtClean="0">
                <a:solidFill>
                  <a:schemeClr val="tx1"/>
                </a:solidFill>
                <a:latin typeface="+mn-lt"/>
                <a:ea typeface="+mn-ea"/>
                <a:cs typeface="+mn-cs"/>
              </a:rPr>
              <a:t>based</a:t>
            </a:r>
            <a:r>
              <a:rPr lang="nl-BE" sz="1200" b="0" i="0" u="none" strike="noStrike" kern="1200" baseline="0" dirty="0" smtClean="0">
                <a:solidFill>
                  <a:schemeClr val="tx1"/>
                </a:solidFill>
                <a:latin typeface="+mn-lt"/>
                <a:ea typeface="+mn-ea"/>
                <a:cs typeface="+mn-cs"/>
              </a:rPr>
              <a:t>), maar streefwaarden (</a:t>
            </a:r>
            <a:r>
              <a:rPr lang="nl-BE" sz="1200" b="0" i="1" u="none" strike="noStrike" kern="1200" baseline="0" dirty="0" smtClean="0">
                <a:solidFill>
                  <a:schemeClr val="tx1"/>
                </a:solidFill>
                <a:latin typeface="+mn-lt"/>
                <a:ea typeface="+mn-ea"/>
                <a:cs typeface="+mn-cs"/>
              </a:rPr>
              <a:t>health </a:t>
            </a:r>
            <a:r>
              <a:rPr lang="nl-BE" sz="1200" b="0" i="1" u="none" strike="noStrike" kern="1200" baseline="0" dirty="0" err="1" smtClean="0">
                <a:solidFill>
                  <a:schemeClr val="tx1"/>
                </a:solidFill>
                <a:latin typeface="+mn-lt"/>
                <a:ea typeface="+mn-ea"/>
                <a:cs typeface="+mn-cs"/>
              </a:rPr>
              <a:t>based</a:t>
            </a:r>
            <a:r>
              <a:rPr lang="nl-BE" sz="1200" b="0" i="0" u="none" strike="noStrike" kern="1200" baseline="0" dirty="0" smtClean="0">
                <a:solidFill>
                  <a:schemeClr val="tx1"/>
                </a:solidFill>
                <a:latin typeface="+mn-lt"/>
                <a:ea typeface="+mn-ea"/>
                <a:cs typeface="+mn-cs"/>
              </a:rPr>
              <a:t>) die aangeven welke spiegel vereist of voldoende is voor het verzorgen van de fysiologische functies van deze vitamine. </a:t>
            </a:r>
          </a:p>
          <a:p>
            <a:pPr lvl="1"/>
            <a:r>
              <a:rPr lang="nl-BE" sz="1200" b="0" i="0" u="none" strike="noStrike" kern="1200" baseline="0" dirty="0" smtClean="0">
                <a:solidFill>
                  <a:schemeClr val="tx1"/>
                </a:solidFill>
                <a:latin typeface="+mn-lt"/>
                <a:ea typeface="+mn-ea"/>
                <a:cs typeface="+mn-cs"/>
              </a:rPr>
              <a:t>Hoewel er geen eensgezindheid is over deze streefwaarden, noch over de bloedspiegel beneden welke er van “deficiëntie” moet worden gesproken, meent de jury dat volgende aanbevelingen gelden: </a:t>
            </a:r>
          </a:p>
          <a:p>
            <a:pPr lvl="1"/>
            <a:r>
              <a:rPr lang="nl-BE" sz="1200" b="0" i="0" u="none" strike="noStrike" kern="1200" baseline="0" dirty="0" smtClean="0">
                <a:solidFill>
                  <a:schemeClr val="tx1"/>
                </a:solidFill>
                <a:latin typeface="+mn-lt"/>
                <a:ea typeface="+mn-ea"/>
                <a:cs typeface="+mn-cs"/>
              </a:rPr>
              <a:t>Bij volwassenen moet een serumspiegel voor 25(OH)D van ten minste 20 </a:t>
            </a:r>
            <a:r>
              <a:rPr lang="nl-BE" sz="1200" b="0" i="0" u="none" strike="noStrike" kern="1200" baseline="0" dirty="0" err="1" smtClean="0">
                <a:solidFill>
                  <a:schemeClr val="tx1"/>
                </a:solidFill>
                <a:latin typeface="+mn-lt"/>
                <a:ea typeface="+mn-ea"/>
                <a:cs typeface="+mn-cs"/>
              </a:rPr>
              <a:t>ng</a:t>
            </a:r>
            <a:r>
              <a:rPr lang="nl-BE" sz="1200" b="0" i="0" u="none" strike="noStrike" kern="1200" baseline="0" dirty="0" smtClean="0">
                <a:solidFill>
                  <a:schemeClr val="tx1"/>
                </a:solidFill>
                <a:latin typeface="+mn-lt"/>
                <a:ea typeface="+mn-ea"/>
                <a:cs typeface="+mn-cs"/>
              </a:rPr>
              <a:t>/</a:t>
            </a:r>
            <a:r>
              <a:rPr lang="nl-BE" sz="1200" b="0" i="0" u="none" strike="noStrike" kern="1200" baseline="0" dirty="0" err="1" smtClean="0">
                <a:solidFill>
                  <a:schemeClr val="tx1"/>
                </a:solidFill>
                <a:latin typeface="+mn-lt"/>
                <a:ea typeface="+mn-ea"/>
                <a:cs typeface="+mn-cs"/>
              </a:rPr>
              <a:t>mL</a:t>
            </a:r>
            <a:r>
              <a:rPr lang="nl-BE" sz="1200" b="0" i="0" u="none" strike="noStrike" kern="1200" baseline="0" dirty="0" smtClean="0">
                <a:solidFill>
                  <a:schemeClr val="tx1"/>
                </a:solidFill>
                <a:latin typeface="+mn-lt"/>
                <a:ea typeface="+mn-ea"/>
                <a:cs typeface="+mn-cs"/>
              </a:rPr>
              <a:t> (= 50 </a:t>
            </a:r>
            <a:r>
              <a:rPr lang="nl-BE" sz="1200" b="0" i="0" u="none" strike="noStrike" kern="1200" baseline="0" dirty="0" err="1" smtClean="0">
                <a:solidFill>
                  <a:schemeClr val="tx1"/>
                </a:solidFill>
                <a:latin typeface="+mn-lt"/>
                <a:ea typeface="+mn-ea"/>
                <a:cs typeface="+mn-cs"/>
              </a:rPr>
              <a:t>nmol</a:t>
            </a:r>
            <a:r>
              <a:rPr lang="nl-BE" sz="1200" b="0" i="0" u="none" strike="noStrike" kern="1200" baseline="0" dirty="0" smtClean="0">
                <a:solidFill>
                  <a:schemeClr val="tx1"/>
                </a:solidFill>
                <a:latin typeface="+mn-lt"/>
                <a:ea typeface="+mn-ea"/>
                <a:cs typeface="+mn-cs"/>
              </a:rPr>
              <a:t>/L) worden nagestreefd. </a:t>
            </a:r>
            <a:r>
              <a:rPr lang="nl-BE" sz="1200" b="0" i="1" u="none" strike="noStrike" kern="1200" baseline="0" dirty="0" smtClean="0">
                <a:solidFill>
                  <a:schemeClr val="tx1"/>
                </a:solidFill>
                <a:latin typeface="+mn-lt"/>
                <a:ea typeface="+mn-ea"/>
                <a:cs typeface="+mn-cs"/>
              </a:rPr>
              <a:t>(Sterke aanbeveling)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Deze spiegel is vermoedelijk voldoende voor alle bekende fysiologische functies van vitamine D, hoewel in sommige studies een spiegel van 30 </a:t>
            </a:r>
            <a:r>
              <a:rPr lang="nl-BE" sz="1200" b="0" i="0" u="none" strike="noStrike" kern="1200" baseline="0" dirty="0" err="1" smtClean="0">
                <a:solidFill>
                  <a:schemeClr val="tx1"/>
                </a:solidFill>
                <a:latin typeface="+mn-lt"/>
                <a:ea typeface="+mn-ea"/>
                <a:cs typeface="+mn-cs"/>
              </a:rPr>
              <a:t>ng</a:t>
            </a:r>
            <a:r>
              <a:rPr lang="nl-BE" sz="1200" b="0" i="0" u="none" strike="noStrike" kern="1200" baseline="0" dirty="0" smtClean="0">
                <a:solidFill>
                  <a:schemeClr val="tx1"/>
                </a:solidFill>
                <a:latin typeface="+mn-lt"/>
                <a:ea typeface="+mn-ea"/>
                <a:cs typeface="+mn-cs"/>
              </a:rPr>
              <a:t>/</a:t>
            </a:r>
            <a:r>
              <a:rPr lang="nl-BE" sz="1200" b="0" i="0" u="none" strike="noStrike" kern="1200" baseline="0" dirty="0" err="1" smtClean="0">
                <a:solidFill>
                  <a:schemeClr val="tx1"/>
                </a:solidFill>
                <a:latin typeface="+mn-lt"/>
                <a:ea typeface="+mn-ea"/>
                <a:cs typeface="+mn-cs"/>
              </a:rPr>
              <a:t>mL</a:t>
            </a:r>
            <a:r>
              <a:rPr lang="nl-BE" sz="1200" b="0" i="0" u="none" strike="noStrike" kern="1200" baseline="0" dirty="0" smtClean="0">
                <a:solidFill>
                  <a:schemeClr val="tx1"/>
                </a:solidFill>
                <a:latin typeface="+mn-lt"/>
                <a:ea typeface="+mn-ea"/>
                <a:cs typeface="+mn-cs"/>
              </a:rPr>
              <a:t> (= 75 </a:t>
            </a:r>
            <a:r>
              <a:rPr lang="nl-BE" sz="1200" b="0" i="0" u="none" strike="noStrike" kern="1200" baseline="0" dirty="0" err="1" smtClean="0">
                <a:solidFill>
                  <a:schemeClr val="tx1"/>
                </a:solidFill>
                <a:latin typeface="+mn-lt"/>
                <a:ea typeface="+mn-ea"/>
                <a:cs typeface="+mn-cs"/>
              </a:rPr>
              <a:t>nmol</a:t>
            </a:r>
            <a:r>
              <a:rPr lang="nl-BE" sz="1200" b="0" i="0" u="none" strike="noStrike" kern="1200" baseline="0" dirty="0" smtClean="0">
                <a:solidFill>
                  <a:schemeClr val="tx1"/>
                </a:solidFill>
                <a:latin typeface="+mn-lt"/>
                <a:ea typeface="+mn-ea"/>
                <a:cs typeface="+mn-cs"/>
              </a:rPr>
              <a:t>/L) wordt beoogd. </a:t>
            </a:r>
          </a:p>
          <a:p>
            <a:pPr lvl="1"/>
            <a:r>
              <a:rPr lang="nl-BE" sz="1200" b="0" i="0" u="none" strike="noStrike" kern="1200" baseline="0" dirty="0" smtClean="0">
                <a:solidFill>
                  <a:schemeClr val="tx1"/>
                </a:solidFill>
                <a:latin typeface="+mn-lt"/>
                <a:ea typeface="+mn-ea"/>
                <a:cs typeface="+mn-cs"/>
              </a:rPr>
              <a:t>Er zijn geen voordelen verbonden aan hogere serumspiegels. </a:t>
            </a:r>
          </a:p>
          <a:p>
            <a:pPr lvl="1"/>
            <a:endParaRPr lang="nl-BE" sz="1200" b="0" i="0" u="none" strike="noStrike" kern="1200" baseline="0" dirty="0" smtClean="0">
              <a:solidFill>
                <a:schemeClr val="tx1"/>
              </a:solidFill>
              <a:latin typeface="+mn-lt"/>
              <a:ea typeface="+mn-ea"/>
              <a:cs typeface="+mn-cs"/>
            </a:endParaRPr>
          </a:p>
          <a:p>
            <a:pPr lvl="1"/>
            <a:r>
              <a:rPr lang="nl-BE" sz="1200" b="1" i="0" u="none" strike="noStrike" kern="1200" baseline="0" dirty="0" smtClean="0">
                <a:solidFill>
                  <a:schemeClr val="tx1"/>
                </a:solidFill>
                <a:latin typeface="+mn-lt"/>
                <a:ea typeface="+mn-ea"/>
                <a:cs typeface="+mn-cs"/>
              </a:rPr>
              <a:t>Gehaltebepaling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De bepaling van het gehalte 25(OH)D in serum is de beste parameter voor de evaluatie van de vitamine D-status (som van eigen synthese en inname). </a:t>
            </a:r>
          </a:p>
          <a:p>
            <a:pPr lvl="1"/>
            <a:r>
              <a:rPr lang="nl-BE" sz="1200" b="0" i="0" u="none" strike="noStrike" kern="1200" baseline="0" dirty="0" smtClean="0">
                <a:solidFill>
                  <a:schemeClr val="tx1"/>
                </a:solidFill>
                <a:latin typeface="+mn-lt"/>
                <a:ea typeface="+mn-ea"/>
                <a:cs typeface="+mn-cs"/>
              </a:rPr>
              <a:t>De bepaling moet gebeuren door een laboratorium dat deelneemt aan internationale kwaliteitscontrole. Men streeft naar een afwijking van de standaard van minder dan 5% en een variatiecoëfficiënt van minder dan 10%. </a:t>
            </a:r>
          </a:p>
          <a:p>
            <a:pPr lvl="1"/>
            <a:r>
              <a:rPr lang="nl-BE" sz="1200" b="0" i="0" u="none" strike="noStrike" kern="1200" baseline="0" dirty="0" smtClean="0">
                <a:solidFill>
                  <a:schemeClr val="tx1"/>
                </a:solidFill>
                <a:latin typeface="+mn-lt"/>
                <a:ea typeface="+mn-ea"/>
                <a:cs typeface="+mn-cs"/>
              </a:rPr>
              <a:t>De bepaling van het gehalte 25(OH)D behoort tot het pakket kwaliteitscontroles van het Belgisch Instituut Volksgezondheid voor accreditering van de erkende laboratoria. </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40</a:t>
            </a:fld>
            <a:endParaRPr lang="en-US"/>
          </a:p>
        </p:txBody>
      </p:sp>
    </p:spTree>
    <p:extLst>
      <p:ext uri="{BB962C8B-B14F-4D97-AF65-F5344CB8AC3E}">
        <p14:creationId xmlns:p14="http://schemas.microsoft.com/office/powerpoint/2010/main" val="34240873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Consensusvergadering, R., Het rationeel gebruik van calcium en vitamine D Juryrapport, 2015.</a:t>
            </a:r>
          </a:p>
          <a:p>
            <a:r>
              <a:rPr lang="nl-BE" sz="1200" b="0" i="0" u="none" strike="noStrike" kern="1200" baseline="0" dirty="0" smtClean="0">
                <a:solidFill>
                  <a:schemeClr val="tx1"/>
                </a:solidFill>
                <a:latin typeface="+mn-lt"/>
                <a:ea typeface="+mn-ea"/>
                <a:cs typeface="+mn-cs"/>
              </a:rPr>
              <a:t>1.1.1.2.3. Wat besluit de jury? </a:t>
            </a:r>
          </a:p>
          <a:p>
            <a:r>
              <a:rPr lang="nl-BE" sz="1200" b="0" i="0" u="none" strike="noStrike" kern="1200" baseline="0" dirty="0" smtClean="0">
                <a:solidFill>
                  <a:schemeClr val="tx1"/>
                </a:solidFill>
                <a:latin typeface="+mn-lt"/>
                <a:ea typeface="+mn-ea"/>
                <a:cs typeface="+mn-cs"/>
              </a:rPr>
              <a:t>1. In het kader van primaire preventie zijn er geen bewezen voordelen voor routinematige screening. Deze screening wordt dus niet aanbevolen. </a:t>
            </a:r>
            <a:r>
              <a:rPr lang="nl-BE" sz="1200" b="0" i="1" u="none" strike="noStrike" kern="1200" baseline="0" dirty="0" smtClean="0">
                <a:solidFill>
                  <a:schemeClr val="tx1"/>
                </a:solidFill>
                <a:latin typeface="+mn-lt"/>
                <a:ea typeface="+mn-ea"/>
                <a:cs typeface="+mn-cs"/>
              </a:rPr>
              <a:t>(Sterke aanbeveling) </a:t>
            </a:r>
            <a:endParaRPr lang="nl-BE" sz="1200" b="0" i="0" u="none" strike="noStrike" kern="1200" baseline="0" dirty="0" smtClean="0">
              <a:solidFill>
                <a:schemeClr val="tx1"/>
              </a:solidFill>
              <a:latin typeface="+mn-lt"/>
              <a:ea typeface="+mn-ea"/>
              <a:cs typeface="+mn-cs"/>
            </a:endParaRP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2. Volgende </a:t>
            </a:r>
            <a:r>
              <a:rPr lang="nl-BE" sz="1200" b="0" i="1" u="none" strike="noStrike" kern="1200" baseline="0" dirty="0" smtClean="0">
                <a:solidFill>
                  <a:schemeClr val="tx1"/>
                </a:solidFill>
                <a:latin typeface="+mn-lt"/>
                <a:ea typeface="+mn-ea"/>
                <a:cs typeface="+mn-cs"/>
              </a:rPr>
              <a:t>ziekten of risicofactoren </a:t>
            </a:r>
            <a:r>
              <a:rPr lang="nl-BE" sz="1200" b="0" i="0" u="none" strike="noStrike" kern="1200" baseline="0" dirty="0" smtClean="0">
                <a:solidFill>
                  <a:schemeClr val="tx1"/>
                </a:solidFill>
                <a:latin typeface="+mn-lt"/>
                <a:ea typeface="+mn-ea"/>
                <a:cs typeface="+mn-cs"/>
              </a:rPr>
              <a:t>verhogen het risico op vitamine D-deficiëntie, zodat een bepaling van het 25(OH)D gerechtvaardigd kan zijn: </a:t>
            </a:r>
          </a:p>
          <a:p>
            <a:r>
              <a:rPr lang="nl-BE" sz="1200" b="0" i="0" u="none" strike="noStrike" kern="1200" baseline="0" dirty="0" smtClean="0">
                <a:solidFill>
                  <a:schemeClr val="tx1"/>
                </a:solidFill>
                <a:latin typeface="+mn-lt"/>
                <a:ea typeface="+mn-ea"/>
                <a:cs typeface="+mn-cs"/>
              </a:rPr>
              <a:t>a) Langdurige behandeling met geneesmiddelen zoals sommige anti-epileptica. </a:t>
            </a:r>
          </a:p>
          <a:p>
            <a:r>
              <a:rPr lang="nl-BE" sz="1200" b="0" i="0" u="none" strike="noStrike" kern="1200" baseline="0" dirty="0" smtClean="0">
                <a:solidFill>
                  <a:schemeClr val="tx1"/>
                </a:solidFill>
                <a:latin typeface="+mn-lt"/>
                <a:ea typeface="+mn-ea"/>
                <a:cs typeface="+mn-cs"/>
              </a:rPr>
              <a:t>b) Malabsorptiesyndromen zoals na </a:t>
            </a:r>
            <a:r>
              <a:rPr lang="nl-BE" sz="1200" b="0" i="0" u="none" strike="noStrike" kern="1200" baseline="0" dirty="0" err="1" smtClean="0">
                <a:solidFill>
                  <a:schemeClr val="tx1"/>
                </a:solidFill>
                <a:latin typeface="+mn-lt"/>
                <a:ea typeface="+mn-ea"/>
                <a:cs typeface="+mn-cs"/>
              </a:rPr>
              <a:t>bariatrische</a:t>
            </a:r>
            <a:r>
              <a:rPr lang="nl-BE" sz="1200" b="0" i="0" u="none" strike="noStrike" kern="1200" baseline="0" dirty="0" smtClean="0">
                <a:solidFill>
                  <a:schemeClr val="tx1"/>
                </a:solidFill>
                <a:latin typeface="+mn-lt"/>
                <a:ea typeface="+mn-ea"/>
                <a:cs typeface="+mn-cs"/>
              </a:rPr>
              <a:t> chirurgie. </a:t>
            </a:r>
          </a:p>
          <a:p>
            <a:r>
              <a:rPr lang="nl-BE" sz="1200" b="0" i="0" u="none" strike="noStrike" kern="1200" baseline="0" dirty="0" smtClean="0">
                <a:solidFill>
                  <a:schemeClr val="tx1"/>
                </a:solidFill>
                <a:latin typeface="+mn-lt"/>
                <a:ea typeface="+mn-ea"/>
                <a:cs typeface="+mn-cs"/>
              </a:rPr>
              <a:t>c) Chronische nierinsufficiëntie (CNI); er is echter geen eensgezindheid vanaf welk CNI-stadium een bepaling van het vitamine D-gehalte zinvol of aanbevolen is. </a:t>
            </a:r>
          </a:p>
          <a:p>
            <a:r>
              <a:rPr lang="nl-BE" sz="1200" b="0" i="0" u="none" strike="noStrike" kern="1200" baseline="0" dirty="0" smtClean="0">
                <a:solidFill>
                  <a:schemeClr val="tx1"/>
                </a:solidFill>
                <a:latin typeface="+mn-lt"/>
                <a:ea typeface="+mn-ea"/>
                <a:cs typeface="+mn-cs"/>
              </a:rPr>
              <a:t>d) </a:t>
            </a:r>
            <a:r>
              <a:rPr lang="nl-BE" sz="1200" b="0" i="0" u="none" strike="noStrike" kern="1200" baseline="0" dirty="0" err="1" smtClean="0">
                <a:solidFill>
                  <a:schemeClr val="tx1"/>
                </a:solidFill>
                <a:latin typeface="+mn-lt"/>
                <a:ea typeface="+mn-ea"/>
                <a:cs typeface="+mn-cs"/>
              </a:rPr>
              <a:t>Hyperparathyreoïdie</a:t>
            </a:r>
            <a:r>
              <a:rPr lang="nl-BE" sz="1200" b="0" i="0" u="none" strike="noStrike" kern="1200" baseline="0" dirty="0" smtClean="0">
                <a:solidFill>
                  <a:schemeClr val="tx1"/>
                </a:solidFill>
                <a:latin typeface="+mn-lt"/>
                <a:ea typeface="+mn-ea"/>
                <a:cs typeface="+mn-cs"/>
              </a:rPr>
              <a:t>. </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3. In het kader van </a:t>
            </a:r>
            <a:r>
              <a:rPr lang="nl-BE" sz="1200" b="0" i="1" u="none" strike="noStrike" kern="1200" baseline="0" dirty="0" smtClean="0">
                <a:solidFill>
                  <a:schemeClr val="tx1"/>
                </a:solidFill>
                <a:latin typeface="+mn-lt"/>
                <a:ea typeface="+mn-ea"/>
                <a:cs typeface="+mn-cs"/>
              </a:rPr>
              <a:t>primaire preventie bij geïnstitutionaliseerde bejaarden </a:t>
            </a:r>
            <a:r>
              <a:rPr lang="nl-BE" sz="1200" b="0" i="0" u="none" strike="noStrike" kern="1200" baseline="0" dirty="0" smtClean="0">
                <a:solidFill>
                  <a:schemeClr val="tx1"/>
                </a:solidFill>
                <a:latin typeface="+mn-lt"/>
                <a:ea typeface="+mn-ea"/>
                <a:cs typeface="+mn-cs"/>
              </a:rPr>
              <a:t>is een voorafgaande bepaling niet zinvol, omdat een combinatie van orale supplementen van calcium en vitamine D hoe dan ook wenselijk is (zie verder overige aanbevelingen). </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41</a:t>
            </a:fld>
            <a:endParaRPr lang="en-US"/>
          </a:p>
        </p:txBody>
      </p:sp>
    </p:spTree>
    <p:extLst>
      <p:ext uri="{BB962C8B-B14F-4D97-AF65-F5344CB8AC3E}">
        <p14:creationId xmlns:p14="http://schemas.microsoft.com/office/powerpoint/2010/main" val="7196620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42</a:t>
            </a:fld>
            <a:endParaRPr lang="en-US"/>
          </a:p>
        </p:txBody>
      </p:sp>
    </p:spTree>
    <p:extLst>
      <p:ext uri="{BB962C8B-B14F-4D97-AF65-F5344CB8AC3E}">
        <p14:creationId xmlns:p14="http://schemas.microsoft.com/office/powerpoint/2010/main" val="454531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43</a:t>
            </a:fld>
            <a:endParaRPr lang="en-US"/>
          </a:p>
        </p:txBody>
      </p:sp>
    </p:spTree>
    <p:extLst>
      <p:ext uri="{BB962C8B-B14F-4D97-AF65-F5344CB8AC3E}">
        <p14:creationId xmlns:p14="http://schemas.microsoft.com/office/powerpoint/2010/main" val="34698998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44</a:t>
            </a:fld>
            <a:endParaRPr lang="en-US"/>
          </a:p>
        </p:txBody>
      </p:sp>
    </p:spTree>
    <p:extLst>
      <p:ext uri="{BB962C8B-B14F-4D97-AF65-F5344CB8AC3E}">
        <p14:creationId xmlns:p14="http://schemas.microsoft.com/office/powerpoint/2010/main" val="3902878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45</a:t>
            </a:fld>
            <a:endParaRPr lang="en-US"/>
          </a:p>
        </p:txBody>
      </p:sp>
    </p:spTree>
    <p:extLst>
      <p:ext uri="{BB962C8B-B14F-4D97-AF65-F5344CB8AC3E}">
        <p14:creationId xmlns:p14="http://schemas.microsoft.com/office/powerpoint/2010/main" val="29564812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Consensusvergadering, R., Het rationeel gebruik van calcium en vitamine D Juryrapport, 2015.</a:t>
            </a:r>
          </a:p>
          <a:p>
            <a:r>
              <a:rPr lang="nl-BE" sz="1200" b="0" i="0" u="none" strike="noStrike" kern="1200" baseline="0" dirty="0" smtClean="0">
                <a:solidFill>
                  <a:schemeClr val="tx1"/>
                </a:solidFill>
                <a:latin typeface="+mn-lt"/>
                <a:ea typeface="+mn-ea"/>
                <a:cs typeface="+mn-cs"/>
              </a:rPr>
              <a:t>4.1.2.1.5. Bespreking en algemene conclusies </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preliminaire bedenkingen </a:t>
            </a:r>
          </a:p>
          <a:p>
            <a:pPr lvl="1"/>
            <a:r>
              <a:rPr lang="nl-BE" sz="1200" b="0" i="0" u="none" strike="noStrike" kern="1200" baseline="0" dirty="0" smtClean="0">
                <a:solidFill>
                  <a:schemeClr val="tx1"/>
                </a:solidFill>
                <a:latin typeface="+mn-lt"/>
                <a:ea typeface="+mn-ea"/>
                <a:cs typeface="+mn-cs"/>
              </a:rPr>
              <a:t>Uit een globale analyse van de literatuur dringen zich een aantal preliminaire conclusies en bedenkingen op: </a:t>
            </a:r>
          </a:p>
          <a:p>
            <a:pPr lvl="1"/>
            <a:r>
              <a:rPr lang="nl-BE" sz="1200" b="0" i="0" u="none" strike="noStrike" kern="1200" baseline="0" dirty="0" smtClean="0">
                <a:solidFill>
                  <a:schemeClr val="tx1"/>
                </a:solidFill>
                <a:latin typeface="+mn-lt"/>
                <a:ea typeface="+mn-ea"/>
                <a:cs typeface="+mn-cs"/>
              </a:rPr>
              <a:t>- Er zijn geen grootschalige gerandomiseerde studies met calciumsupplementen als interventie en met cardiovasculaire aandoeningen als primair evaluatiecriterium. Er moet ook worden opgemerkt dat eerder vage gemengde signalen uit observationeel onderzoek met rapporten van (meestal bescheiden) zowel gunstige als ongunstige effecten op cardiovasculaire risicofactoren geen sterke rationale vormen om dergelijke grootschalige specifieke cardiovasculaire studies op te zetten. </a:t>
            </a:r>
          </a:p>
          <a:p>
            <a:pPr lvl="1"/>
            <a:r>
              <a:rPr lang="nl-BE" sz="1200" b="0" i="0" u="none" strike="noStrike" kern="1200" baseline="0" dirty="0" smtClean="0">
                <a:solidFill>
                  <a:schemeClr val="tx1"/>
                </a:solidFill>
                <a:latin typeface="+mn-lt"/>
                <a:ea typeface="+mn-ea"/>
                <a:cs typeface="+mn-cs"/>
              </a:rPr>
              <a:t>- De beschikbare evidentie in de literatuur laat enkel een ernstige bespreking toe van de cardiovasculaire veiligheid van calciumsupplementen bij postmenopauzale vrouwen. In het bijzonder zijn de gegevens uit gerandomiseerd onderzoek bij mannen totaal onvoldoende om een ernstige evaluatie van de cardiovasculaire veiligheid van calciumsupplementen te bespreken. Dit geldt uitdrukkelijk ook voor de meta-analyse van Bolland et al. (2010), die in belangrijke mate aan de basis ligt van de gerezen vragen over de veiligheid van calciumsupplementen en met slechts 17% mannen op een totaal reeds eerder bescheiden aantal geïncludeerde personen voor een analyse met cardiovasculaire eindpunten. </a:t>
            </a:r>
          </a:p>
          <a:p>
            <a:pPr lvl="1"/>
            <a:r>
              <a:rPr lang="nl-BE" sz="1200" b="0" i="0" u="none" strike="noStrike" kern="1200" baseline="0" dirty="0" smtClean="0">
                <a:solidFill>
                  <a:schemeClr val="tx1"/>
                </a:solidFill>
                <a:latin typeface="+mn-lt"/>
                <a:ea typeface="+mn-ea"/>
                <a:cs typeface="+mn-cs"/>
              </a:rPr>
              <a:t>- Het grootste deel van de beschikbare evidentie heeft betrekking op behandeling met calcium supplementen samen met vitamine D; de gegevens van gerandomiseerde studies met calcium zonder vitamine D zijn duidelijk beperkter. </a:t>
            </a:r>
          </a:p>
          <a:p>
            <a:pPr lvl="1"/>
            <a:r>
              <a:rPr lang="nl-BE" sz="1200" b="0" i="0" u="none" strike="noStrike" kern="1200" baseline="0" dirty="0" smtClean="0">
                <a:solidFill>
                  <a:schemeClr val="tx1"/>
                </a:solidFill>
                <a:latin typeface="+mn-lt"/>
                <a:ea typeface="+mn-ea"/>
                <a:cs typeface="+mn-cs"/>
              </a:rPr>
              <a:t>- De werkzaamheid en veiligheid van geneesmiddelen voor osteoporose is steeds bestudeerd in combinatie met calciumsupplementen (dikwijls gecombineerd met vitamine D) in vergelijking met placebo gecombineerd met dezelfde supplementen. De rol van de calcium/vitamine D- supplementen in het veiligheidsprofiel van deze farmacologische therapieën voor osteoporose is dus niet gekend. Om het duidelijk te stellen: of deze geneesmiddelen voor osteoporose even effectief zijn zonder calciumsupplementen is niet gekend en het is niet geweten of gebruik van </a:t>
            </a:r>
          </a:p>
          <a:p>
            <a:pPr lvl="1"/>
            <a:r>
              <a:rPr lang="nl-BE" sz="1200" b="0" i="0" u="none" strike="noStrike" kern="1200" baseline="0" dirty="0" smtClean="0">
                <a:solidFill>
                  <a:schemeClr val="tx1"/>
                </a:solidFill>
                <a:latin typeface="+mn-lt"/>
                <a:ea typeface="+mn-ea"/>
                <a:cs typeface="+mn-cs"/>
              </a:rPr>
              <a:t>deze geneesmiddelen zonder calciumsupplementen veiliger of minder veilig is dan het gebruik gecombineerd met calcium/vitamine D-supplementen. </a:t>
            </a:r>
          </a:p>
          <a:p>
            <a:pPr lvl="1"/>
            <a:r>
              <a:rPr lang="nl-BE" sz="1200" b="0" i="0" u="none" strike="noStrike" kern="1200" baseline="0" dirty="0" smtClean="0">
                <a:solidFill>
                  <a:schemeClr val="tx1"/>
                </a:solidFill>
                <a:latin typeface="+mn-lt"/>
                <a:ea typeface="+mn-ea"/>
                <a:cs typeface="+mn-cs"/>
              </a:rPr>
              <a:t>- Er is geen evidentie die toelaat om een onderscheid te maken tussen verschillende calciumzouten (carbonaat versus </a:t>
            </a:r>
            <a:r>
              <a:rPr lang="nl-BE" sz="1200" b="0" i="0" u="none" strike="noStrike" kern="1200" baseline="0" dirty="0" err="1" smtClean="0">
                <a:solidFill>
                  <a:schemeClr val="tx1"/>
                </a:solidFill>
                <a:latin typeface="+mn-lt"/>
                <a:ea typeface="+mn-ea"/>
                <a:cs typeface="+mn-cs"/>
              </a:rPr>
              <a:t>citraat</a:t>
            </a:r>
            <a:r>
              <a:rPr lang="nl-BE" sz="1200" b="0" i="0" u="none" strike="noStrike" kern="1200" baseline="0" dirty="0" smtClean="0">
                <a:solidFill>
                  <a:schemeClr val="tx1"/>
                </a:solidFill>
                <a:latin typeface="+mn-lt"/>
                <a:ea typeface="+mn-ea"/>
                <a:cs typeface="+mn-cs"/>
              </a:rPr>
              <a:t>) voor wat de veiligheid betreft. Er is ook maar beperkte informatie over dosiseffecten. Wel kan gesteld worden dat een substantieel deel van de evidentie betrekking heeft op doseringen die dezen benaderen die dikwijls worden aanbevolen bij vrouwen met osteoporose (minstens 1.000 mg elementair calcium en 400-800 eenheden vitamine D). </a:t>
            </a:r>
          </a:p>
          <a:p>
            <a:pPr lvl="1"/>
            <a:endParaRPr lang="nl-BE" sz="1200" b="0" i="0" u="none" strike="noStrike" kern="1200" baseline="0" dirty="0" smtClean="0">
              <a:solidFill>
                <a:schemeClr val="tx1"/>
              </a:solidFill>
              <a:latin typeface="+mn-lt"/>
              <a:ea typeface="+mn-ea"/>
              <a:cs typeface="+mn-cs"/>
            </a:endParaRPr>
          </a:p>
          <a:p>
            <a:pPr lvl="0"/>
            <a:r>
              <a:rPr lang="nl-BE" sz="1200" b="0" i="0" u="none" strike="noStrike" kern="1200" baseline="0" dirty="0" smtClean="0">
                <a:solidFill>
                  <a:schemeClr val="tx1"/>
                </a:solidFill>
                <a:latin typeface="+mn-lt"/>
                <a:ea typeface="+mn-ea"/>
                <a:cs typeface="+mn-cs"/>
              </a:rPr>
              <a:t>Zijn calcium supplementen veilig voor hart en bloedvaten? </a:t>
            </a:r>
          </a:p>
          <a:p>
            <a:pPr lvl="1"/>
            <a:r>
              <a:rPr lang="nl-BE" sz="1200" b="0" i="0" u="none" strike="noStrike" kern="1200" baseline="0" dirty="0" smtClean="0">
                <a:solidFill>
                  <a:schemeClr val="tx1"/>
                </a:solidFill>
                <a:latin typeface="+mn-lt"/>
                <a:ea typeface="+mn-ea"/>
                <a:cs typeface="+mn-cs"/>
              </a:rPr>
              <a:t>Een analyse van de beschikbare evidentie suggereert het volgende: </a:t>
            </a:r>
          </a:p>
          <a:p>
            <a:pPr lvl="1"/>
            <a:r>
              <a:rPr lang="nl-BE" sz="1200" b="0" i="0" u="none" strike="noStrike" kern="1200" baseline="0" dirty="0" smtClean="0">
                <a:solidFill>
                  <a:schemeClr val="tx1"/>
                </a:solidFill>
                <a:latin typeface="+mn-lt"/>
                <a:ea typeface="+mn-ea"/>
                <a:cs typeface="+mn-cs"/>
              </a:rPr>
              <a:t>- Noch de globale mortaliteit, noch de mortaliteit gerelateerd aan cardiovasculaire aandoeningen is verhoogd bij postmenopauzale vrouwen die calciumsupplementen gebruiken met of zonder vitamine D. </a:t>
            </a:r>
          </a:p>
          <a:p>
            <a:pPr lvl="1"/>
            <a:r>
              <a:rPr lang="nl-BE" sz="1200" b="0" i="0" u="none" strike="noStrike" kern="1200" baseline="0" dirty="0" smtClean="0">
                <a:solidFill>
                  <a:schemeClr val="tx1"/>
                </a:solidFill>
                <a:latin typeface="+mn-lt"/>
                <a:ea typeface="+mn-ea"/>
                <a:cs typeface="+mn-cs"/>
              </a:rPr>
              <a:t>- Gebruik van calciumsupplementen met of zonder vitamine D gaat niet gepaard met een verhoogd risico voor cerebrovasculaire aandoeningen (CVA). </a:t>
            </a:r>
          </a:p>
          <a:p>
            <a:pPr lvl="1"/>
            <a:r>
              <a:rPr lang="nl-BE" sz="1200" b="0" i="0" u="none" strike="noStrike" kern="1200" baseline="0" dirty="0" smtClean="0">
                <a:solidFill>
                  <a:schemeClr val="tx1"/>
                </a:solidFill>
                <a:latin typeface="+mn-lt"/>
                <a:ea typeface="+mn-ea"/>
                <a:cs typeface="+mn-cs"/>
              </a:rPr>
              <a:t>- Evidentie van gecontroleerd onderzoek suggereert niet dat calciumsupplementen (+vitamine D) het risico verhogen van vasculaire calcificaties en in het bijzonder van coronaire calcificaties of coronaire atherosclerose, of een ongunstig effect zouden hebben op bloeddruk of lipidenpatroon. </a:t>
            </a:r>
          </a:p>
          <a:p>
            <a:pPr lvl="1"/>
            <a:r>
              <a:rPr lang="nl-BE" sz="1200" b="0" i="0" u="none" strike="noStrike" kern="1200" baseline="0" dirty="0" smtClean="0">
                <a:solidFill>
                  <a:schemeClr val="tx1"/>
                </a:solidFill>
                <a:latin typeface="+mn-lt"/>
                <a:ea typeface="+mn-ea"/>
                <a:cs typeface="+mn-cs"/>
              </a:rPr>
              <a:t>- De studies met calciumsupplementen gecombineerd met vitamine D, die talrijker zijn en substantieel meer patiënten hebben geïncludeerd dan de studies met calciumsupplementen zonder vitamine D, tonen geen verhoogd risico van myocardinfarct (MI) geassocieerd met </a:t>
            </a:r>
            <a:r>
              <a:rPr lang="nl-BE" sz="1200" b="0" i="0" u="none" strike="noStrike" kern="1200" baseline="0" dirty="0" err="1" smtClean="0">
                <a:solidFill>
                  <a:schemeClr val="tx1"/>
                </a:solidFill>
                <a:latin typeface="+mn-lt"/>
                <a:ea typeface="+mn-ea"/>
                <a:cs typeface="+mn-cs"/>
              </a:rPr>
              <a:t>supplementering</a:t>
            </a:r>
            <a:r>
              <a:rPr lang="nl-BE" sz="1200" b="0" i="0" u="none" strike="noStrike" kern="1200" baseline="0" dirty="0" smtClean="0">
                <a:solidFill>
                  <a:schemeClr val="tx1"/>
                </a:solidFill>
                <a:latin typeface="+mn-lt"/>
                <a:ea typeface="+mn-ea"/>
                <a:cs typeface="+mn-cs"/>
              </a:rPr>
              <a:t>. </a:t>
            </a:r>
          </a:p>
          <a:p>
            <a:pPr lvl="1"/>
            <a:r>
              <a:rPr lang="nl-BE" sz="1200" b="0" i="0" u="none" strike="noStrike" kern="1200" baseline="0" dirty="0" smtClean="0">
                <a:solidFill>
                  <a:schemeClr val="tx1"/>
                </a:solidFill>
                <a:latin typeface="+mn-lt"/>
                <a:ea typeface="+mn-ea"/>
                <a:cs typeface="+mn-cs"/>
              </a:rPr>
              <a:t>- Het is onduidelijk of calciumsupplementen alleen (zonder vitamine D) het risico van myocardinfarct verhogen (zonder het risico op cardiovasculaire mortaliteit te verhogen). De evidentie hiervoor is eerder zwak maar de mogelijkheid van een verhoogd risico op MI bij gebruik van calciumsupplementen zonder vitamine D is niet met zekerheid uitgesloten. Een eventueel risico voor MI geassocieerd aan calciumsupplementen zonder vitamine D zou voornamelijk aanwezig zijn bij personen met een eerder hoge calciuminname (&gt; 800 mg) in de voeding. </a:t>
            </a:r>
          </a:p>
          <a:p>
            <a:pPr lvl="1"/>
            <a:r>
              <a:rPr lang="nl-BE" sz="1200" b="0" i="0" u="none" strike="noStrike" kern="1200" baseline="0" dirty="0" smtClean="0">
                <a:solidFill>
                  <a:schemeClr val="tx1"/>
                </a:solidFill>
                <a:latin typeface="+mn-lt"/>
                <a:ea typeface="+mn-ea"/>
                <a:cs typeface="+mn-cs"/>
              </a:rPr>
              <a:t>- Voor mannen is er geen betrouwbare evidentie in de één of andere zin over de cardiovasculaire veiligheid van calcium (+vitamine D). </a:t>
            </a:r>
          </a:p>
          <a:p>
            <a:pPr lvl="1"/>
            <a:r>
              <a:rPr lang="nl-BE" sz="1200" b="0" i="0" u="none" strike="noStrike" kern="1200" baseline="0" dirty="0" smtClean="0">
                <a:solidFill>
                  <a:schemeClr val="tx1"/>
                </a:solidFill>
                <a:latin typeface="+mn-lt"/>
                <a:ea typeface="+mn-ea"/>
                <a:cs typeface="+mn-cs"/>
              </a:rPr>
              <a:t>- Het geheel van de evidentie schetst een eerder geruststellend beeld over de cardiovasculaire veiligheid van supplementen calcium met vitamine D. </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Wat zijn de praktische implicaties? </a:t>
            </a:r>
          </a:p>
          <a:p>
            <a:pPr lvl="1"/>
            <a:r>
              <a:rPr lang="nl-BE" sz="1200" b="0" i="0" u="none" strike="noStrike" kern="1200" baseline="0" dirty="0" smtClean="0">
                <a:solidFill>
                  <a:schemeClr val="tx1"/>
                </a:solidFill>
                <a:latin typeface="+mn-lt"/>
                <a:ea typeface="+mn-ea"/>
                <a:cs typeface="+mn-cs"/>
              </a:rPr>
              <a:t>- Bij indicaties waarvoor overtuigende evidentie bestaat van een klinisch significant nuttig effect van </a:t>
            </a:r>
            <a:r>
              <a:rPr lang="nl-BE" sz="1200" b="0" i="0" u="none" strike="noStrike" kern="1200" baseline="0" dirty="0" err="1" smtClean="0">
                <a:solidFill>
                  <a:schemeClr val="tx1"/>
                </a:solidFill>
                <a:latin typeface="+mn-lt"/>
                <a:ea typeface="+mn-ea"/>
                <a:cs typeface="+mn-cs"/>
              </a:rPr>
              <a:t>supplementering</a:t>
            </a:r>
            <a:r>
              <a:rPr lang="nl-BE" sz="1200" b="0" i="0" u="none" strike="noStrike" kern="1200" baseline="0" dirty="0" smtClean="0">
                <a:solidFill>
                  <a:schemeClr val="tx1"/>
                </a:solidFill>
                <a:latin typeface="+mn-lt"/>
                <a:ea typeface="+mn-ea"/>
                <a:cs typeface="+mn-cs"/>
              </a:rPr>
              <a:t> met calcium en vitamine D, is er op grond van de huidige beschikbare evidentie geen reden op het vlak van cardiovasculaire veiligheid om de toediening van deze supplementen af te raden. </a:t>
            </a:r>
          </a:p>
          <a:p>
            <a:pPr lvl="1"/>
            <a:r>
              <a:rPr lang="nl-BE" sz="1200" b="0" i="0" u="none" strike="noStrike" kern="1200" baseline="0" dirty="0" smtClean="0">
                <a:solidFill>
                  <a:schemeClr val="tx1"/>
                </a:solidFill>
                <a:latin typeface="+mn-lt"/>
                <a:ea typeface="+mn-ea"/>
                <a:cs typeface="+mn-cs"/>
              </a:rPr>
              <a:t>- Er is enerzijds evidentie voor een grotere klinische werkzaamheid van de combinatie van calcium en vitamine D in vergelijking met de afzonderlijke componenten calcium en vitamine D. Anderzijds is er eveneens meer evidentie voor een veilig cardiovasculair profiel van de combinatie calcium met vitamine D dan voor calciumsupplementen zonder vitamine D. Het lijkt dus logisch om bij indicatie voor </a:t>
            </a:r>
            <a:r>
              <a:rPr lang="nl-BE" sz="1200" b="0" i="0" u="none" strike="noStrike" kern="1200" baseline="0" dirty="0" err="1" smtClean="0">
                <a:solidFill>
                  <a:schemeClr val="tx1"/>
                </a:solidFill>
                <a:latin typeface="+mn-lt"/>
                <a:ea typeface="+mn-ea"/>
                <a:cs typeface="+mn-cs"/>
              </a:rPr>
              <a:t>supplementering</a:t>
            </a:r>
            <a:r>
              <a:rPr lang="nl-BE" sz="1200" b="0" i="0" u="none" strike="noStrike" kern="1200" baseline="0" dirty="0" smtClean="0">
                <a:solidFill>
                  <a:schemeClr val="tx1"/>
                </a:solidFill>
                <a:latin typeface="+mn-lt"/>
                <a:ea typeface="+mn-ea"/>
                <a:cs typeface="+mn-cs"/>
              </a:rPr>
              <a:t> gebruik van de combinatie calcium met vitamine D aan te bevelen. </a:t>
            </a:r>
          </a:p>
          <a:p>
            <a:pPr lvl="1"/>
            <a:r>
              <a:rPr lang="nl-BE" sz="1200" b="0" i="0" u="none" strike="noStrike" kern="1200" baseline="0" dirty="0" smtClean="0">
                <a:solidFill>
                  <a:schemeClr val="tx1"/>
                </a:solidFill>
                <a:latin typeface="+mn-lt"/>
                <a:ea typeface="+mn-ea"/>
                <a:cs typeface="+mn-cs"/>
              </a:rPr>
              <a:t>- Het lijkt nuttig om de calciuminname in de voeding na te gaan. Intuïtief lijkt het logisch om de dosering van supplementen te moduleren in functie van de hoeveelheid calcium in het dieet, maar er is weinig harde evidentie om dit te ondersteunen. </a:t>
            </a:r>
          </a:p>
          <a:p>
            <a:pPr lvl="1"/>
            <a:r>
              <a:rPr lang="nl-BE" sz="1200" b="0" i="0" u="none" strike="noStrike" kern="1200" baseline="0" dirty="0" smtClean="0">
                <a:solidFill>
                  <a:schemeClr val="tx1"/>
                </a:solidFill>
                <a:latin typeface="+mn-lt"/>
                <a:ea typeface="+mn-ea"/>
                <a:cs typeface="+mn-cs"/>
              </a:rPr>
              <a:t>- Voor minder duidelijke indicaties, in het bijzonder in een preventieve context, moet de focus primair liggen bij het optimaliseren van de calciuminname in de voeding en van de vitamine D-status. Dit geldt in het bijzonder voor mannen gezien de beperktere gegevens zowel over werkzaamheid als veiligheid van supplementen. </a:t>
            </a:r>
          </a:p>
          <a:p>
            <a:pPr lvl="1"/>
            <a:r>
              <a:rPr lang="nl-BE" sz="1200" b="0" i="0" u="none" strike="noStrike" kern="1200" baseline="0" dirty="0" smtClean="0">
                <a:solidFill>
                  <a:schemeClr val="tx1"/>
                </a:solidFill>
                <a:latin typeface="+mn-lt"/>
                <a:ea typeface="+mn-ea"/>
                <a:cs typeface="+mn-cs"/>
              </a:rPr>
              <a:t>- Associatie met geneesmiddelen bij osteoporose blijft een duidelijke indicatie voor calcium/vitamine D-supplementen. Het veiligheidsprofiel van de behandeling is dat van het geheel van het geneesmiddel samen met de supplementen. Het feit dat in alle belangrijke studies de placebogroep dezelfde supplementen kreeg als de actieve behandelingsgroep houdt een beperking in bij de evaluatie van de veiligheid van de globale behandeling. </a:t>
            </a:r>
          </a:p>
          <a:p>
            <a:r>
              <a:rPr lang="nl-BE" sz="1200" b="0" i="0" u="none" strike="noStrike" kern="1200" baseline="0" dirty="0" smtClean="0">
                <a:solidFill>
                  <a:schemeClr val="tx1"/>
                </a:solidFill>
                <a:latin typeface="+mn-lt"/>
                <a:ea typeface="+mn-ea"/>
                <a:cs typeface="+mn-cs"/>
              </a:rPr>
              <a:t>4.1.2.1.6. Slotbemerkingen </a:t>
            </a:r>
          </a:p>
          <a:p>
            <a:pPr lvl="1"/>
            <a:r>
              <a:rPr lang="nl-BE" sz="1200" b="0" i="0" u="none" strike="noStrike" kern="1200" baseline="0" dirty="0" smtClean="0">
                <a:solidFill>
                  <a:schemeClr val="tx1"/>
                </a:solidFill>
                <a:latin typeface="+mn-lt"/>
                <a:ea typeface="+mn-ea"/>
                <a:cs typeface="+mn-cs"/>
              </a:rPr>
              <a:t>De publicaties (en de wat militante houding) van Bolland en collega’s hebben een soms hevige controverse op gang gebracht en gevoed, die soms in wanverhouding lijkt met de al bij al bescheiden evidentie. Mogelijk wordt hierdoor de aandacht ten onrechte afgeleid van andere potentiële problemen bij </a:t>
            </a:r>
            <a:r>
              <a:rPr lang="nl-BE" sz="1200" b="0" i="0" u="none" strike="noStrike" kern="1200" baseline="0" dirty="0" err="1" smtClean="0">
                <a:solidFill>
                  <a:schemeClr val="tx1"/>
                </a:solidFill>
                <a:latin typeface="+mn-lt"/>
                <a:ea typeface="+mn-ea"/>
                <a:cs typeface="+mn-cs"/>
              </a:rPr>
              <a:t>calciumsupplementering</a:t>
            </a:r>
            <a:r>
              <a:rPr lang="nl-BE" sz="1200" b="0" i="0" u="none" strike="noStrike" kern="1200" baseline="0" dirty="0" smtClean="0">
                <a:solidFill>
                  <a:schemeClr val="tx1"/>
                </a:solidFill>
                <a:latin typeface="+mn-lt"/>
                <a:ea typeface="+mn-ea"/>
                <a:cs typeface="+mn-cs"/>
              </a:rPr>
              <a:t> met meer praktische implicaties. Zonder hierop meer in detail in te gaan, is het nuttig volgende punten in herinnering te brengen: </a:t>
            </a:r>
          </a:p>
          <a:p>
            <a:pPr lvl="1"/>
            <a:r>
              <a:rPr lang="nl-BE" sz="1200" b="0" i="0" u="none" strike="noStrike" kern="1200" baseline="0" dirty="0" smtClean="0">
                <a:solidFill>
                  <a:schemeClr val="tx1"/>
                </a:solidFill>
                <a:latin typeface="+mn-lt"/>
                <a:ea typeface="+mn-ea"/>
                <a:cs typeface="+mn-cs"/>
              </a:rPr>
              <a:t>- Calciumpreparaten (en in zekere mate ook een zeer calciumrijke voeding) kan aanleiding geven tot gastro-intestinale klachten, in het bijzonder niet zelden klachten van constipatie (nogal eens reden voor therapiestop). </a:t>
            </a:r>
          </a:p>
          <a:p>
            <a:pPr lvl="1"/>
            <a:r>
              <a:rPr lang="nl-BE" sz="1200" b="0" i="0" u="none" strike="noStrike" kern="1200" baseline="0" dirty="0" smtClean="0">
                <a:solidFill>
                  <a:schemeClr val="tx1"/>
                </a:solidFill>
                <a:latin typeface="+mn-lt"/>
                <a:ea typeface="+mn-ea"/>
                <a:cs typeface="+mn-cs"/>
              </a:rPr>
              <a:t>- Calciumsupplementen verhogen de calciurie en hoewel de gegevens niet consistent zijn, is er vermoedelijk een lichte verhoging van het risico op urinaire </a:t>
            </a:r>
            <a:r>
              <a:rPr lang="nl-BE" sz="1200" b="0" i="0" u="none" strike="noStrike" kern="1200" baseline="0" dirty="0" err="1" smtClean="0">
                <a:solidFill>
                  <a:schemeClr val="tx1"/>
                </a:solidFill>
                <a:latin typeface="+mn-lt"/>
                <a:ea typeface="+mn-ea"/>
                <a:cs typeface="+mn-cs"/>
              </a:rPr>
              <a:t>lithiase</a:t>
            </a:r>
            <a:r>
              <a:rPr lang="nl-BE" sz="1200" b="0" i="0" u="none" strike="noStrike" kern="1200" baseline="0" dirty="0" smtClean="0">
                <a:solidFill>
                  <a:schemeClr val="tx1"/>
                </a:solidFill>
                <a:latin typeface="+mn-lt"/>
                <a:ea typeface="+mn-ea"/>
                <a:cs typeface="+mn-cs"/>
              </a:rPr>
              <a:t>: in de WHI-studie was de incidentie van urinaire </a:t>
            </a:r>
            <a:r>
              <a:rPr lang="nl-BE" sz="1200" b="0" i="0" u="none" strike="noStrike" kern="1200" baseline="0" dirty="0" err="1" smtClean="0">
                <a:solidFill>
                  <a:schemeClr val="tx1"/>
                </a:solidFill>
                <a:latin typeface="+mn-lt"/>
                <a:ea typeface="+mn-ea"/>
                <a:cs typeface="+mn-cs"/>
              </a:rPr>
              <a:t>lithiase</a:t>
            </a:r>
            <a:r>
              <a:rPr lang="nl-BE" sz="1200" b="0" i="0" u="none" strike="noStrike" kern="1200" baseline="0" dirty="0" smtClean="0">
                <a:solidFill>
                  <a:schemeClr val="tx1"/>
                </a:solidFill>
                <a:latin typeface="+mn-lt"/>
                <a:ea typeface="+mn-ea"/>
                <a:cs typeface="+mn-cs"/>
              </a:rPr>
              <a:t> tijdens de 7 jaar studieduur 0,35% in de calcium/vitamine D-groep vergeleken met 0,30% in de placebogroep [HR 1,17 (1,02-1,34)] (Jackson 2006; Wallace 2011). </a:t>
            </a:r>
          </a:p>
          <a:p>
            <a:pPr lvl="1"/>
            <a:r>
              <a:rPr lang="nl-BE" sz="1200" b="0" i="0" u="none" strike="noStrike" kern="1200" baseline="0" dirty="0" smtClean="0">
                <a:solidFill>
                  <a:schemeClr val="tx1"/>
                </a:solidFill>
                <a:latin typeface="+mn-lt"/>
                <a:ea typeface="+mn-ea"/>
                <a:cs typeface="+mn-cs"/>
              </a:rPr>
              <a:t>- Calciumsupplementen verhogen het risico op vaatcalcificaties bij ernstige nierinsufficiëntie </a:t>
            </a:r>
          </a:p>
          <a:p>
            <a:pPr lvl="1"/>
            <a:r>
              <a:rPr lang="nl-BE" sz="1200" b="0" i="0" u="none" strike="noStrike" kern="1200" baseline="0" dirty="0" smtClean="0">
                <a:solidFill>
                  <a:schemeClr val="tx1"/>
                </a:solidFill>
                <a:latin typeface="+mn-lt"/>
                <a:ea typeface="+mn-ea"/>
                <a:cs typeface="+mn-cs"/>
              </a:rPr>
              <a:t>- Voorzichtigheid is geboden bij situaties met verhoogd risico voor </a:t>
            </a:r>
            <a:r>
              <a:rPr lang="nl-BE" sz="1200" b="0" i="0" u="none" strike="noStrike" kern="1200" baseline="0" dirty="0" err="1" smtClean="0">
                <a:solidFill>
                  <a:schemeClr val="tx1"/>
                </a:solidFill>
                <a:latin typeface="+mn-lt"/>
                <a:ea typeface="+mn-ea"/>
                <a:cs typeface="+mn-cs"/>
              </a:rPr>
              <a:t>hypercalcemie</a:t>
            </a:r>
            <a:r>
              <a:rPr lang="nl-BE" sz="1200" b="0" i="0" u="none" strike="noStrike" kern="1200" baseline="0" dirty="0" smtClean="0">
                <a:solidFill>
                  <a:schemeClr val="tx1"/>
                </a:solidFill>
                <a:latin typeface="+mn-lt"/>
                <a:ea typeface="+mn-ea"/>
                <a:cs typeface="+mn-cs"/>
              </a:rPr>
              <a:t> (bijv. immobilisatie; nierinsufficiëntie; sarcoïdose) </a:t>
            </a:r>
          </a:p>
          <a:p>
            <a:pPr lvl="1"/>
            <a:r>
              <a:rPr lang="nl-BE" sz="1200" b="0" i="0" u="none" strike="noStrike" kern="1200" baseline="0" dirty="0" smtClean="0">
                <a:solidFill>
                  <a:schemeClr val="tx1"/>
                </a:solidFill>
                <a:latin typeface="+mn-lt"/>
                <a:ea typeface="+mn-ea"/>
                <a:cs typeface="+mn-cs"/>
              </a:rPr>
              <a:t>- Calciumsupplementen zijn uiteraard </a:t>
            </a:r>
            <a:r>
              <a:rPr lang="nl-BE" sz="1200" b="0" i="0" u="none" strike="noStrike" kern="1200" baseline="0" dirty="0" err="1" smtClean="0">
                <a:solidFill>
                  <a:schemeClr val="tx1"/>
                </a:solidFill>
                <a:latin typeface="+mn-lt"/>
                <a:ea typeface="+mn-ea"/>
                <a:cs typeface="+mn-cs"/>
              </a:rPr>
              <a:t>gecontraïndiceerd</a:t>
            </a:r>
            <a:r>
              <a:rPr lang="nl-BE" sz="1200" b="0" i="0" u="none" strike="noStrike" kern="1200" baseline="0" dirty="0" smtClean="0">
                <a:solidFill>
                  <a:schemeClr val="tx1"/>
                </a:solidFill>
                <a:latin typeface="+mn-lt"/>
                <a:ea typeface="+mn-ea"/>
                <a:cs typeface="+mn-cs"/>
              </a:rPr>
              <a:t> bij </a:t>
            </a:r>
            <a:r>
              <a:rPr lang="nl-BE" sz="1200" b="0" i="0" u="none" strike="noStrike" kern="1200" baseline="0" dirty="0" err="1" smtClean="0">
                <a:solidFill>
                  <a:schemeClr val="tx1"/>
                </a:solidFill>
                <a:latin typeface="+mn-lt"/>
                <a:ea typeface="+mn-ea"/>
                <a:cs typeface="+mn-cs"/>
              </a:rPr>
              <a:t>hypercalcemie</a:t>
            </a:r>
            <a:r>
              <a:rPr lang="nl-BE" sz="1200" b="0" i="0" u="none" strike="noStrike" kern="1200" baseline="0" dirty="0" smtClean="0">
                <a:solidFill>
                  <a:schemeClr val="tx1"/>
                </a:solidFill>
                <a:latin typeface="+mn-lt"/>
                <a:ea typeface="+mn-ea"/>
                <a:cs typeface="+mn-cs"/>
              </a:rPr>
              <a:t>. Bepaling van nierfunctie en </a:t>
            </a:r>
            <a:r>
              <a:rPr lang="nl-BE" sz="1200" b="0" i="0" u="none" strike="noStrike" kern="1200" baseline="0" dirty="0" err="1" smtClean="0">
                <a:solidFill>
                  <a:schemeClr val="tx1"/>
                </a:solidFill>
                <a:latin typeface="+mn-lt"/>
                <a:ea typeface="+mn-ea"/>
                <a:cs typeface="+mn-cs"/>
              </a:rPr>
              <a:t>calcemie</a:t>
            </a:r>
            <a:r>
              <a:rPr lang="nl-BE" sz="1200" b="0" i="0" u="none" strike="noStrike" kern="1200" baseline="0" dirty="0" smtClean="0">
                <a:solidFill>
                  <a:schemeClr val="tx1"/>
                </a:solidFill>
                <a:latin typeface="+mn-lt"/>
                <a:ea typeface="+mn-ea"/>
                <a:cs typeface="+mn-cs"/>
              </a:rPr>
              <a:t> is aangewezen voor het opstarten van </a:t>
            </a:r>
            <a:r>
              <a:rPr lang="nl-BE" sz="1200" b="0" i="0" u="none" strike="noStrike" kern="1200" baseline="0" dirty="0" err="1" smtClean="0">
                <a:solidFill>
                  <a:schemeClr val="tx1"/>
                </a:solidFill>
                <a:latin typeface="+mn-lt"/>
                <a:ea typeface="+mn-ea"/>
                <a:cs typeface="+mn-cs"/>
              </a:rPr>
              <a:t>supplementering</a:t>
            </a:r>
            <a:r>
              <a:rPr lang="nl-BE" sz="1200" b="0" i="0" u="none" strike="noStrike" kern="1200" baseline="0" dirty="0" smtClean="0">
                <a:solidFill>
                  <a:schemeClr val="tx1"/>
                </a:solidFill>
                <a:latin typeface="+mn-lt"/>
                <a:ea typeface="+mn-ea"/>
                <a:cs typeface="+mn-cs"/>
              </a:rPr>
              <a:t> (bijv. ter uitsluiting van een primaire </a:t>
            </a:r>
            <a:r>
              <a:rPr lang="nl-BE" sz="1200" b="0" i="0" u="none" strike="noStrike" kern="1200" baseline="0" dirty="0" err="1" smtClean="0">
                <a:solidFill>
                  <a:schemeClr val="tx1"/>
                </a:solidFill>
                <a:latin typeface="+mn-lt"/>
                <a:ea typeface="+mn-ea"/>
                <a:cs typeface="+mn-cs"/>
              </a:rPr>
              <a:t>hyperparathyreoïdie</a:t>
            </a:r>
            <a:r>
              <a:rPr lang="nl-BE" sz="1200" b="0" i="0" u="none" strike="noStrike" kern="1200" baseline="0" dirty="0" smtClean="0">
                <a:solidFill>
                  <a:schemeClr val="tx1"/>
                </a:solidFill>
                <a:latin typeface="+mn-lt"/>
                <a:ea typeface="+mn-ea"/>
                <a:cs typeface="+mn-cs"/>
              </a:rPr>
              <a:t> als oorzaak van de osteoporose waarvoor de supplementen bedoeld zijn). </a:t>
            </a:r>
          </a:p>
          <a:p>
            <a:pPr lvl="1"/>
            <a:r>
              <a:rPr lang="nl-BE" sz="1200" b="0" i="0" u="none" strike="noStrike" kern="1200" baseline="0" dirty="0" smtClean="0">
                <a:solidFill>
                  <a:schemeClr val="tx1"/>
                </a:solidFill>
                <a:latin typeface="+mn-lt"/>
                <a:ea typeface="+mn-ea"/>
                <a:cs typeface="+mn-cs"/>
              </a:rPr>
              <a:t>- Bij voorgeschiedenis van urinaire </a:t>
            </a:r>
            <a:r>
              <a:rPr lang="nl-BE" sz="1200" b="0" i="0" u="none" strike="noStrike" kern="1200" baseline="0" dirty="0" err="1" smtClean="0">
                <a:solidFill>
                  <a:schemeClr val="tx1"/>
                </a:solidFill>
                <a:latin typeface="+mn-lt"/>
                <a:ea typeface="+mn-ea"/>
                <a:cs typeface="+mn-cs"/>
              </a:rPr>
              <a:t>lithiase</a:t>
            </a:r>
            <a:r>
              <a:rPr lang="nl-BE" sz="1200" b="0" i="0" u="none" strike="noStrike" kern="1200" baseline="0" dirty="0" smtClean="0">
                <a:solidFill>
                  <a:schemeClr val="tx1"/>
                </a:solidFill>
                <a:latin typeface="+mn-lt"/>
                <a:ea typeface="+mn-ea"/>
                <a:cs typeface="+mn-cs"/>
              </a:rPr>
              <a:t> is bepaling van </a:t>
            </a:r>
            <a:r>
              <a:rPr lang="nl-BE" sz="1200" b="0" i="0" u="none" strike="noStrike" kern="1200" baseline="0" dirty="0" err="1" smtClean="0">
                <a:solidFill>
                  <a:schemeClr val="tx1"/>
                </a:solidFill>
                <a:latin typeface="+mn-lt"/>
                <a:ea typeface="+mn-ea"/>
                <a:cs typeface="+mn-cs"/>
              </a:rPr>
              <a:t>calcemie</a:t>
            </a:r>
            <a:r>
              <a:rPr lang="nl-BE" sz="1200" b="0" i="0" u="none" strike="noStrike" kern="1200" baseline="0" dirty="0" smtClean="0">
                <a:solidFill>
                  <a:schemeClr val="tx1"/>
                </a:solidFill>
                <a:latin typeface="+mn-lt"/>
                <a:ea typeface="+mn-ea"/>
                <a:cs typeface="+mn-cs"/>
              </a:rPr>
              <a:t> en 24 uur calciurie aangewezen voor opstarten van calciumsupplementen. </a:t>
            </a:r>
          </a:p>
          <a:p>
            <a:pPr lvl="1"/>
            <a:r>
              <a:rPr lang="nl-BE" sz="1200" b="0" i="0" u="none" strike="noStrike" kern="1200" baseline="0" dirty="0" smtClean="0">
                <a:solidFill>
                  <a:schemeClr val="tx1"/>
                </a:solidFill>
                <a:latin typeface="+mn-lt"/>
                <a:ea typeface="+mn-ea"/>
                <a:cs typeface="+mn-cs"/>
              </a:rPr>
              <a:t>- Er zijn geneesmiddeleninteracties waarmee rekening moet worden gehouden. Deze interacties kunnen het risico op </a:t>
            </a:r>
            <a:r>
              <a:rPr lang="nl-BE" sz="1200" b="0" i="0" u="none" strike="noStrike" kern="1200" baseline="0" dirty="0" err="1" smtClean="0">
                <a:solidFill>
                  <a:schemeClr val="tx1"/>
                </a:solidFill>
                <a:latin typeface="+mn-lt"/>
                <a:ea typeface="+mn-ea"/>
                <a:cs typeface="+mn-cs"/>
              </a:rPr>
              <a:t>hypercalcemie</a:t>
            </a:r>
            <a:r>
              <a:rPr lang="nl-BE" sz="1200" b="0" i="0" u="none" strike="noStrike" kern="1200" baseline="0" dirty="0" smtClean="0">
                <a:solidFill>
                  <a:schemeClr val="tx1"/>
                </a:solidFill>
                <a:latin typeface="+mn-lt"/>
                <a:ea typeface="+mn-ea"/>
                <a:cs typeface="+mn-cs"/>
              </a:rPr>
              <a:t> verhogen. Dit geldt in het bijzonder voor </a:t>
            </a:r>
            <a:r>
              <a:rPr lang="nl-BE" sz="1200" b="0" i="0" u="none" strike="noStrike" kern="1200" baseline="0" dirty="0" err="1" smtClean="0">
                <a:solidFill>
                  <a:schemeClr val="tx1"/>
                </a:solidFill>
                <a:latin typeface="+mn-lt"/>
                <a:ea typeface="+mn-ea"/>
                <a:cs typeface="+mn-cs"/>
              </a:rPr>
              <a:t>calciumsparende</a:t>
            </a:r>
            <a:r>
              <a:rPr lang="nl-BE" sz="1200" b="0" i="0" u="none" strike="noStrike" kern="1200" baseline="0" dirty="0" smtClean="0">
                <a:solidFill>
                  <a:schemeClr val="tx1"/>
                </a:solidFill>
                <a:latin typeface="+mn-lt"/>
                <a:ea typeface="+mn-ea"/>
                <a:cs typeface="+mn-cs"/>
              </a:rPr>
              <a:t> diuretica, namelijk </a:t>
            </a:r>
            <a:r>
              <a:rPr lang="nl-BE" sz="1200" b="0" i="0" u="none" strike="noStrike" kern="1200" baseline="0" dirty="0" err="1" smtClean="0">
                <a:solidFill>
                  <a:schemeClr val="tx1"/>
                </a:solidFill>
                <a:latin typeface="+mn-lt"/>
                <a:ea typeface="+mn-ea"/>
                <a:cs typeface="+mn-cs"/>
              </a:rPr>
              <a:t>thiaziden</a:t>
            </a:r>
            <a:r>
              <a:rPr lang="nl-BE" sz="1200" b="0" i="0" u="none" strike="noStrike" kern="1200" baseline="0" dirty="0" smtClean="0">
                <a:solidFill>
                  <a:schemeClr val="tx1"/>
                </a:solidFill>
                <a:latin typeface="+mn-lt"/>
                <a:ea typeface="+mn-ea"/>
                <a:cs typeface="+mn-cs"/>
              </a:rPr>
              <a:t> en </a:t>
            </a:r>
            <a:r>
              <a:rPr lang="nl-BE" sz="1200" b="0" i="0" u="none" strike="noStrike" kern="1200" baseline="0" dirty="0" err="1" smtClean="0">
                <a:solidFill>
                  <a:schemeClr val="tx1"/>
                </a:solidFill>
                <a:latin typeface="+mn-lt"/>
                <a:ea typeface="+mn-ea"/>
                <a:cs typeface="+mn-cs"/>
              </a:rPr>
              <a:t>indapamide</a:t>
            </a:r>
            <a:r>
              <a:rPr lang="nl-BE" sz="1200" b="0" i="0" u="none" strike="noStrike" kern="1200" baseline="0" dirty="0" smtClean="0">
                <a:solidFill>
                  <a:schemeClr val="tx1"/>
                </a:solidFill>
                <a:latin typeface="+mn-lt"/>
                <a:ea typeface="+mn-ea"/>
                <a:cs typeface="+mn-cs"/>
              </a:rPr>
              <a:t> (gevaar voor </a:t>
            </a:r>
            <a:r>
              <a:rPr lang="nl-BE" sz="1200" b="0" i="0" u="none" strike="noStrike" kern="1200" baseline="0" dirty="0" err="1" smtClean="0">
                <a:solidFill>
                  <a:schemeClr val="tx1"/>
                </a:solidFill>
                <a:latin typeface="+mn-lt"/>
                <a:ea typeface="+mn-ea"/>
                <a:cs typeface="+mn-cs"/>
              </a:rPr>
              <a:t>hypercalcemie</a:t>
            </a:r>
            <a:r>
              <a:rPr lang="nl-BE" sz="1200" b="0" i="0" u="none" strike="noStrike" kern="1200" baseline="0" dirty="0" smtClean="0">
                <a:solidFill>
                  <a:schemeClr val="tx1"/>
                </a:solidFill>
                <a:latin typeface="+mn-lt"/>
                <a:ea typeface="+mn-ea"/>
                <a:cs typeface="+mn-cs"/>
              </a:rPr>
              <a:t> voornamelijk in combinatie met andere risicofactoren zoals verminderde nierfunctie of relatieve immobilisatie), en voor alfacalcidol en calcitriol. Andere interacties kunnen het risico op toxiciteit verhogen (bijv. met </a:t>
            </a:r>
            <a:r>
              <a:rPr lang="nl-BE" sz="1200" b="0" i="0" u="none" strike="noStrike" kern="1200" baseline="0" dirty="0" err="1" smtClean="0">
                <a:solidFill>
                  <a:schemeClr val="tx1"/>
                </a:solidFill>
                <a:latin typeface="+mn-lt"/>
                <a:ea typeface="+mn-ea"/>
                <a:cs typeface="+mn-cs"/>
              </a:rPr>
              <a:t>digitoxine</a:t>
            </a:r>
            <a:r>
              <a:rPr lang="nl-BE" sz="1200" b="0" i="0" u="none" strike="noStrike" kern="1200" baseline="0" dirty="0" smtClean="0">
                <a:solidFill>
                  <a:schemeClr val="tx1"/>
                </a:solidFill>
                <a:latin typeface="+mn-lt"/>
                <a:ea typeface="+mn-ea"/>
                <a:cs typeface="+mn-cs"/>
              </a:rPr>
              <a:t>). Nog andere interacties berusten op interferentie met de opname van andere geneesmiddelen (bijv. levothyroxine; </a:t>
            </a:r>
            <a:r>
              <a:rPr lang="nl-BE" sz="1200" b="0" i="0" u="none" strike="noStrike" kern="1200" baseline="0" dirty="0" err="1" smtClean="0">
                <a:solidFill>
                  <a:schemeClr val="tx1"/>
                </a:solidFill>
                <a:latin typeface="+mn-lt"/>
                <a:ea typeface="+mn-ea"/>
                <a:cs typeface="+mn-cs"/>
              </a:rPr>
              <a:t>chinolonen</a:t>
            </a:r>
            <a:r>
              <a:rPr lang="nl-BE" sz="1200" b="0" i="0" u="none" strike="noStrike" kern="1200" baseline="0" dirty="0" smtClean="0">
                <a:solidFill>
                  <a:schemeClr val="tx1"/>
                </a:solidFill>
                <a:latin typeface="+mn-lt"/>
                <a:ea typeface="+mn-ea"/>
                <a:cs typeface="+mn-cs"/>
              </a:rPr>
              <a:t>; tetracyclines; ijzer, bisfosfonaten). </a:t>
            </a:r>
          </a:p>
          <a:p>
            <a:pPr lvl="1"/>
            <a:r>
              <a:rPr lang="nl-BE" sz="1200" b="0" i="0" u="none" strike="noStrike" kern="1200" baseline="0" dirty="0" smtClean="0">
                <a:solidFill>
                  <a:schemeClr val="tx1"/>
                </a:solidFill>
                <a:latin typeface="+mn-lt"/>
                <a:ea typeface="+mn-ea"/>
                <a:cs typeface="+mn-cs"/>
              </a:rPr>
              <a:t>- Hypervitaminose D als gevolg van overdreven inname van vitamine D is eerder uitzonderlijk met per os toegediend vitamine D. Aangenomen wordt dat gevaar voor toxiciteit optreedt bij dosissen boven de 4.000 E per dag (Ross 2011) Door gebruik van multipele supplementen (al dan niet als geneesmiddel geregistreerde supplementen met wisselende hoeveelheden calcium, calcium met vitamine D en vitamine D) treedt soms onduidelijkheid op over de totaal effectief gebruikte hoeveelheden calcium en vitamine D. Hierbij is er ook nogal eens verwarring tussen hoeveelheid uitgedrukt als elementair calcium of als calciumzout. Dit is een domein waarbij de apotheker een begeleidende rol kan spelen, naast een rol ter bevordering van de therapietrouw en, belangrijk, bij het vermijden van ongewenste geneesmiddeleninteracties. </a:t>
            </a:r>
          </a:p>
          <a:p>
            <a:endParaRPr lang="nl-BE" sz="1200" b="0" i="0" u="none" strike="noStrike" kern="1200" baseline="0" dirty="0" smtClean="0">
              <a:solidFill>
                <a:schemeClr val="tx1"/>
              </a:solidFill>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46</a:t>
            </a:fld>
            <a:endParaRPr lang="en-US"/>
          </a:p>
        </p:txBody>
      </p:sp>
    </p:spTree>
    <p:extLst>
      <p:ext uri="{BB962C8B-B14F-4D97-AF65-F5344CB8AC3E}">
        <p14:creationId xmlns:p14="http://schemas.microsoft.com/office/powerpoint/2010/main" val="39515509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Consensusvergadering, R., Het rationeel gebruik van calcium en vitamine D Juryrapport, 2015.</a:t>
            </a:r>
          </a:p>
          <a:p>
            <a:r>
              <a:rPr lang="nl-BE" sz="1200" b="0" i="0" u="none" strike="noStrike" kern="1200" baseline="0" dirty="0" smtClean="0">
                <a:solidFill>
                  <a:schemeClr val="tx1"/>
                </a:solidFill>
                <a:latin typeface="+mn-lt"/>
                <a:ea typeface="+mn-ea"/>
                <a:cs typeface="+mn-cs"/>
              </a:rPr>
              <a:t>4.1.2.1.5. Bespreking en algemene conclusies </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preliminaire bedenkingen </a:t>
            </a:r>
          </a:p>
          <a:p>
            <a:pPr lvl="1"/>
            <a:r>
              <a:rPr lang="nl-BE" sz="1200" b="0" i="0" u="none" strike="noStrike" kern="1200" baseline="0" dirty="0" smtClean="0">
                <a:solidFill>
                  <a:schemeClr val="tx1"/>
                </a:solidFill>
                <a:latin typeface="+mn-lt"/>
                <a:ea typeface="+mn-ea"/>
                <a:cs typeface="+mn-cs"/>
              </a:rPr>
              <a:t>Uit een globale analyse van de literatuur dringen zich een aantal preliminaire conclusies en bedenkingen op: </a:t>
            </a:r>
          </a:p>
          <a:p>
            <a:pPr lvl="1"/>
            <a:r>
              <a:rPr lang="nl-BE" sz="1200" b="0" i="0" u="none" strike="noStrike" kern="1200" baseline="0" dirty="0" smtClean="0">
                <a:solidFill>
                  <a:schemeClr val="tx1"/>
                </a:solidFill>
                <a:latin typeface="+mn-lt"/>
                <a:ea typeface="+mn-ea"/>
                <a:cs typeface="+mn-cs"/>
              </a:rPr>
              <a:t>- Er zijn geen grootschalige gerandomiseerde studies met calciumsupplementen als interventie en met cardiovasculaire aandoeningen als primair evaluatiecriterium. Er moet ook worden opgemerkt dat eerder vage gemengde signalen uit observationeel onderzoek met rapporten van (meestal bescheiden) zowel gunstige als ongunstige effecten op cardiovasculaire risicofactoren geen sterke rationale vormen om dergelijke grootschalige specifieke cardiovasculaire studies op te zetten. </a:t>
            </a:r>
          </a:p>
          <a:p>
            <a:pPr lvl="1"/>
            <a:r>
              <a:rPr lang="nl-BE" sz="1200" b="0" i="0" u="none" strike="noStrike" kern="1200" baseline="0" dirty="0" smtClean="0">
                <a:solidFill>
                  <a:schemeClr val="tx1"/>
                </a:solidFill>
                <a:latin typeface="+mn-lt"/>
                <a:ea typeface="+mn-ea"/>
                <a:cs typeface="+mn-cs"/>
              </a:rPr>
              <a:t>- De beschikbare evidentie in de literatuur laat enkel een ernstige bespreking toe van de cardiovasculaire veiligheid van calciumsupplementen bij postmenopauzale vrouwen. In het bijzonder zijn de gegevens uit gerandomiseerd onderzoek bij mannen totaal onvoldoende om een ernstige evaluatie van de cardiovasculaire veiligheid van calciumsupplementen te bespreken. Dit geldt uitdrukkelijk ook voor de meta-analyse van Bolland et al. (2010), die in belangrijke mate aan de basis ligt van de gerezen vragen over de veiligheid van calciumsupplementen en met slechts 17% mannen op een totaal reeds eerder bescheiden aantal geïncludeerde personen voor een analyse met cardiovasculaire eindpunten. </a:t>
            </a:r>
          </a:p>
          <a:p>
            <a:pPr lvl="1"/>
            <a:r>
              <a:rPr lang="nl-BE" sz="1200" b="0" i="0" u="none" strike="noStrike" kern="1200" baseline="0" dirty="0" smtClean="0">
                <a:solidFill>
                  <a:schemeClr val="tx1"/>
                </a:solidFill>
                <a:latin typeface="+mn-lt"/>
                <a:ea typeface="+mn-ea"/>
                <a:cs typeface="+mn-cs"/>
              </a:rPr>
              <a:t>- Het grootste deel van de beschikbare evidentie heeft betrekking op behandeling met calcium supplementen samen met vitamine D; de gegevens van gerandomiseerde studies met calcium zonder vitamine D zijn duidelijk beperkter. </a:t>
            </a:r>
          </a:p>
          <a:p>
            <a:pPr lvl="1"/>
            <a:r>
              <a:rPr lang="nl-BE" sz="1200" b="0" i="0" u="none" strike="noStrike" kern="1200" baseline="0" dirty="0" smtClean="0">
                <a:solidFill>
                  <a:schemeClr val="tx1"/>
                </a:solidFill>
                <a:latin typeface="+mn-lt"/>
                <a:ea typeface="+mn-ea"/>
                <a:cs typeface="+mn-cs"/>
              </a:rPr>
              <a:t>- De werkzaamheid en veiligheid van geneesmiddelen voor osteoporose is steeds bestudeerd in combinatie met calciumsupplementen (dikwijls gecombineerd met vitamine D) in vergelijking met placebo gecombineerd met dezelfde supplementen. De rol van de calcium/vitamine D- supplementen in het veiligheidsprofiel van deze farmacologische therapieën voor osteoporose is dus niet gekend. Om het duidelijk te stellen: of deze geneesmiddelen voor osteoporose even effectief zijn zonder calciumsupplementen is niet gekend en het is niet geweten of gebruik van </a:t>
            </a:r>
          </a:p>
          <a:p>
            <a:pPr lvl="1"/>
            <a:r>
              <a:rPr lang="nl-BE" sz="1200" b="0" i="0" u="none" strike="noStrike" kern="1200" baseline="0" dirty="0" smtClean="0">
                <a:solidFill>
                  <a:schemeClr val="tx1"/>
                </a:solidFill>
                <a:latin typeface="+mn-lt"/>
                <a:ea typeface="+mn-ea"/>
                <a:cs typeface="+mn-cs"/>
              </a:rPr>
              <a:t>deze geneesmiddelen zonder calciumsupplementen veiliger of minder veilig is dan het gebruik gecombineerd met calcium/vitamine D-supplementen. </a:t>
            </a:r>
          </a:p>
          <a:p>
            <a:pPr lvl="1"/>
            <a:r>
              <a:rPr lang="nl-BE" sz="1200" b="0" i="0" u="none" strike="noStrike" kern="1200" baseline="0" dirty="0" smtClean="0">
                <a:solidFill>
                  <a:schemeClr val="tx1"/>
                </a:solidFill>
                <a:latin typeface="+mn-lt"/>
                <a:ea typeface="+mn-ea"/>
                <a:cs typeface="+mn-cs"/>
              </a:rPr>
              <a:t>- Er is geen evidentie die toelaat om een onderscheid te maken tussen verschillende calciumzouten (carbonaat versus </a:t>
            </a:r>
            <a:r>
              <a:rPr lang="nl-BE" sz="1200" b="0" i="0" u="none" strike="noStrike" kern="1200" baseline="0" dirty="0" err="1" smtClean="0">
                <a:solidFill>
                  <a:schemeClr val="tx1"/>
                </a:solidFill>
                <a:latin typeface="+mn-lt"/>
                <a:ea typeface="+mn-ea"/>
                <a:cs typeface="+mn-cs"/>
              </a:rPr>
              <a:t>citraat</a:t>
            </a:r>
            <a:r>
              <a:rPr lang="nl-BE" sz="1200" b="0" i="0" u="none" strike="noStrike" kern="1200" baseline="0" dirty="0" smtClean="0">
                <a:solidFill>
                  <a:schemeClr val="tx1"/>
                </a:solidFill>
                <a:latin typeface="+mn-lt"/>
                <a:ea typeface="+mn-ea"/>
                <a:cs typeface="+mn-cs"/>
              </a:rPr>
              <a:t>) voor wat de veiligheid betreft. Er is ook maar beperkte informatie over dosiseffecten. Wel kan gesteld worden dat een substantieel deel van de evidentie betrekking heeft op doseringen die dezen benaderen die dikwijls worden aanbevolen bij vrouwen met osteoporose (minstens 1.000 mg elementair calcium en 400-800 eenheden vitamine D). </a:t>
            </a:r>
          </a:p>
          <a:p>
            <a:pPr lvl="1"/>
            <a:endParaRPr lang="nl-BE" sz="1200" b="0" i="0" u="none" strike="noStrike" kern="1200" baseline="0" dirty="0" smtClean="0">
              <a:solidFill>
                <a:schemeClr val="tx1"/>
              </a:solidFill>
              <a:latin typeface="+mn-lt"/>
              <a:ea typeface="+mn-ea"/>
              <a:cs typeface="+mn-cs"/>
            </a:endParaRPr>
          </a:p>
          <a:p>
            <a:pPr lvl="0"/>
            <a:r>
              <a:rPr lang="nl-BE" sz="1200" b="0" i="0" u="none" strike="noStrike" kern="1200" baseline="0" dirty="0" smtClean="0">
                <a:solidFill>
                  <a:schemeClr val="tx1"/>
                </a:solidFill>
                <a:latin typeface="+mn-lt"/>
                <a:ea typeface="+mn-ea"/>
                <a:cs typeface="+mn-cs"/>
              </a:rPr>
              <a:t>Zijn calcium supplementen veilig voor hart en bloedvaten? </a:t>
            </a:r>
          </a:p>
          <a:p>
            <a:pPr lvl="1"/>
            <a:r>
              <a:rPr lang="nl-BE" sz="1200" b="0" i="0" u="none" strike="noStrike" kern="1200" baseline="0" dirty="0" smtClean="0">
                <a:solidFill>
                  <a:schemeClr val="tx1"/>
                </a:solidFill>
                <a:latin typeface="+mn-lt"/>
                <a:ea typeface="+mn-ea"/>
                <a:cs typeface="+mn-cs"/>
              </a:rPr>
              <a:t>Een analyse van de beschikbare evidentie suggereert het volgende: </a:t>
            </a:r>
          </a:p>
          <a:p>
            <a:pPr lvl="1"/>
            <a:r>
              <a:rPr lang="nl-BE" sz="1200" b="0" i="0" u="none" strike="noStrike" kern="1200" baseline="0" dirty="0" smtClean="0">
                <a:solidFill>
                  <a:schemeClr val="tx1"/>
                </a:solidFill>
                <a:latin typeface="+mn-lt"/>
                <a:ea typeface="+mn-ea"/>
                <a:cs typeface="+mn-cs"/>
              </a:rPr>
              <a:t>- Noch de globale mortaliteit, noch de mortaliteit gerelateerd aan cardiovasculaire aandoeningen is verhoogd bij postmenopauzale vrouwen die calciumsupplementen gebruiken met of zonder vitamine D. </a:t>
            </a:r>
          </a:p>
          <a:p>
            <a:pPr lvl="1"/>
            <a:r>
              <a:rPr lang="nl-BE" sz="1200" b="0" i="0" u="none" strike="noStrike" kern="1200" baseline="0" dirty="0" smtClean="0">
                <a:solidFill>
                  <a:schemeClr val="tx1"/>
                </a:solidFill>
                <a:latin typeface="+mn-lt"/>
                <a:ea typeface="+mn-ea"/>
                <a:cs typeface="+mn-cs"/>
              </a:rPr>
              <a:t>- Gebruik van calciumsupplementen met of zonder vitamine D gaat niet gepaard met een verhoogd risico voor cerebrovasculaire aandoeningen (CVA). </a:t>
            </a:r>
          </a:p>
          <a:p>
            <a:pPr lvl="1"/>
            <a:r>
              <a:rPr lang="nl-BE" sz="1200" b="0" i="0" u="none" strike="noStrike" kern="1200" baseline="0" dirty="0" smtClean="0">
                <a:solidFill>
                  <a:schemeClr val="tx1"/>
                </a:solidFill>
                <a:latin typeface="+mn-lt"/>
                <a:ea typeface="+mn-ea"/>
                <a:cs typeface="+mn-cs"/>
              </a:rPr>
              <a:t>- Evidentie van gecontroleerd onderzoek suggereert niet dat calciumsupplementen (+vitamine D) het risico verhogen van vasculaire calcificaties en in het bijzonder van coronaire calcificaties of coronaire atherosclerose, of een ongunstig effect zouden hebben op bloeddruk of lipidenpatroon. </a:t>
            </a:r>
          </a:p>
          <a:p>
            <a:pPr lvl="1"/>
            <a:r>
              <a:rPr lang="nl-BE" sz="1200" b="0" i="0" u="none" strike="noStrike" kern="1200" baseline="0" dirty="0" smtClean="0">
                <a:solidFill>
                  <a:schemeClr val="tx1"/>
                </a:solidFill>
                <a:latin typeface="+mn-lt"/>
                <a:ea typeface="+mn-ea"/>
                <a:cs typeface="+mn-cs"/>
              </a:rPr>
              <a:t>- De studies met calciumsupplementen gecombineerd met vitamine D, die talrijker zijn en substantieel meer patiënten hebben geïncludeerd dan de studies met calciumsupplementen zonder vitamine D, tonen geen verhoogd risico van myocardinfarct (MI) geassocieerd met </a:t>
            </a:r>
            <a:r>
              <a:rPr lang="nl-BE" sz="1200" b="0" i="0" u="none" strike="noStrike" kern="1200" baseline="0" dirty="0" err="1" smtClean="0">
                <a:solidFill>
                  <a:schemeClr val="tx1"/>
                </a:solidFill>
                <a:latin typeface="+mn-lt"/>
                <a:ea typeface="+mn-ea"/>
                <a:cs typeface="+mn-cs"/>
              </a:rPr>
              <a:t>supplementering</a:t>
            </a:r>
            <a:r>
              <a:rPr lang="nl-BE" sz="1200" b="0" i="0" u="none" strike="noStrike" kern="1200" baseline="0" dirty="0" smtClean="0">
                <a:solidFill>
                  <a:schemeClr val="tx1"/>
                </a:solidFill>
                <a:latin typeface="+mn-lt"/>
                <a:ea typeface="+mn-ea"/>
                <a:cs typeface="+mn-cs"/>
              </a:rPr>
              <a:t>. </a:t>
            </a:r>
          </a:p>
          <a:p>
            <a:pPr lvl="1"/>
            <a:r>
              <a:rPr lang="nl-BE" sz="1200" b="0" i="0" u="none" strike="noStrike" kern="1200" baseline="0" dirty="0" smtClean="0">
                <a:solidFill>
                  <a:schemeClr val="tx1"/>
                </a:solidFill>
                <a:latin typeface="+mn-lt"/>
                <a:ea typeface="+mn-ea"/>
                <a:cs typeface="+mn-cs"/>
              </a:rPr>
              <a:t>- Het is onduidelijk of calciumsupplementen alleen (zonder vitamine D) het risico van myocardinfarct verhogen (zonder het risico op cardiovasculaire mortaliteit te verhogen). De evidentie hiervoor is eerder zwak maar de mogelijkheid van een verhoogd risico op MI bij gebruik van calciumsupplementen zonder vitamine D is niet met zekerheid uitgesloten. Een eventueel risico voor MI geassocieerd aan calciumsupplementen zonder vitamine D zou voornamelijk aanwezig zijn bij personen met een eerder hoge calciuminname (&gt; 800 mg) in de voeding. </a:t>
            </a:r>
          </a:p>
          <a:p>
            <a:pPr lvl="1"/>
            <a:r>
              <a:rPr lang="nl-BE" sz="1200" b="0" i="0" u="none" strike="noStrike" kern="1200" baseline="0" dirty="0" smtClean="0">
                <a:solidFill>
                  <a:schemeClr val="tx1"/>
                </a:solidFill>
                <a:latin typeface="+mn-lt"/>
                <a:ea typeface="+mn-ea"/>
                <a:cs typeface="+mn-cs"/>
              </a:rPr>
              <a:t>- Voor mannen is er geen betrouwbare evidentie in de één of andere zin over de cardiovasculaire veiligheid van calcium (+vitamine D). </a:t>
            </a:r>
          </a:p>
          <a:p>
            <a:pPr lvl="1"/>
            <a:r>
              <a:rPr lang="nl-BE" sz="1200" b="0" i="0" u="none" strike="noStrike" kern="1200" baseline="0" dirty="0" smtClean="0">
                <a:solidFill>
                  <a:schemeClr val="tx1"/>
                </a:solidFill>
                <a:latin typeface="+mn-lt"/>
                <a:ea typeface="+mn-ea"/>
                <a:cs typeface="+mn-cs"/>
              </a:rPr>
              <a:t>- Het geheel van de evidentie schetst een eerder geruststellend beeld over de cardiovasculaire veiligheid van supplementen calcium met vitamine D. </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Wat zijn de praktische implicaties? </a:t>
            </a:r>
          </a:p>
          <a:p>
            <a:pPr lvl="1"/>
            <a:r>
              <a:rPr lang="nl-BE" sz="1200" b="0" i="0" u="none" strike="noStrike" kern="1200" baseline="0" dirty="0" smtClean="0">
                <a:solidFill>
                  <a:schemeClr val="tx1"/>
                </a:solidFill>
                <a:latin typeface="+mn-lt"/>
                <a:ea typeface="+mn-ea"/>
                <a:cs typeface="+mn-cs"/>
              </a:rPr>
              <a:t>- Bij indicaties waarvoor overtuigende evidentie bestaat van een klinisch significant nuttig effect van </a:t>
            </a:r>
            <a:r>
              <a:rPr lang="nl-BE" sz="1200" b="0" i="0" u="none" strike="noStrike" kern="1200" baseline="0" dirty="0" err="1" smtClean="0">
                <a:solidFill>
                  <a:schemeClr val="tx1"/>
                </a:solidFill>
                <a:latin typeface="+mn-lt"/>
                <a:ea typeface="+mn-ea"/>
                <a:cs typeface="+mn-cs"/>
              </a:rPr>
              <a:t>supplementering</a:t>
            </a:r>
            <a:r>
              <a:rPr lang="nl-BE" sz="1200" b="0" i="0" u="none" strike="noStrike" kern="1200" baseline="0" dirty="0" smtClean="0">
                <a:solidFill>
                  <a:schemeClr val="tx1"/>
                </a:solidFill>
                <a:latin typeface="+mn-lt"/>
                <a:ea typeface="+mn-ea"/>
                <a:cs typeface="+mn-cs"/>
              </a:rPr>
              <a:t> met calcium en vitamine D, is er op grond van de huidige beschikbare evidentie geen reden op het vlak van cardiovasculaire veiligheid om de toediening van deze supplementen af te raden. </a:t>
            </a:r>
          </a:p>
          <a:p>
            <a:pPr lvl="1"/>
            <a:r>
              <a:rPr lang="nl-BE" sz="1200" b="0" i="0" u="none" strike="noStrike" kern="1200" baseline="0" dirty="0" smtClean="0">
                <a:solidFill>
                  <a:schemeClr val="tx1"/>
                </a:solidFill>
                <a:latin typeface="+mn-lt"/>
                <a:ea typeface="+mn-ea"/>
                <a:cs typeface="+mn-cs"/>
              </a:rPr>
              <a:t>- Er is enerzijds evidentie voor een grotere klinische werkzaamheid van de combinatie van calcium en vitamine D in vergelijking met de afzonderlijke componenten calcium en vitamine D. Anderzijds is er eveneens meer evidentie voor een veilig cardiovasculair profiel van de combinatie calcium met vitamine D dan voor calciumsupplementen zonder vitamine D. Het lijkt dus logisch om bij indicatie voor </a:t>
            </a:r>
            <a:r>
              <a:rPr lang="nl-BE" sz="1200" b="0" i="0" u="none" strike="noStrike" kern="1200" baseline="0" dirty="0" err="1" smtClean="0">
                <a:solidFill>
                  <a:schemeClr val="tx1"/>
                </a:solidFill>
                <a:latin typeface="+mn-lt"/>
                <a:ea typeface="+mn-ea"/>
                <a:cs typeface="+mn-cs"/>
              </a:rPr>
              <a:t>supplementering</a:t>
            </a:r>
            <a:r>
              <a:rPr lang="nl-BE" sz="1200" b="0" i="0" u="none" strike="noStrike" kern="1200" baseline="0" dirty="0" smtClean="0">
                <a:solidFill>
                  <a:schemeClr val="tx1"/>
                </a:solidFill>
                <a:latin typeface="+mn-lt"/>
                <a:ea typeface="+mn-ea"/>
                <a:cs typeface="+mn-cs"/>
              </a:rPr>
              <a:t> gebruik van de combinatie calcium met vitamine D aan te bevelen. </a:t>
            </a:r>
          </a:p>
          <a:p>
            <a:pPr lvl="1"/>
            <a:r>
              <a:rPr lang="nl-BE" sz="1200" b="0" i="0" u="none" strike="noStrike" kern="1200" baseline="0" dirty="0" smtClean="0">
                <a:solidFill>
                  <a:schemeClr val="tx1"/>
                </a:solidFill>
                <a:latin typeface="+mn-lt"/>
                <a:ea typeface="+mn-ea"/>
                <a:cs typeface="+mn-cs"/>
              </a:rPr>
              <a:t>- Het lijkt nuttig om de calciuminname in de voeding na te gaan. Intuïtief lijkt het logisch om de dosering van supplementen te moduleren in functie van de hoeveelheid calcium in het dieet, maar er is weinig harde evidentie om dit te ondersteunen. </a:t>
            </a:r>
          </a:p>
          <a:p>
            <a:pPr lvl="1"/>
            <a:r>
              <a:rPr lang="nl-BE" sz="1200" b="0" i="0" u="none" strike="noStrike" kern="1200" baseline="0" dirty="0" smtClean="0">
                <a:solidFill>
                  <a:schemeClr val="tx1"/>
                </a:solidFill>
                <a:latin typeface="+mn-lt"/>
                <a:ea typeface="+mn-ea"/>
                <a:cs typeface="+mn-cs"/>
              </a:rPr>
              <a:t>- Voor minder duidelijke indicaties, in het bijzonder in een preventieve context, moet de focus primair liggen bij het optimaliseren van de calciuminname in de voeding en van de vitamine D-status. Dit geldt in het bijzonder voor mannen gezien de beperktere gegevens zowel over werkzaamheid als veiligheid van supplementen. </a:t>
            </a:r>
          </a:p>
          <a:p>
            <a:pPr lvl="1"/>
            <a:r>
              <a:rPr lang="nl-BE" sz="1200" b="0" i="0" u="none" strike="noStrike" kern="1200" baseline="0" dirty="0" smtClean="0">
                <a:solidFill>
                  <a:schemeClr val="tx1"/>
                </a:solidFill>
                <a:latin typeface="+mn-lt"/>
                <a:ea typeface="+mn-ea"/>
                <a:cs typeface="+mn-cs"/>
              </a:rPr>
              <a:t>- Associatie met geneesmiddelen bij osteoporose blijft een duidelijke indicatie voor calcium/vitamine D-supplementen. Het veiligheidsprofiel van de behandeling is dat van het geheel van het geneesmiddel samen met de supplementen. Het feit dat in alle belangrijke studies de placebogroep dezelfde supplementen kreeg als de actieve behandelingsgroep houdt een beperking in bij de evaluatie van de veiligheid van de globale behandeling. </a:t>
            </a:r>
          </a:p>
          <a:p>
            <a:r>
              <a:rPr lang="nl-BE" sz="1200" b="0" i="0" u="none" strike="noStrike" kern="1200" baseline="0" dirty="0" smtClean="0">
                <a:solidFill>
                  <a:schemeClr val="tx1"/>
                </a:solidFill>
                <a:latin typeface="+mn-lt"/>
                <a:ea typeface="+mn-ea"/>
                <a:cs typeface="+mn-cs"/>
              </a:rPr>
              <a:t>4.1.2.1.6. Slotbemerkingen </a:t>
            </a:r>
          </a:p>
          <a:p>
            <a:pPr lvl="1"/>
            <a:r>
              <a:rPr lang="nl-BE" sz="1200" b="0" i="0" u="none" strike="noStrike" kern="1200" baseline="0" dirty="0" smtClean="0">
                <a:solidFill>
                  <a:schemeClr val="tx1"/>
                </a:solidFill>
                <a:latin typeface="+mn-lt"/>
                <a:ea typeface="+mn-ea"/>
                <a:cs typeface="+mn-cs"/>
              </a:rPr>
              <a:t>De publicaties (en de wat militante houding) van Bolland en collega’s hebben een soms hevige controverse op gang gebracht en gevoed, die soms in wanverhouding lijkt met de al bij al bescheiden evidentie. Mogelijk wordt hierdoor de aandacht ten onrechte afgeleid van andere potentiële problemen bij </a:t>
            </a:r>
            <a:r>
              <a:rPr lang="nl-BE" sz="1200" b="0" i="0" u="none" strike="noStrike" kern="1200" baseline="0" dirty="0" err="1" smtClean="0">
                <a:solidFill>
                  <a:schemeClr val="tx1"/>
                </a:solidFill>
                <a:latin typeface="+mn-lt"/>
                <a:ea typeface="+mn-ea"/>
                <a:cs typeface="+mn-cs"/>
              </a:rPr>
              <a:t>calciumsupplementering</a:t>
            </a:r>
            <a:r>
              <a:rPr lang="nl-BE" sz="1200" b="0" i="0" u="none" strike="noStrike" kern="1200" baseline="0" dirty="0" smtClean="0">
                <a:solidFill>
                  <a:schemeClr val="tx1"/>
                </a:solidFill>
                <a:latin typeface="+mn-lt"/>
                <a:ea typeface="+mn-ea"/>
                <a:cs typeface="+mn-cs"/>
              </a:rPr>
              <a:t> met meer praktische implicaties. Zonder hierop meer in detail in te gaan, is het nuttig volgende punten in herinnering te brengen: </a:t>
            </a:r>
          </a:p>
          <a:p>
            <a:pPr lvl="1"/>
            <a:r>
              <a:rPr lang="nl-BE" sz="1200" b="0" i="0" u="none" strike="noStrike" kern="1200" baseline="0" dirty="0" smtClean="0">
                <a:solidFill>
                  <a:schemeClr val="tx1"/>
                </a:solidFill>
                <a:latin typeface="+mn-lt"/>
                <a:ea typeface="+mn-ea"/>
                <a:cs typeface="+mn-cs"/>
              </a:rPr>
              <a:t>- Calciumpreparaten (en in zekere mate ook een zeer calciumrijke voeding) kan aanleiding geven tot gastro-intestinale klachten, in het bijzonder niet zelden klachten van constipatie (nogal eens reden voor therapiestop). </a:t>
            </a:r>
          </a:p>
          <a:p>
            <a:pPr lvl="1"/>
            <a:r>
              <a:rPr lang="nl-BE" sz="1200" b="0" i="0" u="none" strike="noStrike" kern="1200" baseline="0" dirty="0" smtClean="0">
                <a:solidFill>
                  <a:schemeClr val="tx1"/>
                </a:solidFill>
                <a:latin typeface="+mn-lt"/>
                <a:ea typeface="+mn-ea"/>
                <a:cs typeface="+mn-cs"/>
              </a:rPr>
              <a:t>- Calciumsupplementen verhogen de calciurie en hoewel de gegevens niet consistent zijn, is er vermoedelijk een lichte verhoging van het risico op urinaire </a:t>
            </a:r>
            <a:r>
              <a:rPr lang="nl-BE" sz="1200" b="0" i="0" u="none" strike="noStrike" kern="1200" baseline="0" dirty="0" err="1" smtClean="0">
                <a:solidFill>
                  <a:schemeClr val="tx1"/>
                </a:solidFill>
                <a:latin typeface="+mn-lt"/>
                <a:ea typeface="+mn-ea"/>
                <a:cs typeface="+mn-cs"/>
              </a:rPr>
              <a:t>lithiase</a:t>
            </a:r>
            <a:r>
              <a:rPr lang="nl-BE" sz="1200" b="0" i="0" u="none" strike="noStrike" kern="1200" baseline="0" dirty="0" smtClean="0">
                <a:solidFill>
                  <a:schemeClr val="tx1"/>
                </a:solidFill>
                <a:latin typeface="+mn-lt"/>
                <a:ea typeface="+mn-ea"/>
                <a:cs typeface="+mn-cs"/>
              </a:rPr>
              <a:t>: in de WHI-studie was de incidentie van urinaire </a:t>
            </a:r>
            <a:r>
              <a:rPr lang="nl-BE" sz="1200" b="0" i="0" u="none" strike="noStrike" kern="1200" baseline="0" dirty="0" err="1" smtClean="0">
                <a:solidFill>
                  <a:schemeClr val="tx1"/>
                </a:solidFill>
                <a:latin typeface="+mn-lt"/>
                <a:ea typeface="+mn-ea"/>
                <a:cs typeface="+mn-cs"/>
              </a:rPr>
              <a:t>lithiase</a:t>
            </a:r>
            <a:r>
              <a:rPr lang="nl-BE" sz="1200" b="0" i="0" u="none" strike="noStrike" kern="1200" baseline="0" dirty="0" smtClean="0">
                <a:solidFill>
                  <a:schemeClr val="tx1"/>
                </a:solidFill>
                <a:latin typeface="+mn-lt"/>
                <a:ea typeface="+mn-ea"/>
                <a:cs typeface="+mn-cs"/>
              </a:rPr>
              <a:t> tijdens de 7 jaar studieduur 0,35% in de calcium/vitamine D-groep vergeleken met 0,30% in de placebogroep [HR 1,17 (1,02-1,34)] (Jackson 2006; Wallace 2011). </a:t>
            </a:r>
          </a:p>
          <a:p>
            <a:pPr lvl="1"/>
            <a:r>
              <a:rPr lang="nl-BE" sz="1200" b="0" i="0" u="none" strike="noStrike" kern="1200" baseline="0" dirty="0" smtClean="0">
                <a:solidFill>
                  <a:schemeClr val="tx1"/>
                </a:solidFill>
                <a:latin typeface="+mn-lt"/>
                <a:ea typeface="+mn-ea"/>
                <a:cs typeface="+mn-cs"/>
              </a:rPr>
              <a:t>- Calciumsupplementen verhogen het risico op vaatcalcificaties bij ernstige nierinsufficiëntie </a:t>
            </a:r>
          </a:p>
          <a:p>
            <a:pPr lvl="1"/>
            <a:r>
              <a:rPr lang="nl-BE" sz="1200" b="0" i="0" u="none" strike="noStrike" kern="1200" baseline="0" dirty="0" smtClean="0">
                <a:solidFill>
                  <a:schemeClr val="tx1"/>
                </a:solidFill>
                <a:latin typeface="+mn-lt"/>
                <a:ea typeface="+mn-ea"/>
                <a:cs typeface="+mn-cs"/>
              </a:rPr>
              <a:t>- Voorzichtigheid is geboden bij situaties met verhoogd risico voor </a:t>
            </a:r>
            <a:r>
              <a:rPr lang="nl-BE" sz="1200" b="0" i="0" u="none" strike="noStrike" kern="1200" baseline="0" dirty="0" err="1" smtClean="0">
                <a:solidFill>
                  <a:schemeClr val="tx1"/>
                </a:solidFill>
                <a:latin typeface="+mn-lt"/>
                <a:ea typeface="+mn-ea"/>
                <a:cs typeface="+mn-cs"/>
              </a:rPr>
              <a:t>hypercalcemie</a:t>
            </a:r>
            <a:r>
              <a:rPr lang="nl-BE" sz="1200" b="0" i="0" u="none" strike="noStrike" kern="1200" baseline="0" dirty="0" smtClean="0">
                <a:solidFill>
                  <a:schemeClr val="tx1"/>
                </a:solidFill>
                <a:latin typeface="+mn-lt"/>
                <a:ea typeface="+mn-ea"/>
                <a:cs typeface="+mn-cs"/>
              </a:rPr>
              <a:t> (bijv. immobilisatie; nierinsufficiëntie; sarcoïdose) </a:t>
            </a:r>
          </a:p>
          <a:p>
            <a:pPr lvl="1"/>
            <a:r>
              <a:rPr lang="nl-BE" sz="1200" b="0" i="0" u="none" strike="noStrike" kern="1200" baseline="0" dirty="0" smtClean="0">
                <a:solidFill>
                  <a:schemeClr val="tx1"/>
                </a:solidFill>
                <a:latin typeface="+mn-lt"/>
                <a:ea typeface="+mn-ea"/>
                <a:cs typeface="+mn-cs"/>
              </a:rPr>
              <a:t>- Calciumsupplementen zijn uiteraard </a:t>
            </a:r>
            <a:r>
              <a:rPr lang="nl-BE" sz="1200" b="0" i="0" u="none" strike="noStrike" kern="1200" baseline="0" dirty="0" err="1" smtClean="0">
                <a:solidFill>
                  <a:schemeClr val="tx1"/>
                </a:solidFill>
                <a:latin typeface="+mn-lt"/>
                <a:ea typeface="+mn-ea"/>
                <a:cs typeface="+mn-cs"/>
              </a:rPr>
              <a:t>gecontraïndiceerd</a:t>
            </a:r>
            <a:r>
              <a:rPr lang="nl-BE" sz="1200" b="0" i="0" u="none" strike="noStrike" kern="1200" baseline="0" dirty="0" smtClean="0">
                <a:solidFill>
                  <a:schemeClr val="tx1"/>
                </a:solidFill>
                <a:latin typeface="+mn-lt"/>
                <a:ea typeface="+mn-ea"/>
                <a:cs typeface="+mn-cs"/>
              </a:rPr>
              <a:t> bij </a:t>
            </a:r>
            <a:r>
              <a:rPr lang="nl-BE" sz="1200" b="0" i="0" u="none" strike="noStrike" kern="1200" baseline="0" dirty="0" err="1" smtClean="0">
                <a:solidFill>
                  <a:schemeClr val="tx1"/>
                </a:solidFill>
                <a:latin typeface="+mn-lt"/>
                <a:ea typeface="+mn-ea"/>
                <a:cs typeface="+mn-cs"/>
              </a:rPr>
              <a:t>hypercalcemie</a:t>
            </a:r>
            <a:r>
              <a:rPr lang="nl-BE" sz="1200" b="0" i="0" u="none" strike="noStrike" kern="1200" baseline="0" dirty="0" smtClean="0">
                <a:solidFill>
                  <a:schemeClr val="tx1"/>
                </a:solidFill>
                <a:latin typeface="+mn-lt"/>
                <a:ea typeface="+mn-ea"/>
                <a:cs typeface="+mn-cs"/>
              </a:rPr>
              <a:t>. Bepaling van nierfunctie en </a:t>
            </a:r>
            <a:r>
              <a:rPr lang="nl-BE" sz="1200" b="0" i="0" u="none" strike="noStrike" kern="1200" baseline="0" dirty="0" err="1" smtClean="0">
                <a:solidFill>
                  <a:schemeClr val="tx1"/>
                </a:solidFill>
                <a:latin typeface="+mn-lt"/>
                <a:ea typeface="+mn-ea"/>
                <a:cs typeface="+mn-cs"/>
              </a:rPr>
              <a:t>calcemie</a:t>
            </a:r>
            <a:r>
              <a:rPr lang="nl-BE" sz="1200" b="0" i="0" u="none" strike="noStrike" kern="1200" baseline="0" dirty="0" smtClean="0">
                <a:solidFill>
                  <a:schemeClr val="tx1"/>
                </a:solidFill>
                <a:latin typeface="+mn-lt"/>
                <a:ea typeface="+mn-ea"/>
                <a:cs typeface="+mn-cs"/>
              </a:rPr>
              <a:t> is aangewezen voor het opstarten van </a:t>
            </a:r>
            <a:r>
              <a:rPr lang="nl-BE" sz="1200" b="0" i="0" u="none" strike="noStrike" kern="1200" baseline="0" dirty="0" err="1" smtClean="0">
                <a:solidFill>
                  <a:schemeClr val="tx1"/>
                </a:solidFill>
                <a:latin typeface="+mn-lt"/>
                <a:ea typeface="+mn-ea"/>
                <a:cs typeface="+mn-cs"/>
              </a:rPr>
              <a:t>supplementering</a:t>
            </a:r>
            <a:r>
              <a:rPr lang="nl-BE" sz="1200" b="0" i="0" u="none" strike="noStrike" kern="1200" baseline="0" dirty="0" smtClean="0">
                <a:solidFill>
                  <a:schemeClr val="tx1"/>
                </a:solidFill>
                <a:latin typeface="+mn-lt"/>
                <a:ea typeface="+mn-ea"/>
                <a:cs typeface="+mn-cs"/>
              </a:rPr>
              <a:t> (bijv. ter uitsluiting van een primaire </a:t>
            </a:r>
            <a:r>
              <a:rPr lang="nl-BE" sz="1200" b="0" i="0" u="none" strike="noStrike" kern="1200" baseline="0" dirty="0" err="1" smtClean="0">
                <a:solidFill>
                  <a:schemeClr val="tx1"/>
                </a:solidFill>
                <a:latin typeface="+mn-lt"/>
                <a:ea typeface="+mn-ea"/>
                <a:cs typeface="+mn-cs"/>
              </a:rPr>
              <a:t>hyperparathyreoïdie</a:t>
            </a:r>
            <a:r>
              <a:rPr lang="nl-BE" sz="1200" b="0" i="0" u="none" strike="noStrike" kern="1200" baseline="0" dirty="0" smtClean="0">
                <a:solidFill>
                  <a:schemeClr val="tx1"/>
                </a:solidFill>
                <a:latin typeface="+mn-lt"/>
                <a:ea typeface="+mn-ea"/>
                <a:cs typeface="+mn-cs"/>
              </a:rPr>
              <a:t> als oorzaak van de osteoporose waarvoor de supplementen bedoeld zijn). </a:t>
            </a:r>
          </a:p>
          <a:p>
            <a:pPr lvl="1"/>
            <a:r>
              <a:rPr lang="nl-BE" sz="1200" b="0" i="0" u="none" strike="noStrike" kern="1200" baseline="0" dirty="0" smtClean="0">
                <a:solidFill>
                  <a:schemeClr val="tx1"/>
                </a:solidFill>
                <a:latin typeface="+mn-lt"/>
                <a:ea typeface="+mn-ea"/>
                <a:cs typeface="+mn-cs"/>
              </a:rPr>
              <a:t>- Bij voorgeschiedenis van urinaire </a:t>
            </a:r>
            <a:r>
              <a:rPr lang="nl-BE" sz="1200" b="0" i="0" u="none" strike="noStrike" kern="1200" baseline="0" dirty="0" err="1" smtClean="0">
                <a:solidFill>
                  <a:schemeClr val="tx1"/>
                </a:solidFill>
                <a:latin typeface="+mn-lt"/>
                <a:ea typeface="+mn-ea"/>
                <a:cs typeface="+mn-cs"/>
              </a:rPr>
              <a:t>lithiase</a:t>
            </a:r>
            <a:r>
              <a:rPr lang="nl-BE" sz="1200" b="0" i="0" u="none" strike="noStrike" kern="1200" baseline="0" dirty="0" smtClean="0">
                <a:solidFill>
                  <a:schemeClr val="tx1"/>
                </a:solidFill>
                <a:latin typeface="+mn-lt"/>
                <a:ea typeface="+mn-ea"/>
                <a:cs typeface="+mn-cs"/>
              </a:rPr>
              <a:t> is bepaling van </a:t>
            </a:r>
            <a:r>
              <a:rPr lang="nl-BE" sz="1200" b="0" i="0" u="none" strike="noStrike" kern="1200" baseline="0" dirty="0" err="1" smtClean="0">
                <a:solidFill>
                  <a:schemeClr val="tx1"/>
                </a:solidFill>
                <a:latin typeface="+mn-lt"/>
                <a:ea typeface="+mn-ea"/>
                <a:cs typeface="+mn-cs"/>
              </a:rPr>
              <a:t>calcemie</a:t>
            </a:r>
            <a:r>
              <a:rPr lang="nl-BE" sz="1200" b="0" i="0" u="none" strike="noStrike" kern="1200" baseline="0" dirty="0" smtClean="0">
                <a:solidFill>
                  <a:schemeClr val="tx1"/>
                </a:solidFill>
                <a:latin typeface="+mn-lt"/>
                <a:ea typeface="+mn-ea"/>
                <a:cs typeface="+mn-cs"/>
              </a:rPr>
              <a:t> en 24 uur calciurie aangewezen voor opstarten van calciumsupplementen. </a:t>
            </a:r>
          </a:p>
          <a:p>
            <a:pPr lvl="1"/>
            <a:r>
              <a:rPr lang="nl-BE" sz="1200" b="0" i="0" u="none" strike="noStrike" kern="1200" baseline="0" dirty="0" smtClean="0">
                <a:solidFill>
                  <a:schemeClr val="tx1"/>
                </a:solidFill>
                <a:latin typeface="+mn-lt"/>
                <a:ea typeface="+mn-ea"/>
                <a:cs typeface="+mn-cs"/>
              </a:rPr>
              <a:t>- Er zijn geneesmiddeleninteracties waarmee rekening moet worden gehouden. Deze interacties kunnen het risico op </a:t>
            </a:r>
            <a:r>
              <a:rPr lang="nl-BE" sz="1200" b="0" i="0" u="none" strike="noStrike" kern="1200" baseline="0" dirty="0" err="1" smtClean="0">
                <a:solidFill>
                  <a:schemeClr val="tx1"/>
                </a:solidFill>
                <a:latin typeface="+mn-lt"/>
                <a:ea typeface="+mn-ea"/>
                <a:cs typeface="+mn-cs"/>
              </a:rPr>
              <a:t>hypercalcemie</a:t>
            </a:r>
            <a:r>
              <a:rPr lang="nl-BE" sz="1200" b="0" i="0" u="none" strike="noStrike" kern="1200" baseline="0" dirty="0" smtClean="0">
                <a:solidFill>
                  <a:schemeClr val="tx1"/>
                </a:solidFill>
                <a:latin typeface="+mn-lt"/>
                <a:ea typeface="+mn-ea"/>
                <a:cs typeface="+mn-cs"/>
              </a:rPr>
              <a:t> verhogen. Dit geldt in het bijzonder voor </a:t>
            </a:r>
            <a:r>
              <a:rPr lang="nl-BE" sz="1200" b="0" i="0" u="none" strike="noStrike" kern="1200" baseline="0" dirty="0" err="1" smtClean="0">
                <a:solidFill>
                  <a:schemeClr val="tx1"/>
                </a:solidFill>
                <a:latin typeface="+mn-lt"/>
                <a:ea typeface="+mn-ea"/>
                <a:cs typeface="+mn-cs"/>
              </a:rPr>
              <a:t>calciumsparende</a:t>
            </a:r>
            <a:r>
              <a:rPr lang="nl-BE" sz="1200" b="0" i="0" u="none" strike="noStrike" kern="1200" baseline="0" dirty="0" smtClean="0">
                <a:solidFill>
                  <a:schemeClr val="tx1"/>
                </a:solidFill>
                <a:latin typeface="+mn-lt"/>
                <a:ea typeface="+mn-ea"/>
                <a:cs typeface="+mn-cs"/>
              </a:rPr>
              <a:t> diuretica, namelijk </a:t>
            </a:r>
            <a:r>
              <a:rPr lang="nl-BE" sz="1200" b="0" i="0" u="none" strike="noStrike" kern="1200" baseline="0" dirty="0" err="1" smtClean="0">
                <a:solidFill>
                  <a:schemeClr val="tx1"/>
                </a:solidFill>
                <a:latin typeface="+mn-lt"/>
                <a:ea typeface="+mn-ea"/>
                <a:cs typeface="+mn-cs"/>
              </a:rPr>
              <a:t>thiaziden</a:t>
            </a:r>
            <a:r>
              <a:rPr lang="nl-BE" sz="1200" b="0" i="0" u="none" strike="noStrike" kern="1200" baseline="0" dirty="0" smtClean="0">
                <a:solidFill>
                  <a:schemeClr val="tx1"/>
                </a:solidFill>
                <a:latin typeface="+mn-lt"/>
                <a:ea typeface="+mn-ea"/>
                <a:cs typeface="+mn-cs"/>
              </a:rPr>
              <a:t> en </a:t>
            </a:r>
            <a:r>
              <a:rPr lang="nl-BE" sz="1200" b="0" i="0" u="none" strike="noStrike" kern="1200" baseline="0" dirty="0" err="1" smtClean="0">
                <a:solidFill>
                  <a:schemeClr val="tx1"/>
                </a:solidFill>
                <a:latin typeface="+mn-lt"/>
                <a:ea typeface="+mn-ea"/>
                <a:cs typeface="+mn-cs"/>
              </a:rPr>
              <a:t>indapamide</a:t>
            </a:r>
            <a:r>
              <a:rPr lang="nl-BE" sz="1200" b="0" i="0" u="none" strike="noStrike" kern="1200" baseline="0" dirty="0" smtClean="0">
                <a:solidFill>
                  <a:schemeClr val="tx1"/>
                </a:solidFill>
                <a:latin typeface="+mn-lt"/>
                <a:ea typeface="+mn-ea"/>
                <a:cs typeface="+mn-cs"/>
              </a:rPr>
              <a:t> (gevaar voor </a:t>
            </a:r>
            <a:r>
              <a:rPr lang="nl-BE" sz="1200" b="0" i="0" u="none" strike="noStrike" kern="1200" baseline="0" dirty="0" err="1" smtClean="0">
                <a:solidFill>
                  <a:schemeClr val="tx1"/>
                </a:solidFill>
                <a:latin typeface="+mn-lt"/>
                <a:ea typeface="+mn-ea"/>
                <a:cs typeface="+mn-cs"/>
              </a:rPr>
              <a:t>hypercalcemie</a:t>
            </a:r>
            <a:r>
              <a:rPr lang="nl-BE" sz="1200" b="0" i="0" u="none" strike="noStrike" kern="1200" baseline="0" dirty="0" smtClean="0">
                <a:solidFill>
                  <a:schemeClr val="tx1"/>
                </a:solidFill>
                <a:latin typeface="+mn-lt"/>
                <a:ea typeface="+mn-ea"/>
                <a:cs typeface="+mn-cs"/>
              </a:rPr>
              <a:t> voornamelijk in combinatie met andere risicofactoren zoals verminderde nierfunctie of relatieve immobilisatie), en voor alfacalcidol en calcitriol. Andere interacties kunnen het risico op toxiciteit verhogen (bijv. met </a:t>
            </a:r>
            <a:r>
              <a:rPr lang="nl-BE" sz="1200" b="0" i="0" u="none" strike="noStrike" kern="1200" baseline="0" dirty="0" err="1" smtClean="0">
                <a:solidFill>
                  <a:schemeClr val="tx1"/>
                </a:solidFill>
                <a:latin typeface="+mn-lt"/>
                <a:ea typeface="+mn-ea"/>
                <a:cs typeface="+mn-cs"/>
              </a:rPr>
              <a:t>digitoxine</a:t>
            </a:r>
            <a:r>
              <a:rPr lang="nl-BE" sz="1200" b="0" i="0" u="none" strike="noStrike" kern="1200" baseline="0" dirty="0" smtClean="0">
                <a:solidFill>
                  <a:schemeClr val="tx1"/>
                </a:solidFill>
                <a:latin typeface="+mn-lt"/>
                <a:ea typeface="+mn-ea"/>
                <a:cs typeface="+mn-cs"/>
              </a:rPr>
              <a:t>). Nog andere interacties berusten op interferentie met de opname van andere geneesmiddelen (bijv. levothyroxine; </a:t>
            </a:r>
            <a:r>
              <a:rPr lang="nl-BE" sz="1200" b="0" i="0" u="none" strike="noStrike" kern="1200" baseline="0" dirty="0" err="1" smtClean="0">
                <a:solidFill>
                  <a:schemeClr val="tx1"/>
                </a:solidFill>
                <a:latin typeface="+mn-lt"/>
                <a:ea typeface="+mn-ea"/>
                <a:cs typeface="+mn-cs"/>
              </a:rPr>
              <a:t>chinolonen</a:t>
            </a:r>
            <a:r>
              <a:rPr lang="nl-BE" sz="1200" b="0" i="0" u="none" strike="noStrike" kern="1200" baseline="0" dirty="0" smtClean="0">
                <a:solidFill>
                  <a:schemeClr val="tx1"/>
                </a:solidFill>
                <a:latin typeface="+mn-lt"/>
                <a:ea typeface="+mn-ea"/>
                <a:cs typeface="+mn-cs"/>
              </a:rPr>
              <a:t>; tetracyclines; ijzer, bisfosfonaten). </a:t>
            </a:r>
          </a:p>
          <a:p>
            <a:pPr marL="628650" lvl="1" indent="-171450">
              <a:buFontTx/>
              <a:buChar char="-"/>
            </a:pPr>
            <a:r>
              <a:rPr lang="nl-BE" sz="1200" b="0" i="0" u="none" strike="noStrike" kern="1200" baseline="0" dirty="0" smtClean="0">
                <a:solidFill>
                  <a:schemeClr val="tx1"/>
                </a:solidFill>
                <a:latin typeface="+mn-lt"/>
                <a:ea typeface="+mn-ea"/>
                <a:cs typeface="+mn-cs"/>
              </a:rPr>
              <a:t>Hypervitaminose D als gevolg van overdreven inname van vitamine D is eerder uitzonderlijk met per os toegediend vitamine D. Aangenomen wordt dat gevaar voor toxiciteit optreedt bij dosissen boven de 4.000 E per dag (Ross 2011) Door gebruik van multipele supplementen (al dan niet als geneesmiddel geregistreerde supplementen met wisselende hoeveelheden calcium, calcium met vitamine D en vitamine D) treedt soms onduidelijkheid op over de totaal effectief gebruikte hoeveelheden calcium en vitamine D. Hierbij is er ook nogal eens verwarring tussen hoeveelheid uitgedrukt als elementair calcium of als calciumzout. Dit is een domein waarbij de apotheker een begeleidende rol kan spelen, naast een rol ter bevordering van de therapietrouw en, belangrijk, bij het vermijden van ongewenste geneesmiddeleninteracties. </a:t>
            </a:r>
          </a:p>
          <a:p>
            <a:endParaRPr lang="nl-BE" sz="1200" b="0" i="0" u="none" strike="noStrike" kern="1200" baseline="0" dirty="0" smtClean="0">
              <a:solidFill>
                <a:schemeClr val="tx1"/>
              </a:solidFill>
              <a:latin typeface="+mn-lt"/>
              <a:ea typeface="+mn-ea"/>
              <a:cs typeface="+mn-cs"/>
            </a:endParaRPr>
          </a:p>
          <a:p>
            <a:r>
              <a:rPr lang="nl-BE" sz="1200" b="1" i="0" u="none" strike="noStrike" kern="1200" baseline="0" dirty="0" smtClean="0">
                <a:solidFill>
                  <a:schemeClr val="tx1"/>
                </a:solidFill>
                <a:latin typeface="+mn-lt"/>
                <a:ea typeface="+mn-ea"/>
                <a:cs typeface="+mn-cs"/>
              </a:rPr>
              <a:t>4.1.3. Wat besluit de jury? </a:t>
            </a:r>
          </a:p>
          <a:p>
            <a:r>
              <a:rPr lang="nl-BE" sz="1200" b="1" i="0" u="none" strike="noStrike" kern="1200" baseline="0" dirty="0" smtClean="0">
                <a:solidFill>
                  <a:schemeClr val="tx1"/>
                </a:solidFill>
                <a:latin typeface="+mn-lt"/>
                <a:ea typeface="+mn-ea"/>
                <a:cs typeface="+mn-cs"/>
              </a:rPr>
              <a:t>Bij indicaties voor </a:t>
            </a:r>
            <a:r>
              <a:rPr lang="nl-BE" sz="1200" b="1" i="0" u="none" strike="noStrike" kern="1200" baseline="0" dirty="0" err="1" smtClean="0">
                <a:solidFill>
                  <a:schemeClr val="tx1"/>
                </a:solidFill>
                <a:latin typeface="+mn-lt"/>
                <a:ea typeface="+mn-ea"/>
                <a:cs typeface="+mn-cs"/>
              </a:rPr>
              <a:t>supplementering</a:t>
            </a:r>
            <a:r>
              <a:rPr lang="nl-BE" sz="1200" b="1" i="0" u="none" strike="noStrike" kern="1200" baseline="0" dirty="0" smtClean="0">
                <a:solidFill>
                  <a:schemeClr val="tx1"/>
                </a:solidFill>
                <a:latin typeface="+mn-lt"/>
                <a:ea typeface="+mn-ea"/>
                <a:cs typeface="+mn-cs"/>
              </a:rPr>
              <a:t> met calcium en vitamine D, is er op grond van de huidige beschikbare evidentie geen reden op het vlak van cardiovasculaire veiligheid om de toediening van deze supplementen af te raden. </a:t>
            </a:r>
            <a:r>
              <a:rPr lang="nl-BE" sz="1200" b="1" i="1" u="none" strike="noStrike" kern="1200" baseline="0" dirty="0" smtClean="0">
                <a:solidFill>
                  <a:schemeClr val="tx1"/>
                </a:solidFill>
                <a:latin typeface="+mn-lt"/>
                <a:ea typeface="+mn-ea"/>
                <a:cs typeface="+mn-cs"/>
              </a:rPr>
              <a:t>(Sterke aanbeveling) </a:t>
            </a:r>
            <a:endParaRPr lang="nl-BE" sz="1200" b="1" i="0" u="none" strike="noStrike" kern="1200" baseline="0" dirty="0" smtClean="0">
              <a:solidFill>
                <a:schemeClr val="tx1"/>
              </a:solidFill>
              <a:latin typeface="+mn-lt"/>
              <a:ea typeface="+mn-ea"/>
              <a:cs typeface="+mn-cs"/>
            </a:endParaRPr>
          </a:p>
          <a:p>
            <a:r>
              <a:rPr lang="nl-BE" sz="1200" b="1" i="0" u="none" strike="noStrike" kern="1200" baseline="0" dirty="0" smtClean="0">
                <a:solidFill>
                  <a:schemeClr val="tx1"/>
                </a:solidFill>
                <a:latin typeface="+mn-lt"/>
                <a:ea typeface="+mn-ea"/>
                <a:cs typeface="+mn-cs"/>
              </a:rPr>
              <a:t>Uit principe van voorzichtigheid dient de totale dagelijkse inname voor de meeste vrouwen niet hoger te zijn dan ongeveer 1.400 mg elementair calcium per dag, hierbij rekening houdend met de voedingsinname van calcium (</a:t>
            </a:r>
            <a:r>
              <a:rPr lang="nl-BE" sz="1200" b="1" i="0" u="none" strike="noStrike" kern="1200" baseline="0" dirty="0" err="1" smtClean="0">
                <a:solidFill>
                  <a:schemeClr val="tx1"/>
                </a:solidFill>
                <a:latin typeface="+mn-lt"/>
                <a:ea typeface="+mn-ea"/>
                <a:cs typeface="+mn-cs"/>
              </a:rPr>
              <a:t>Michaelsson</a:t>
            </a:r>
            <a:r>
              <a:rPr lang="nl-BE" sz="1200" b="1" i="0" u="none" strike="noStrike" kern="1200" baseline="0" dirty="0" smtClean="0">
                <a:solidFill>
                  <a:schemeClr val="tx1"/>
                </a:solidFill>
                <a:latin typeface="+mn-lt"/>
                <a:ea typeface="+mn-ea"/>
                <a:cs typeface="+mn-cs"/>
              </a:rPr>
              <a:t> 2013). </a:t>
            </a:r>
            <a:r>
              <a:rPr lang="nl-BE" sz="1200" b="1" i="1" u="none" strike="noStrike" kern="1200" baseline="0" dirty="0" smtClean="0">
                <a:solidFill>
                  <a:schemeClr val="tx1"/>
                </a:solidFill>
                <a:latin typeface="+mn-lt"/>
                <a:ea typeface="+mn-ea"/>
                <a:cs typeface="+mn-cs"/>
              </a:rPr>
              <a:t>(Sterke aanbeveling) </a:t>
            </a:r>
            <a:endParaRPr lang="nl-BE" b="1"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47</a:t>
            </a:fld>
            <a:endParaRPr lang="en-US"/>
          </a:p>
        </p:txBody>
      </p:sp>
    </p:spTree>
    <p:extLst>
      <p:ext uri="{BB962C8B-B14F-4D97-AF65-F5344CB8AC3E}">
        <p14:creationId xmlns:p14="http://schemas.microsoft.com/office/powerpoint/2010/main" val="5920712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u="sng" dirty="0" smtClean="0"/>
              <a:t>Meunier et al., N </a:t>
            </a:r>
            <a:r>
              <a:rPr lang="nl-BE" b="1" u="sng" dirty="0" err="1" smtClean="0"/>
              <a:t>Engl</a:t>
            </a:r>
            <a:r>
              <a:rPr lang="nl-BE" b="1" u="sng" dirty="0" smtClean="0"/>
              <a:t> J </a:t>
            </a:r>
            <a:r>
              <a:rPr lang="nl-BE" b="1" u="sng" dirty="0" err="1" smtClean="0"/>
              <a:t>Med</a:t>
            </a:r>
            <a:r>
              <a:rPr lang="nl-BE" b="1" u="sng" dirty="0" smtClean="0"/>
              <a:t> 1992; 327: 1637-1642</a:t>
            </a:r>
            <a:endParaRPr lang="en-US" sz="1200" b="1" i="0" u="sng"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 tooltip="View full size"/>
              </a:rPr>
              <a:t>Figure 1</a:t>
            </a:r>
            <a:r>
              <a:rPr lang="en-US" sz="1200" b="0" i="0" kern="1200" dirty="0" smtClean="0">
                <a:solidFill>
                  <a:schemeClr val="tx1"/>
                </a:solidFill>
                <a:effectLst/>
                <a:latin typeface="+mn-lt"/>
                <a:ea typeface="+mn-ea"/>
                <a:cs typeface="+mn-cs"/>
              </a:rPr>
              <a:t> shows the curves for the probability of hip and other fractures, based on the active-treatment analysis and estimated by the life-table method. There was a decreased probability of both hip fractures (P = 0.040) and other fractures (P = 0.015) in the vitamin D</a:t>
            </a:r>
            <a:r>
              <a:rPr lang="en-US" sz="1200" b="0" i="0" kern="1200" baseline="-250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—calcium group as compared with the placebo group. The curves for the two groups began to diverge at 10 months for hip fractures and at 2 months for the other fractures. Ninety-nine percent of the fractures resulted from a fall, and 1 percent of the fractures were spontaneous or resulted from other trauma.</a:t>
            </a: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48</a:t>
            </a:fld>
            <a:endParaRPr lang="en-US"/>
          </a:p>
        </p:txBody>
      </p:sp>
    </p:spTree>
    <p:extLst>
      <p:ext uri="{BB962C8B-B14F-4D97-AF65-F5344CB8AC3E}">
        <p14:creationId xmlns:p14="http://schemas.microsoft.com/office/powerpoint/2010/main" val="3571211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49</a:t>
            </a:fld>
            <a:endParaRPr lang="en-US"/>
          </a:p>
        </p:txBody>
      </p:sp>
    </p:spTree>
    <p:extLst>
      <p:ext uri="{BB962C8B-B14F-4D97-AF65-F5344CB8AC3E}">
        <p14:creationId xmlns:p14="http://schemas.microsoft.com/office/powerpoint/2010/main" val="423515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90000" lvl="0" indent="-92075">
              <a:spcBef>
                <a:spcPts val="0"/>
              </a:spcBef>
            </a:pPr>
            <a:r>
              <a:rPr lang="en-GB" sz="1100" b="1" u="sng" dirty="0" smtClean="0">
                <a:solidFill>
                  <a:srgbClr val="000000"/>
                </a:solidFill>
              </a:rPr>
              <a:t>Key Points</a:t>
            </a:r>
          </a:p>
          <a:p>
            <a:pPr marL="171450" lvl="0" indent="-171450">
              <a:spcBef>
                <a:spcPts val="0"/>
              </a:spcBef>
              <a:buFont typeface="Arial" panose="020B0604020202020204" pitchFamily="34" charset="0"/>
              <a:buChar char="•"/>
            </a:pPr>
            <a:r>
              <a:rPr lang="en-GB" altLang="ja-JP" sz="1100" dirty="0" smtClean="0">
                <a:solidFill>
                  <a:srgbClr val="000000"/>
                </a:solidFill>
              </a:rPr>
              <a:t>Bone exists in two forms </a:t>
            </a:r>
            <a:r>
              <a:rPr lang="en-GB" altLang="ja-JP" sz="1100" dirty="0" smtClean="0">
                <a:solidFill>
                  <a:srgbClr val="000000"/>
                </a:solidFill>
                <a:sym typeface="Symbol" pitchFamily="18" charset="2"/>
              </a:rPr>
              <a:t></a:t>
            </a:r>
            <a:r>
              <a:rPr lang="en-GB" altLang="ja-JP" sz="1100" dirty="0" smtClean="0">
                <a:solidFill>
                  <a:srgbClr val="000000"/>
                </a:solidFill>
              </a:rPr>
              <a:t> cortical (compact) bone and trabecular (or cancellous) bone.</a:t>
            </a:r>
            <a:r>
              <a:rPr lang="en-GB" altLang="ja-JP" sz="1100" baseline="30000" dirty="0" smtClean="0">
                <a:solidFill>
                  <a:srgbClr val="000000"/>
                </a:solidFill>
              </a:rPr>
              <a:t>1,2</a:t>
            </a:r>
            <a:r>
              <a:rPr lang="en-GB" altLang="ja-JP" sz="1100" dirty="0" smtClean="0">
                <a:solidFill>
                  <a:srgbClr val="000000"/>
                </a:solidFill>
              </a:rPr>
              <a:t> </a:t>
            </a:r>
          </a:p>
          <a:p>
            <a:pPr marL="174137" lvl="1" indent="-171450">
              <a:spcBef>
                <a:spcPts val="0"/>
              </a:spcBef>
              <a:buFont typeface="Arial" panose="020B0604020202020204" pitchFamily="34" charset="0"/>
              <a:buChar char="•"/>
            </a:pPr>
            <a:r>
              <a:rPr lang="en-GB" altLang="ja-JP" sz="1100" dirty="0" smtClean="0">
                <a:solidFill>
                  <a:srgbClr val="000000"/>
                </a:solidFill>
              </a:rPr>
              <a:t>The adult human skeleton is composed mainly (80%) of cortical bone accounting for 20% of bone turnover. This compact cortical bone is traversed by blood vessels allowing the circulation of key cells and factors.</a:t>
            </a:r>
            <a:r>
              <a:rPr lang="en-GB" altLang="ja-JP" sz="1100" baseline="30000" dirty="0" smtClean="0">
                <a:solidFill>
                  <a:srgbClr val="000000"/>
                </a:solidFill>
              </a:rPr>
              <a:t>3</a:t>
            </a:r>
            <a:endParaRPr lang="en-GB" altLang="ja-JP" sz="1100" dirty="0" smtClean="0">
              <a:solidFill>
                <a:srgbClr val="000000"/>
              </a:solidFill>
            </a:endParaRPr>
          </a:p>
          <a:p>
            <a:pPr marL="174137" lvl="1" indent="-171450">
              <a:spcBef>
                <a:spcPts val="0"/>
              </a:spcBef>
              <a:buFont typeface="Arial" panose="020B0604020202020204" pitchFamily="34" charset="0"/>
              <a:buChar char="•"/>
            </a:pPr>
            <a:r>
              <a:rPr lang="en-GB" sz="1100" dirty="0" smtClean="0">
                <a:solidFill>
                  <a:srgbClr val="000000"/>
                </a:solidFill>
              </a:rPr>
              <a:t>The remaining 20% is trabecular bone, which is composed of a honeycomb-like network of plates interspersed with bone-marrow filled spaces. Trabecular bone, due to its large surface, encompasses 80% of bone turnover.</a:t>
            </a:r>
            <a:r>
              <a:rPr lang="en-GB" altLang="ja-JP" sz="1100" baseline="30000" dirty="0" smtClean="0">
                <a:solidFill>
                  <a:srgbClr val="000000"/>
                </a:solidFill>
              </a:rPr>
              <a:t>3</a:t>
            </a:r>
            <a:r>
              <a:rPr lang="en-GB" sz="1100" dirty="0" smtClean="0">
                <a:solidFill>
                  <a:srgbClr val="000000"/>
                </a:solidFill>
              </a:rPr>
              <a:t> Trabecular bone is in direct contact with the bone marrow.</a:t>
            </a:r>
            <a:r>
              <a:rPr lang="en-GB" altLang="ja-JP" sz="1100" baseline="30000" dirty="0" smtClean="0">
                <a:solidFill>
                  <a:srgbClr val="000000"/>
                </a:solidFill>
              </a:rPr>
              <a:t>3</a:t>
            </a:r>
            <a:endParaRPr lang="en-GB" sz="1100" dirty="0" smtClean="0">
              <a:solidFill>
                <a:srgbClr val="000000"/>
              </a:solidFill>
            </a:endParaRPr>
          </a:p>
          <a:p>
            <a:pPr marL="171450" lvl="0" indent="-171450">
              <a:spcBef>
                <a:spcPts val="0"/>
              </a:spcBef>
              <a:buFont typeface="Arial" panose="020B0604020202020204" pitchFamily="34" charset="0"/>
              <a:buChar char="•"/>
            </a:pPr>
            <a:r>
              <a:rPr lang="en-GB" altLang="ja-JP" sz="1100" dirty="0" smtClean="0">
                <a:solidFill>
                  <a:srgbClr val="000000"/>
                </a:solidFill>
              </a:rPr>
              <a:t>All bones have a mixed composition of cortical and trabecular bone. Long bones in general are composed of a majority of cortical bone whereas the vertebrae of the spine are predominantly made of trabecular bone.</a:t>
            </a:r>
            <a:r>
              <a:rPr lang="en-GB" altLang="ja-JP" sz="1100" baseline="30000" dirty="0" smtClean="0">
                <a:solidFill>
                  <a:srgbClr val="000000"/>
                </a:solidFill>
              </a:rPr>
              <a:t>3</a:t>
            </a:r>
            <a:endParaRPr lang="en-GB" altLang="ja-JP" sz="1100" dirty="0" smtClean="0">
              <a:solidFill>
                <a:srgbClr val="000000"/>
              </a:solidFill>
            </a:endParaRPr>
          </a:p>
          <a:p>
            <a:pPr marL="90000" lvl="0" indent="-92075">
              <a:spcBef>
                <a:spcPts val="0"/>
              </a:spcBef>
              <a:buFontTx/>
              <a:buChar char="•"/>
            </a:pPr>
            <a:endParaRPr lang="en-GB" altLang="ja-JP" sz="1100" dirty="0" smtClean="0">
              <a:solidFill>
                <a:srgbClr val="000000"/>
              </a:solidFill>
            </a:endParaRPr>
          </a:p>
          <a:p>
            <a:pPr marL="90000" lvl="0" indent="-92075">
              <a:spcBef>
                <a:spcPts val="0"/>
              </a:spcBef>
            </a:pPr>
            <a:r>
              <a:rPr lang="en-GB" altLang="ja-JP" sz="1100" b="1" u="sng" dirty="0" smtClean="0">
                <a:solidFill>
                  <a:srgbClr val="000000"/>
                </a:solidFill>
              </a:rPr>
              <a:t>Supplemental Information</a:t>
            </a:r>
          </a:p>
          <a:p>
            <a:pPr marL="171450" lvl="0" indent="-171450">
              <a:spcBef>
                <a:spcPts val="0"/>
              </a:spcBef>
              <a:buFont typeface="Arial" panose="020B0604020202020204" pitchFamily="34" charset="0"/>
              <a:buChar char="•"/>
            </a:pPr>
            <a:r>
              <a:rPr lang="en-GB" sz="1100" dirty="0" smtClean="0">
                <a:solidFill>
                  <a:srgbClr val="000000"/>
                </a:solidFill>
              </a:rPr>
              <a:t>Bone must be strong enough to withstand loading (requiring rigidity) and flexible enough to allow absorption of energy during impact.</a:t>
            </a:r>
            <a:r>
              <a:rPr lang="en-GB" sz="1100" baseline="30000" dirty="0" smtClean="0">
                <a:solidFill>
                  <a:srgbClr val="000000"/>
                </a:solidFill>
              </a:rPr>
              <a:t>4,5</a:t>
            </a:r>
            <a:r>
              <a:rPr lang="en-GB" sz="1100" dirty="0" smtClean="0">
                <a:solidFill>
                  <a:srgbClr val="000000"/>
                </a:solidFill>
              </a:rPr>
              <a:t> In addition, bone has to be light enough to allow movement.</a:t>
            </a:r>
            <a:r>
              <a:rPr lang="en-GB" sz="1100" baseline="30000" dirty="0" smtClean="0">
                <a:solidFill>
                  <a:srgbClr val="000000"/>
                </a:solidFill>
              </a:rPr>
              <a:t>4,5</a:t>
            </a:r>
            <a:r>
              <a:rPr lang="en-GB" sz="1100" dirty="0" smtClean="0">
                <a:solidFill>
                  <a:srgbClr val="000000"/>
                </a:solidFill>
              </a:rPr>
              <a:t> </a:t>
            </a:r>
            <a:endParaRPr lang="en-GB" altLang="ja-JP" sz="1100" dirty="0" smtClean="0">
              <a:solidFill>
                <a:srgbClr val="000000"/>
              </a:solidFill>
            </a:endParaRPr>
          </a:p>
          <a:p>
            <a:pPr marL="171450" lvl="0" indent="-171450">
              <a:spcBef>
                <a:spcPts val="0"/>
              </a:spcBef>
              <a:buFont typeface="Arial" panose="020B0604020202020204" pitchFamily="34" charset="0"/>
              <a:buChar char="•"/>
            </a:pPr>
            <a:r>
              <a:rPr lang="en-GB" altLang="ja-JP" sz="1100" dirty="0" smtClean="0">
                <a:solidFill>
                  <a:srgbClr val="000000"/>
                </a:solidFill>
              </a:rPr>
              <a:t>To achieve this, bone has unique material properties </a:t>
            </a:r>
            <a:r>
              <a:rPr lang="en-GB" altLang="ja-JP" sz="1100" dirty="0" smtClean="0">
                <a:solidFill>
                  <a:srgbClr val="000000"/>
                </a:solidFill>
                <a:sym typeface="Symbol" pitchFamily="18" charset="2"/>
              </a:rPr>
              <a:t></a:t>
            </a:r>
            <a:r>
              <a:rPr lang="en-GB" altLang="ja-JP" sz="1100" dirty="0" smtClean="0">
                <a:solidFill>
                  <a:srgbClr val="000000"/>
                </a:solidFill>
              </a:rPr>
              <a:t> a composite structure providing tensile strength and rigidity, light but mechanically strong.</a:t>
            </a:r>
            <a:r>
              <a:rPr lang="en-GB" altLang="ja-JP" sz="1100" baseline="30000" dirty="0" smtClean="0">
                <a:solidFill>
                  <a:srgbClr val="000000"/>
                </a:solidFill>
              </a:rPr>
              <a:t>4</a:t>
            </a:r>
            <a:endParaRPr lang="en-GB" sz="1100" dirty="0" smtClean="0">
              <a:solidFill>
                <a:srgbClr val="000000"/>
              </a:solidFill>
            </a:endParaRPr>
          </a:p>
          <a:p>
            <a:pPr marL="171450" lvl="0" indent="-171450">
              <a:spcBef>
                <a:spcPts val="0"/>
              </a:spcBef>
              <a:buFont typeface="Arial" panose="020B0604020202020204" pitchFamily="34" charset="0"/>
              <a:buChar char="•"/>
            </a:pPr>
            <a:r>
              <a:rPr lang="en-GB" sz="1100" dirty="0" smtClean="0">
                <a:solidFill>
                  <a:srgbClr val="000000"/>
                </a:solidFill>
              </a:rPr>
              <a:t>Osteons form the basic structural unit of both cortical and trabecular bone:</a:t>
            </a:r>
            <a:r>
              <a:rPr lang="en-GB" sz="1100" baseline="30000" dirty="0" smtClean="0">
                <a:solidFill>
                  <a:srgbClr val="000000"/>
                </a:solidFill>
              </a:rPr>
              <a:t>2</a:t>
            </a:r>
            <a:r>
              <a:rPr lang="en-GB" sz="1100" dirty="0" smtClean="0">
                <a:solidFill>
                  <a:srgbClr val="000000"/>
                </a:solidFill>
              </a:rPr>
              <a:t> </a:t>
            </a:r>
            <a:endParaRPr lang="en-US" sz="1100" dirty="0" smtClean="0">
              <a:solidFill>
                <a:srgbClr val="000000"/>
              </a:solidFill>
            </a:endParaRPr>
          </a:p>
          <a:p>
            <a:pPr marL="352425" lvl="2" indent="-171450">
              <a:buFont typeface="Arial" panose="020B0604020202020204" pitchFamily="34" charset="0"/>
              <a:buChar char="•"/>
            </a:pPr>
            <a:r>
              <a:rPr lang="en-GB" sz="1100" dirty="0" smtClean="0">
                <a:solidFill>
                  <a:srgbClr val="000000"/>
                </a:solidFill>
              </a:rPr>
              <a:t>Cortical osteons are organized into Haversian systems, cylindrical structures (with walls formed by concentric layers [lamellae] of bone tissue) that surround centrally placed blood vessels.</a:t>
            </a:r>
            <a:r>
              <a:rPr lang="en-GB" sz="1100" baseline="30000" dirty="0" smtClean="0">
                <a:solidFill>
                  <a:srgbClr val="000000"/>
                </a:solidFill>
              </a:rPr>
              <a:t>1,2</a:t>
            </a:r>
            <a:r>
              <a:rPr lang="en-GB" sz="1100" dirty="0" smtClean="0">
                <a:solidFill>
                  <a:srgbClr val="000000"/>
                </a:solidFill>
              </a:rPr>
              <a:t> </a:t>
            </a:r>
            <a:endParaRPr lang="en-US" sz="1100" dirty="0" smtClean="0">
              <a:solidFill>
                <a:srgbClr val="000000"/>
              </a:solidFill>
            </a:endParaRPr>
          </a:p>
          <a:p>
            <a:pPr marL="352425" lvl="2" indent="-171450">
              <a:buFont typeface="Arial" panose="020B0604020202020204" pitchFamily="34" charset="0"/>
              <a:buChar char="•"/>
            </a:pPr>
            <a:r>
              <a:rPr lang="en-GB" altLang="ja-JP" sz="1100" dirty="0" smtClean="0">
                <a:solidFill>
                  <a:srgbClr val="000000"/>
                </a:solidFill>
              </a:rPr>
              <a:t>Trabecular osteons are semilunar in shape and comprise bony lamellae laid down in an orderly manner parallel to the bone surface.</a:t>
            </a:r>
            <a:r>
              <a:rPr lang="en-GB" altLang="ja-JP" sz="1100" baseline="30000" dirty="0" smtClean="0">
                <a:solidFill>
                  <a:srgbClr val="000000"/>
                </a:solidFill>
              </a:rPr>
              <a:t>2</a:t>
            </a:r>
            <a:r>
              <a:rPr lang="en-GB" altLang="ja-JP" sz="1100" dirty="0" smtClean="0">
                <a:solidFill>
                  <a:srgbClr val="000000"/>
                </a:solidFill>
              </a:rPr>
              <a:t> </a:t>
            </a:r>
          </a:p>
          <a:p>
            <a:pPr marL="90000" lvl="1" indent="-87313">
              <a:spcBef>
                <a:spcPts val="0"/>
              </a:spcBef>
              <a:buFontTx/>
              <a:buChar char="•"/>
            </a:pPr>
            <a:endParaRPr lang="en-GB" sz="800" dirty="0" smtClean="0">
              <a:solidFill>
                <a:srgbClr val="808080"/>
              </a:solidFill>
            </a:endParaRPr>
          </a:p>
          <a:p>
            <a:pPr marL="90000" lvl="0" indent="-92075">
              <a:spcBef>
                <a:spcPts val="0"/>
              </a:spcBef>
            </a:pPr>
            <a:r>
              <a:rPr lang="en-GB" sz="1000" b="1" dirty="0" smtClean="0">
                <a:solidFill>
                  <a:srgbClr val="000000"/>
                </a:solidFill>
              </a:rPr>
              <a:t>References</a:t>
            </a:r>
          </a:p>
          <a:p>
            <a:pPr marL="85725" indent="-85725">
              <a:buFontTx/>
              <a:buAutoNum type="arabicPeriod"/>
            </a:pPr>
            <a:r>
              <a:rPr lang="en-US" sz="1000" dirty="0" smtClean="0"/>
              <a:t> </a:t>
            </a:r>
            <a:r>
              <a:rPr lang="en-US" sz="1000" dirty="0" err="1" smtClean="0"/>
              <a:t>Sambrook</a:t>
            </a:r>
            <a:r>
              <a:rPr lang="en-US" sz="1000" dirty="0" smtClean="0"/>
              <a:t> P. Bone structure and function in normal and disease states. In: </a:t>
            </a:r>
            <a:r>
              <a:rPr lang="en-US" sz="1000" dirty="0" err="1" smtClean="0"/>
              <a:t>Sambrook</a:t>
            </a:r>
            <a:r>
              <a:rPr lang="en-US" sz="1000" dirty="0" smtClean="0"/>
              <a:t> P et al, (</a:t>
            </a:r>
            <a:r>
              <a:rPr lang="en-US" sz="1000" dirty="0" err="1" smtClean="0"/>
              <a:t>Eds</a:t>
            </a:r>
            <a:r>
              <a:rPr lang="en-US" sz="1000" dirty="0" smtClean="0"/>
              <a:t>). The musculoskeletal system. London, UK: Harcourt Publishers Limited 2001; p.67–84.</a:t>
            </a:r>
          </a:p>
          <a:p>
            <a:pPr marL="85725" lvl="0" indent="-85725">
              <a:spcBef>
                <a:spcPts val="0"/>
              </a:spcBef>
              <a:buFont typeface="+mj-lt"/>
              <a:buAutoNum type="arabicPeriod"/>
            </a:pPr>
            <a:r>
              <a:rPr lang="en-GB" altLang="ja-JP" sz="1000" dirty="0" smtClean="0">
                <a:solidFill>
                  <a:srgbClr val="000000"/>
                </a:solidFill>
              </a:rPr>
              <a:t> Clarke B. </a:t>
            </a:r>
            <a:r>
              <a:rPr lang="en-GB" altLang="ja-JP" sz="1000" dirty="0" err="1" smtClean="0">
                <a:solidFill>
                  <a:srgbClr val="000000"/>
                </a:solidFill>
              </a:rPr>
              <a:t>Clin</a:t>
            </a:r>
            <a:r>
              <a:rPr lang="en-GB" altLang="ja-JP" sz="1000" dirty="0" smtClean="0">
                <a:solidFill>
                  <a:srgbClr val="000000"/>
                </a:solidFill>
              </a:rPr>
              <a:t> J Am </a:t>
            </a:r>
            <a:r>
              <a:rPr lang="en-GB" altLang="ja-JP" sz="1000" dirty="0" err="1" smtClean="0">
                <a:solidFill>
                  <a:srgbClr val="000000"/>
                </a:solidFill>
              </a:rPr>
              <a:t>Soc</a:t>
            </a:r>
            <a:r>
              <a:rPr lang="en-GB" altLang="ja-JP" sz="1000" dirty="0" smtClean="0">
                <a:solidFill>
                  <a:srgbClr val="000000"/>
                </a:solidFill>
              </a:rPr>
              <a:t> </a:t>
            </a:r>
            <a:r>
              <a:rPr lang="en-GB" altLang="ja-JP" sz="1000" dirty="0" err="1" smtClean="0">
                <a:solidFill>
                  <a:srgbClr val="000000"/>
                </a:solidFill>
              </a:rPr>
              <a:t>Nephrol</a:t>
            </a:r>
            <a:r>
              <a:rPr lang="en-GB" altLang="ja-JP" sz="1000" dirty="0" smtClean="0">
                <a:solidFill>
                  <a:srgbClr val="000000"/>
                </a:solidFill>
              </a:rPr>
              <a:t> 2008;3:S131</a:t>
            </a:r>
            <a:r>
              <a:rPr lang="en-GB" sz="1000" dirty="0" smtClean="0">
                <a:solidFill>
                  <a:srgbClr val="000000"/>
                </a:solidFill>
              </a:rPr>
              <a:t>‒</a:t>
            </a:r>
            <a:r>
              <a:rPr lang="en-GB" altLang="ja-JP" sz="1000" dirty="0" smtClean="0">
                <a:solidFill>
                  <a:srgbClr val="000000"/>
                </a:solidFill>
              </a:rPr>
              <a:t>S139.</a:t>
            </a:r>
          </a:p>
          <a:p>
            <a:pPr marL="85725" lvl="0" indent="-85725">
              <a:spcBef>
                <a:spcPts val="0"/>
              </a:spcBef>
              <a:buFont typeface="+mj-lt"/>
              <a:buAutoNum type="arabicPeriod"/>
            </a:pPr>
            <a:r>
              <a:rPr lang="en-GB" altLang="ja-JP" sz="1000" dirty="0" smtClean="0">
                <a:solidFill>
                  <a:srgbClr val="000000"/>
                </a:solidFill>
              </a:rPr>
              <a:t> </a:t>
            </a:r>
            <a:r>
              <a:rPr lang="en-GB" altLang="ja-JP" sz="1000" dirty="0" err="1" smtClean="0">
                <a:solidFill>
                  <a:srgbClr val="000000"/>
                </a:solidFill>
              </a:rPr>
              <a:t>Dempster</a:t>
            </a:r>
            <a:r>
              <a:rPr lang="en-GB" altLang="ja-JP" sz="1000" dirty="0" smtClean="0">
                <a:solidFill>
                  <a:srgbClr val="000000"/>
                </a:solidFill>
              </a:rPr>
              <a:t> DW. Primer on the metabolic bone diseases and disorders of bone metabolism. 6th ed. 2006; p.7</a:t>
            </a:r>
            <a:r>
              <a:rPr lang="en-GB" sz="1000" dirty="0" smtClean="0">
                <a:solidFill>
                  <a:srgbClr val="000000"/>
                </a:solidFill>
              </a:rPr>
              <a:t>‒</a:t>
            </a:r>
            <a:r>
              <a:rPr lang="en-GB" altLang="ja-JP" sz="1000" dirty="0" smtClean="0">
                <a:solidFill>
                  <a:srgbClr val="000000"/>
                </a:solidFill>
              </a:rPr>
              <a:t>11.</a:t>
            </a:r>
            <a:endParaRPr lang="en-GB" altLang="en-US" sz="1000" dirty="0" smtClean="0">
              <a:solidFill>
                <a:srgbClr val="000000"/>
              </a:solidFill>
            </a:endParaRPr>
          </a:p>
          <a:p>
            <a:pPr marL="85725" lvl="0" indent="-85725">
              <a:spcBef>
                <a:spcPts val="0"/>
              </a:spcBef>
              <a:buFont typeface="+mj-lt"/>
              <a:buAutoNum type="arabicPeriod"/>
            </a:pPr>
            <a:r>
              <a:rPr lang="fr-FR" altLang="ja-JP" sz="1000" dirty="0" smtClean="0">
                <a:solidFill>
                  <a:srgbClr val="000000"/>
                </a:solidFill>
              </a:rPr>
              <a:t> </a:t>
            </a:r>
            <a:r>
              <a:rPr lang="fr-FR" altLang="ja-JP" sz="1000" dirty="0" err="1" smtClean="0">
                <a:solidFill>
                  <a:srgbClr val="000000"/>
                </a:solidFill>
              </a:rPr>
              <a:t>Chavassieux</a:t>
            </a:r>
            <a:r>
              <a:rPr lang="fr-FR" altLang="ja-JP" sz="1000" dirty="0" smtClean="0">
                <a:solidFill>
                  <a:srgbClr val="000000"/>
                </a:solidFill>
              </a:rPr>
              <a:t> P et al. </a:t>
            </a:r>
            <a:r>
              <a:rPr lang="fr-FR" altLang="ja-JP" sz="1000" dirty="0" err="1" smtClean="0">
                <a:solidFill>
                  <a:srgbClr val="000000"/>
                </a:solidFill>
              </a:rPr>
              <a:t>Endocr</a:t>
            </a:r>
            <a:r>
              <a:rPr lang="fr-FR" altLang="ja-JP" sz="1000" dirty="0" smtClean="0">
                <a:solidFill>
                  <a:srgbClr val="000000"/>
                </a:solidFill>
              </a:rPr>
              <a:t> </a:t>
            </a:r>
            <a:r>
              <a:rPr lang="fr-FR" altLang="ja-JP" sz="1000" dirty="0" err="1" smtClean="0">
                <a:solidFill>
                  <a:srgbClr val="000000"/>
                </a:solidFill>
              </a:rPr>
              <a:t>Rev</a:t>
            </a:r>
            <a:r>
              <a:rPr lang="fr-FR" altLang="ja-JP" sz="1000" dirty="0" smtClean="0">
                <a:solidFill>
                  <a:srgbClr val="000000"/>
                </a:solidFill>
              </a:rPr>
              <a:t> 2007;28:151</a:t>
            </a:r>
            <a:r>
              <a:rPr lang="en-GB" sz="1000" dirty="0" smtClean="0">
                <a:solidFill>
                  <a:srgbClr val="000000"/>
                </a:solidFill>
              </a:rPr>
              <a:t>‒</a:t>
            </a:r>
            <a:r>
              <a:rPr lang="fr-FR" altLang="ja-JP" sz="1000" dirty="0" smtClean="0">
                <a:solidFill>
                  <a:srgbClr val="000000"/>
                </a:solidFill>
              </a:rPr>
              <a:t>164.</a:t>
            </a:r>
          </a:p>
          <a:p>
            <a:pPr marL="85725" lvl="0" indent="-85725">
              <a:spcBef>
                <a:spcPts val="0"/>
              </a:spcBef>
              <a:buFont typeface="+mj-lt"/>
              <a:buAutoNum type="arabicPeriod"/>
            </a:pPr>
            <a:r>
              <a:rPr lang="da-DK" altLang="ja-JP" sz="1000" dirty="0" smtClean="0">
                <a:solidFill>
                  <a:srgbClr val="000000"/>
                </a:solidFill>
              </a:rPr>
              <a:t> Bilezikian JP et al. J Bone Miner Res 2009;24:373</a:t>
            </a:r>
            <a:r>
              <a:rPr lang="en-GB" sz="1000" dirty="0" smtClean="0">
                <a:solidFill>
                  <a:srgbClr val="000000"/>
                </a:solidFill>
              </a:rPr>
              <a:t>‒</a:t>
            </a:r>
            <a:r>
              <a:rPr lang="da-DK" altLang="ja-JP" sz="1000" dirty="0" smtClean="0">
                <a:solidFill>
                  <a:srgbClr val="000000"/>
                </a:solidFill>
              </a:rPr>
              <a:t>385.</a:t>
            </a:r>
            <a:endParaRPr lang="en-GB" sz="1000" dirty="0" smtClean="0">
              <a:solidFill>
                <a:srgbClr val="000000"/>
              </a:solidFill>
              <a:ea typeface="ＭＳ Ｐゴシック" pitchFamily="34" charset="-128"/>
            </a:endParaRP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a:t>
            </a:fld>
            <a:endParaRPr lang="en-US"/>
          </a:p>
        </p:txBody>
      </p:sp>
    </p:spTree>
    <p:extLst>
      <p:ext uri="{BB962C8B-B14F-4D97-AF65-F5344CB8AC3E}">
        <p14:creationId xmlns:p14="http://schemas.microsoft.com/office/powerpoint/2010/main" val="15187968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Consensusvergadering, R., Het rationeel gebruik van calcium en vitamine D Juryrapport, 2015.</a:t>
            </a:r>
          </a:p>
          <a:p>
            <a:r>
              <a:rPr lang="nl-BE" sz="1200" b="0" i="0" u="none" strike="noStrike" kern="1200" baseline="0" dirty="0" smtClean="0">
                <a:solidFill>
                  <a:schemeClr val="tx1"/>
                </a:solidFill>
                <a:latin typeface="+mn-lt"/>
                <a:ea typeface="+mn-ea"/>
                <a:cs typeface="+mn-cs"/>
              </a:rPr>
              <a:t>De </a:t>
            </a:r>
            <a:r>
              <a:rPr lang="nl-BE" sz="1200" b="0" i="0" u="none" strike="noStrike" kern="1200" baseline="0" dirty="0" err="1" smtClean="0">
                <a:solidFill>
                  <a:schemeClr val="tx1"/>
                </a:solidFill>
                <a:latin typeface="+mn-lt"/>
                <a:ea typeface="+mn-ea"/>
                <a:cs typeface="+mn-cs"/>
              </a:rPr>
              <a:t>Cochrane</a:t>
            </a:r>
            <a:r>
              <a:rPr lang="nl-BE" sz="1200" b="0" i="0" u="none" strike="noStrike" kern="1200" baseline="0" dirty="0" smtClean="0">
                <a:solidFill>
                  <a:schemeClr val="tx1"/>
                </a:solidFill>
                <a:latin typeface="+mn-lt"/>
                <a:ea typeface="+mn-ea"/>
                <a:cs typeface="+mn-cs"/>
              </a:rPr>
              <a:t> meta-analyse van </a:t>
            </a:r>
            <a:r>
              <a:rPr lang="nl-BE" sz="1200" b="0" i="0" u="none" strike="noStrike" kern="1200" baseline="0" dirty="0" err="1" smtClean="0">
                <a:solidFill>
                  <a:schemeClr val="tx1"/>
                </a:solidFill>
                <a:latin typeface="+mn-lt"/>
                <a:ea typeface="+mn-ea"/>
                <a:cs typeface="+mn-cs"/>
              </a:rPr>
              <a:t>Avenell</a:t>
            </a:r>
            <a:r>
              <a:rPr lang="nl-BE" sz="1200" b="0" i="0" u="none" strike="noStrike" kern="1200" baseline="0" dirty="0" smtClean="0">
                <a:solidFill>
                  <a:schemeClr val="tx1"/>
                </a:solidFill>
                <a:latin typeface="+mn-lt"/>
                <a:ea typeface="+mn-ea"/>
                <a:cs typeface="+mn-cs"/>
              </a:rPr>
              <a:t> et al. van 20149 bevat een groot aantal studies die verschillende</a:t>
            </a:r>
          </a:p>
          <a:p>
            <a:r>
              <a:rPr lang="nl-BE" sz="1200" b="0" i="0" u="none" strike="noStrike" kern="1200" baseline="0" dirty="0" smtClean="0">
                <a:solidFill>
                  <a:schemeClr val="tx1"/>
                </a:solidFill>
                <a:latin typeface="+mn-lt"/>
                <a:ea typeface="+mn-ea"/>
                <a:cs typeface="+mn-cs"/>
              </a:rPr>
              <a:t>vormen van vitamine D met placebo vergelijken. Deze vormen zijn vitamine D3 maar ook vitamine D2 in</a:t>
            </a:r>
          </a:p>
          <a:p>
            <a:r>
              <a:rPr lang="nl-BE" sz="1200" b="0" i="0" u="none" strike="noStrike" kern="1200" baseline="0" dirty="0" smtClean="0">
                <a:solidFill>
                  <a:schemeClr val="tx1"/>
                </a:solidFill>
                <a:latin typeface="+mn-lt"/>
                <a:ea typeface="+mn-ea"/>
                <a:cs typeface="+mn-cs"/>
              </a:rPr>
              <a:t>orale en injecteerbare vorm. Dit is een probleem voor de toepasbaarheid. (</a:t>
            </a:r>
            <a:r>
              <a:rPr lang="nl-BE" sz="1200" b="0" i="0" u="none" strike="noStrike" kern="1200" baseline="0" dirty="0" err="1" smtClean="0">
                <a:solidFill>
                  <a:schemeClr val="tx1"/>
                </a:solidFill>
                <a:latin typeface="+mn-lt"/>
                <a:ea typeface="+mn-ea"/>
                <a:cs typeface="+mn-cs"/>
              </a:rPr>
              <a:t>directness</a:t>
            </a:r>
            <a:r>
              <a:rPr lang="nl-BE" sz="1200" b="0" i="0" u="none" strike="noStrike" kern="1200" baseline="0" dirty="0" smtClean="0">
                <a:solidFill>
                  <a:schemeClr val="tx1"/>
                </a:solidFill>
                <a:latin typeface="+mn-lt"/>
                <a:ea typeface="+mn-ea"/>
                <a:cs typeface="+mn-cs"/>
              </a:rPr>
              <a:t> in de GRADE</a:t>
            </a:r>
          </a:p>
          <a:p>
            <a:r>
              <a:rPr lang="nl-BE" sz="1200" b="0" i="0" u="none" strike="noStrike" kern="1200" baseline="0" dirty="0" smtClean="0">
                <a:solidFill>
                  <a:schemeClr val="tx1"/>
                </a:solidFill>
                <a:latin typeface="+mn-lt"/>
                <a:ea typeface="+mn-ea"/>
                <a:cs typeface="+mn-cs"/>
              </a:rPr>
              <a:t>evaluatie). Studiepopulaties zijn ook divers. Bevindingen zijn echter consistent tussen de studies.</a:t>
            </a:r>
          </a:p>
          <a:p>
            <a:r>
              <a:rPr lang="nl-BE" sz="1200" b="0" i="0" u="none" strike="noStrike" kern="1200" baseline="0" dirty="0" smtClean="0">
                <a:solidFill>
                  <a:schemeClr val="tx1"/>
                </a:solidFill>
                <a:latin typeface="+mn-lt"/>
                <a:ea typeface="+mn-ea"/>
                <a:cs typeface="+mn-cs"/>
              </a:rPr>
              <a:t>Behandeling met enkel vitamine D verlaagt het risico op heupfracturen niet significant.</a:t>
            </a:r>
          </a:p>
          <a:p>
            <a:r>
              <a:rPr lang="en-US" sz="1200" b="0" i="0" u="none" strike="noStrike" kern="1200" baseline="0" dirty="0" smtClean="0">
                <a:solidFill>
                  <a:schemeClr val="tx1"/>
                </a:solidFill>
                <a:latin typeface="+mn-lt"/>
                <a:ea typeface="+mn-ea"/>
                <a:cs typeface="+mn-cs"/>
              </a:rPr>
              <a:t>Grade: MODERATE quality of evidence</a:t>
            </a:r>
          </a:p>
          <a:p>
            <a:r>
              <a:rPr lang="nl-BE" sz="1200" b="0" i="0" u="none" strike="noStrike" kern="1200" baseline="0" dirty="0" smtClean="0">
                <a:solidFill>
                  <a:schemeClr val="tx1"/>
                </a:solidFill>
                <a:latin typeface="+mn-lt"/>
                <a:ea typeface="+mn-ea"/>
                <a:cs typeface="+mn-cs"/>
              </a:rPr>
              <a:t>Behandeling met enkel vitamine D verlaagt het risico op heupfracturen niet significant bij</a:t>
            </a:r>
          </a:p>
          <a:p>
            <a:r>
              <a:rPr lang="nl-BE" sz="1200" b="0" i="0" u="none" strike="noStrike" kern="1200" baseline="0" dirty="0" smtClean="0">
                <a:solidFill>
                  <a:schemeClr val="tx1"/>
                </a:solidFill>
                <a:latin typeface="+mn-lt"/>
                <a:ea typeface="+mn-ea"/>
                <a:cs typeface="+mn-cs"/>
              </a:rPr>
              <a:t>personen die al een eerdere fractuur doormaakten.</a:t>
            </a:r>
          </a:p>
          <a:p>
            <a:r>
              <a:rPr lang="en-US" sz="1200" b="0" i="0" u="none" strike="noStrike" kern="1200" baseline="0" dirty="0" smtClean="0">
                <a:solidFill>
                  <a:schemeClr val="tx1"/>
                </a:solidFill>
                <a:latin typeface="+mn-lt"/>
                <a:ea typeface="+mn-ea"/>
                <a:cs typeface="+mn-cs"/>
              </a:rPr>
              <a:t>Grade: MODERATE quality of evidence</a:t>
            </a:r>
          </a:p>
          <a:p>
            <a:r>
              <a:rPr lang="nl-BE" sz="1200" b="0" i="0" u="none" strike="noStrike" kern="1200" baseline="0" dirty="0" smtClean="0">
                <a:solidFill>
                  <a:schemeClr val="tx1"/>
                </a:solidFill>
                <a:latin typeface="+mn-lt"/>
                <a:ea typeface="+mn-ea"/>
                <a:cs typeface="+mn-cs"/>
              </a:rPr>
              <a:t>Het risico op eender welke fractuur wordt niet significant verminderd door behandeling met</a:t>
            </a:r>
          </a:p>
          <a:p>
            <a:r>
              <a:rPr lang="nl-BE" sz="1200" b="0" i="0" u="none" strike="noStrike" kern="1200" baseline="0" dirty="0" smtClean="0">
                <a:solidFill>
                  <a:schemeClr val="tx1"/>
                </a:solidFill>
                <a:latin typeface="+mn-lt"/>
                <a:ea typeface="+mn-ea"/>
                <a:cs typeface="+mn-cs"/>
              </a:rPr>
              <a:t>vitamine D.</a:t>
            </a:r>
          </a:p>
          <a:p>
            <a:r>
              <a:rPr lang="en-US" sz="1200" b="0" i="0" u="none" strike="noStrike" kern="1200" baseline="0" dirty="0" smtClean="0">
                <a:solidFill>
                  <a:schemeClr val="tx1"/>
                </a:solidFill>
                <a:latin typeface="+mn-lt"/>
                <a:ea typeface="+mn-ea"/>
                <a:cs typeface="+mn-cs"/>
              </a:rPr>
              <a:t>Grade: MODERATE quality of evidence</a:t>
            </a:r>
          </a:p>
          <a:p>
            <a:r>
              <a:rPr lang="nl-BE" sz="1200" b="0" i="0" u="none" strike="noStrike" kern="1200" baseline="0" dirty="0" smtClean="0">
                <a:solidFill>
                  <a:schemeClr val="tx1"/>
                </a:solidFill>
                <a:latin typeface="+mn-lt"/>
                <a:ea typeface="+mn-ea"/>
                <a:cs typeface="+mn-cs"/>
              </a:rPr>
              <a:t>Het risico op eender welke fractuur wordt niet significant verminderd door behandeling met</a:t>
            </a:r>
          </a:p>
          <a:p>
            <a:r>
              <a:rPr lang="nl-BE" sz="1200" b="0" i="0" u="none" strike="noStrike" kern="1200" baseline="0" dirty="0" smtClean="0">
                <a:solidFill>
                  <a:schemeClr val="tx1"/>
                </a:solidFill>
                <a:latin typeface="+mn-lt"/>
                <a:ea typeface="+mn-ea"/>
                <a:cs typeface="+mn-cs"/>
              </a:rPr>
              <a:t>vitamine D, bij personen die al een eerdere fractuur doormaakten.</a:t>
            </a:r>
          </a:p>
          <a:p>
            <a:r>
              <a:rPr lang="en-US" sz="1200" b="0" i="0" u="none" strike="noStrike" kern="1200" baseline="0" dirty="0" smtClean="0">
                <a:solidFill>
                  <a:schemeClr val="tx1"/>
                </a:solidFill>
                <a:latin typeface="+mn-lt"/>
                <a:ea typeface="+mn-ea"/>
                <a:cs typeface="+mn-cs"/>
              </a:rPr>
              <a:t>Grade: MODERATE quality of evidence</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50</a:t>
            </a:fld>
            <a:endParaRPr lang="en-US"/>
          </a:p>
        </p:txBody>
      </p:sp>
    </p:spTree>
    <p:extLst>
      <p:ext uri="{BB962C8B-B14F-4D97-AF65-F5344CB8AC3E}">
        <p14:creationId xmlns:p14="http://schemas.microsoft.com/office/powerpoint/2010/main" val="20291659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Bischoff HA, et al. (2003). Effects of vitamin D and calcium supplementation on falls: a randomized controlled trial. J Bone Min Res 18:1342-1343.</a:t>
            </a:r>
          </a:p>
          <a:p>
            <a:r>
              <a:rPr lang="en-US" sz="1200" b="1" i="0" kern="1200" dirty="0" smtClean="0">
                <a:solidFill>
                  <a:schemeClr val="tx1"/>
                </a:solidFill>
                <a:effectLst/>
                <a:latin typeface="+mn-lt"/>
                <a:ea typeface="+mn-ea"/>
                <a:cs typeface="+mn-cs"/>
              </a:rPr>
              <a:t>Figure FIG. </a:t>
            </a:r>
            <a:r>
              <a:rPr lang="en-US" sz="1200" b="0" i="0" kern="1200" dirty="0" smtClean="0">
                <a:solidFill>
                  <a:schemeClr val="tx1"/>
                </a:solidFill>
                <a:effectLst/>
                <a:latin typeface="+mn-lt"/>
                <a:ea typeface="+mn-ea"/>
                <a:cs typeface="+mn-cs"/>
              </a:rPr>
              <a:t>Adjusted probabilities and SEs for having zero, one, or multiple falls for subjects in both treatment groups. SEs are calculated by taking 1 SD above and below the mean rate of falls and calculating the resulting Poisson probabilities. Adjustments have been performed for length of observation in the treatment period, previous falls in pretreatment period, a person who fell in the pretreatment period, age, and baseline 25‐hydroxyvitamin D and 1,25‐dihydroxyvitamin D.</a:t>
            </a:r>
          </a:p>
          <a:p>
            <a:r>
              <a:rPr lang="nl-BE" sz="1200" b="1" i="0" u="sng" kern="1200" dirty="0" smtClean="0">
                <a:solidFill>
                  <a:schemeClr val="tx1"/>
                </a:solidFill>
                <a:effectLst/>
                <a:latin typeface="+mn-lt"/>
                <a:ea typeface="+mn-ea"/>
                <a:cs typeface="+mn-cs"/>
              </a:rPr>
              <a:t>Deel</a:t>
            </a:r>
            <a:r>
              <a:rPr lang="nl-BE" sz="1200" b="1" i="0" u="sng" kern="1200" baseline="0" dirty="0" smtClean="0">
                <a:solidFill>
                  <a:schemeClr val="tx1"/>
                </a:solidFill>
                <a:effectLst/>
                <a:latin typeface="+mn-lt"/>
                <a:ea typeface="+mn-ea"/>
                <a:cs typeface="+mn-cs"/>
              </a:rPr>
              <a:t> abstract: </a:t>
            </a:r>
            <a:r>
              <a:rPr lang="en-US" sz="1200" b="0" i="0" kern="1200" dirty="0" smtClean="0">
                <a:solidFill>
                  <a:schemeClr val="tx1"/>
                </a:solidFill>
                <a:effectLst/>
                <a:latin typeface="+mn-lt"/>
                <a:ea typeface="+mn-ea"/>
                <a:cs typeface="+mn-cs"/>
              </a:rPr>
              <a:t>Specific receptors for vitamin D have been identified in human muscle tissue. Cross‐sectional studies show that elderly persons with higher vitamin D serum levels have increased muscle strength and a lower number of falls. We hypothesized that vitamin D and calcium supplementation would improve musculoskeletal function and decrease falls. In a double‐blind randomized controlled trial, we studied 122 elderly women (mean age, 85.3 years; range, 63–99 years) in long‐stay geriatric care. Participants received 1200 mg calcium plus 800 IU cholecalciferol (</a:t>
            </a:r>
            <a:r>
              <a:rPr lang="en-US" sz="1200" b="0" i="0" kern="1200" dirty="0" err="1" smtClean="0">
                <a:solidFill>
                  <a:schemeClr val="tx1"/>
                </a:solidFill>
                <a:effectLst/>
                <a:latin typeface="+mn-lt"/>
                <a:ea typeface="+mn-ea"/>
                <a:cs typeface="+mn-cs"/>
              </a:rPr>
              <a:t>Cal+D‐group</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 62) or 1200 mg calcium (Cal‐group; </a:t>
            </a:r>
            <a:r>
              <a:rPr lang="en-US" sz="1200" b="0" i="1" kern="120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 = 60) per day over a 12‐week treatment period. The number of falls per person (0, 1, 2–5, 6–7, &gt;7 falls) was compared between the treatment groups. In an intention to treat analysis, a Poisson regression model was used to compare falls after controlling for age, number of falls in a 6‐week pretreatment period, and baseline 25‐hydroxyvitamin D and 1,25‐dihydroxyvitamin D serum concentrations. </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51</a:t>
            </a:fld>
            <a:endParaRPr lang="en-US"/>
          </a:p>
        </p:txBody>
      </p:sp>
    </p:spTree>
    <p:extLst>
      <p:ext uri="{BB962C8B-B14F-4D97-AF65-F5344CB8AC3E}">
        <p14:creationId xmlns:p14="http://schemas.microsoft.com/office/powerpoint/2010/main" val="17276407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52</a:t>
            </a:fld>
            <a:endParaRPr lang="en-US"/>
          </a:p>
        </p:txBody>
      </p:sp>
    </p:spTree>
    <p:extLst>
      <p:ext uri="{BB962C8B-B14F-4D97-AF65-F5344CB8AC3E}">
        <p14:creationId xmlns:p14="http://schemas.microsoft.com/office/powerpoint/2010/main" val="42414962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53</a:t>
            </a:fld>
            <a:endParaRPr lang="en-US"/>
          </a:p>
        </p:txBody>
      </p:sp>
    </p:spTree>
    <p:extLst>
      <p:ext uri="{BB962C8B-B14F-4D97-AF65-F5344CB8AC3E}">
        <p14:creationId xmlns:p14="http://schemas.microsoft.com/office/powerpoint/2010/main" val="1528924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u="sng" kern="1200" dirty="0" smtClean="0">
                <a:solidFill>
                  <a:schemeClr val="tx1"/>
                </a:solidFill>
                <a:effectLst/>
                <a:latin typeface="+mn-lt"/>
                <a:ea typeface="+mn-ea"/>
                <a:cs typeface="+mn-cs"/>
              </a:rPr>
              <a:t>RIZIV, </a:t>
            </a:r>
            <a:r>
              <a:rPr lang="nl-BE" sz="1200" b="1" i="1" u="sng" kern="1200" dirty="0" err="1" smtClean="0">
                <a:solidFill>
                  <a:schemeClr val="tx1"/>
                </a:solidFill>
                <a:effectLst/>
                <a:latin typeface="+mn-lt"/>
                <a:ea typeface="+mn-ea"/>
                <a:cs typeface="+mn-cs"/>
              </a:rPr>
              <a:t>Patiëntenfolder</a:t>
            </a:r>
            <a:r>
              <a:rPr lang="nl-BE" sz="1200" b="1" i="1" u="sng" kern="1200" dirty="0" smtClean="0">
                <a:solidFill>
                  <a:schemeClr val="tx1"/>
                </a:solidFill>
                <a:effectLst/>
                <a:latin typeface="+mn-lt"/>
                <a:ea typeface="+mn-ea"/>
                <a:cs typeface="+mn-cs"/>
              </a:rPr>
              <a:t>: De rol van vitamine D en calcium bij osteoporose en breuken</a:t>
            </a:r>
            <a:r>
              <a:rPr lang="nl-BE" sz="1200" b="1" u="sng" kern="1200" dirty="0" smtClean="0">
                <a:solidFill>
                  <a:schemeClr val="tx1"/>
                </a:solidFill>
                <a:effectLst/>
                <a:latin typeface="+mn-lt"/>
                <a:ea typeface="+mn-ea"/>
                <a:cs typeface="+mn-cs"/>
              </a:rPr>
              <a:t>, </a:t>
            </a:r>
            <a:r>
              <a:rPr lang="nl-BE" sz="1200" b="1" u="sng" kern="1200" dirty="0" err="1" smtClean="0">
                <a:solidFill>
                  <a:schemeClr val="tx1"/>
                </a:solidFill>
                <a:effectLst/>
                <a:latin typeface="+mn-lt"/>
                <a:ea typeface="+mn-ea"/>
                <a:cs typeface="+mn-cs"/>
              </a:rPr>
              <a:t>n.d</a:t>
            </a:r>
            <a:endParaRPr lang="nl-BE" b="1" u="sng" dirty="0" smtClean="0"/>
          </a:p>
          <a:p>
            <a:r>
              <a:rPr lang="nl-BE" dirty="0" smtClean="0"/>
              <a:t>De rol van calcium </a:t>
            </a:r>
            <a:r>
              <a:rPr lang="nl-BE" dirty="0" err="1" smtClean="0"/>
              <a:t>Calcium</a:t>
            </a:r>
            <a:r>
              <a:rPr lang="nl-BE" dirty="0" smtClean="0"/>
              <a:t> is een belangrijke bouwstof voor het skelet. Calcium halen we uit de voeding. Zuivelproducten (melk, karnemelk, yoghurt, kaas ...) zijn bekende calciumbronnen. Hoeveel calcium hebben we nodig? De aanbevolen theoretisch ideale hoeveelheid calcium verschilt wat volgens leeftijd en geslacht: vrouwen: 1000 mg/dag tot 50 jaar; daarna 1200 mg/dag mannen: 1000 mg/dag tot 70 jaar; daarna 1200 mg/dag. Dat vrouwen al vanaf 50 jaar hun calciuminname indien nodig iets moeten verhogen en mannen pas vanaf 70 jaar, heeft te maken met het intreden van de menopauze. Inname van vier zuivelproducten per dag levert 1000 à 1200 mg calcium. Bijvoorbeeld een glas melk, twee sneetjes kaas en een kommetje yoghurt. Voor wie zuivel wil of moet mijden, zijn er alternatieven, zoals met calcium verrijkte producten op sojabasis.</a:t>
            </a:r>
            <a:endParaRPr lang="nl-BE" sz="1200" b="0" i="0" u="none" strike="noStrike" kern="1200" baseline="0" dirty="0" smtClean="0">
              <a:solidFill>
                <a:schemeClr val="tx1"/>
              </a:solidFill>
              <a:latin typeface="+mn-lt"/>
              <a:ea typeface="+mn-ea"/>
              <a:cs typeface="+mn-cs"/>
            </a:endParaRPr>
          </a:p>
          <a:p>
            <a:endParaRPr lang="nl-B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Consensusvergadering, R., Het rationeel gebruik van calcium en vitamine D Juryrapport, 2015.</a:t>
            </a:r>
          </a:p>
          <a:p>
            <a:r>
              <a:rPr lang="nl-BE" sz="1200" b="0" i="0" u="none" strike="noStrike" kern="1200" baseline="0" dirty="0" smtClean="0">
                <a:solidFill>
                  <a:schemeClr val="tx1"/>
                </a:solidFill>
                <a:latin typeface="+mn-lt"/>
                <a:ea typeface="+mn-ea"/>
                <a:cs typeface="+mn-cs"/>
              </a:rPr>
              <a:t>1.1.2.3.3. Wat besluit de jury? </a:t>
            </a:r>
          </a:p>
          <a:p>
            <a:r>
              <a:rPr lang="nl-BE" sz="1200" b="0" i="0" u="none" strike="noStrike" kern="1200" baseline="0" dirty="0" smtClean="0">
                <a:solidFill>
                  <a:schemeClr val="tx1"/>
                </a:solidFill>
                <a:latin typeface="+mn-lt"/>
                <a:ea typeface="+mn-ea"/>
                <a:cs typeface="+mn-cs"/>
              </a:rPr>
              <a:t>In het kader van osteoporosepreventie en de broosheidsfracturen die ermee gepaard gaan, is de aanbevolen dosis vitamine D 800 IE/dag, d.m.v. een dagelijkse of wekelijkse inname. </a:t>
            </a:r>
            <a:r>
              <a:rPr lang="nl-BE" sz="1200" b="0" i="1" u="none" strike="noStrike" kern="1200" baseline="0" dirty="0" smtClean="0">
                <a:solidFill>
                  <a:schemeClr val="tx1"/>
                </a:solidFill>
                <a:latin typeface="+mn-lt"/>
                <a:ea typeface="+mn-ea"/>
                <a:cs typeface="+mn-cs"/>
              </a:rPr>
              <a:t>(Sterke aanbeveling) </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54</a:t>
            </a:fld>
            <a:endParaRPr lang="en-US"/>
          </a:p>
        </p:txBody>
      </p:sp>
    </p:spTree>
    <p:extLst>
      <p:ext uri="{BB962C8B-B14F-4D97-AF65-F5344CB8AC3E}">
        <p14:creationId xmlns:p14="http://schemas.microsoft.com/office/powerpoint/2010/main" val="19357614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55</a:t>
            </a:fld>
            <a:endParaRPr lang="en-US"/>
          </a:p>
        </p:txBody>
      </p:sp>
    </p:spTree>
    <p:extLst>
      <p:ext uri="{BB962C8B-B14F-4D97-AF65-F5344CB8AC3E}">
        <p14:creationId xmlns:p14="http://schemas.microsoft.com/office/powerpoint/2010/main" val="22327506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56</a:t>
            </a:fld>
            <a:endParaRPr lang="en-US"/>
          </a:p>
        </p:txBody>
      </p:sp>
    </p:spTree>
    <p:extLst>
      <p:ext uri="{BB962C8B-B14F-4D97-AF65-F5344CB8AC3E}">
        <p14:creationId xmlns:p14="http://schemas.microsoft.com/office/powerpoint/2010/main" val="25432668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r>
              <a:rPr lang="nl-BE" sz="1200" b="1" i="0" u="sng" kern="1200" dirty="0" smtClean="0">
                <a:solidFill>
                  <a:schemeClr val="tx1"/>
                </a:solidFill>
                <a:effectLst/>
                <a:latin typeface="+mn-lt"/>
                <a:ea typeface="+mn-ea"/>
                <a:cs typeface="+mn-cs"/>
              </a:rPr>
              <a:t>Farmacotherapeutisch kompas</a:t>
            </a:r>
          </a:p>
          <a:p>
            <a:r>
              <a:rPr lang="nl-BE" sz="1200" b="1" i="0" kern="1200" dirty="0" smtClean="0">
                <a:solidFill>
                  <a:schemeClr val="tx1"/>
                </a:solidFill>
                <a:effectLst/>
                <a:latin typeface="+mn-lt"/>
                <a:ea typeface="+mn-ea"/>
                <a:cs typeface="+mn-cs"/>
              </a:rPr>
              <a:t>Relatief frequent:</a:t>
            </a:r>
          </a:p>
          <a:p>
            <a:r>
              <a:rPr lang="nl-BE" sz="1200" b="0" i="0" kern="1200" dirty="0" smtClean="0">
                <a:solidFill>
                  <a:schemeClr val="tx1"/>
                </a:solidFill>
                <a:effectLst/>
                <a:latin typeface="+mn-lt"/>
                <a:ea typeface="+mn-ea"/>
                <a:cs typeface="+mn-cs"/>
              </a:rPr>
              <a:t>maag-darmklachten: zuurbranden, </a:t>
            </a:r>
            <a:r>
              <a:rPr lang="nl-BE" sz="1200" b="0" i="0" kern="1200" dirty="0" err="1" smtClean="0">
                <a:solidFill>
                  <a:schemeClr val="tx1"/>
                </a:solidFill>
                <a:effectLst/>
                <a:latin typeface="+mn-lt"/>
                <a:ea typeface="+mn-ea"/>
                <a:cs typeface="+mn-cs"/>
              </a:rPr>
              <a:t>oesofageale</a:t>
            </a:r>
            <a:r>
              <a:rPr lang="nl-BE" sz="1200" b="0" i="0" kern="1200" dirty="0" smtClean="0">
                <a:solidFill>
                  <a:schemeClr val="tx1"/>
                </a:solidFill>
                <a:effectLst/>
                <a:latin typeface="+mn-lt"/>
                <a:ea typeface="+mn-ea"/>
                <a:cs typeface="+mn-cs"/>
              </a:rPr>
              <a:t> irritatie, oesofagitis, buikpijn, diarree (orale toediening);</a:t>
            </a:r>
          </a:p>
          <a:p>
            <a:r>
              <a:rPr lang="nl-BE" sz="1200" b="0" i="0" kern="1200" dirty="0" smtClean="0">
                <a:solidFill>
                  <a:schemeClr val="tx1"/>
                </a:solidFill>
                <a:effectLst/>
                <a:latin typeface="+mn-lt"/>
                <a:ea typeface="+mn-ea"/>
                <a:cs typeface="+mn-cs"/>
              </a:rPr>
              <a:t>griepachtige symptomen, vooral na de eerste toediening (intraveneuze toediening).</a:t>
            </a:r>
          </a:p>
          <a:p>
            <a:r>
              <a:rPr lang="nl-BE" sz="1200" b="1" i="0" kern="1200" dirty="0" smtClean="0">
                <a:solidFill>
                  <a:schemeClr val="tx1"/>
                </a:solidFill>
                <a:effectLst/>
                <a:latin typeface="+mn-lt"/>
                <a:ea typeface="+mn-ea"/>
                <a:cs typeface="+mn-cs"/>
              </a:rPr>
              <a:t>Minder frequent (ernstig):</a:t>
            </a:r>
          </a:p>
          <a:p>
            <a:r>
              <a:rPr lang="nl-BE" sz="1200" b="0" i="0" kern="1200" dirty="0" err="1" smtClean="0">
                <a:solidFill>
                  <a:schemeClr val="tx1"/>
                </a:solidFill>
                <a:effectLst/>
                <a:latin typeface="+mn-lt"/>
                <a:ea typeface="+mn-ea"/>
                <a:cs typeface="+mn-cs"/>
              </a:rPr>
              <a:t>osteonecrose</a:t>
            </a:r>
            <a:r>
              <a:rPr lang="nl-BE" sz="1200" b="0" i="0" kern="1200" dirty="0" smtClean="0">
                <a:solidFill>
                  <a:schemeClr val="tx1"/>
                </a:solidFill>
                <a:effectLst/>
                <a:latin typeface="+mn-lt"/>
                <a:ea typeface="+mn-ea"/>
                <a:cs typeface="+mn-cs"/>
              </a:rPr>
              <a:t> van de kaak;</a:t>
            </a:r>
          </a:p>
          <a:p>
            <a:r>
              <a:rPr lang="nl-BE" sz="1200" b="0" i="0" kern="1200" dirty="0" err="1" smtClean="0">
                <a:solidFill>
                  <a:schemeClr val="tx1"/>
                </a:solidFill>
                <a:effectLst/>
                <a:latin typeface="+mn-lt"/>
                <a:ea typeface="+mn-ea"/>
                <a:cs typeface="+mn-cs"/>
              </a:rPr>
              <a:t>osteonecrose</a:t>
            </a:r>
            <a:r>
              <a:rPr lang="nl-BE" sz="1200" b="0" i="0" kern="1200" dirty="0" smtClean="0">
                <a:solidFill>
                  <a:schemeClr val="tx1"/>
                </a:solidFill>
                <a:effectLst/>
                <a:latin typeface="+mn-lt"/>
                <a:ea typeface="+mn-ea"/>
                <a:cs typeface="+mn-cs"/>
              </a:rPr>
              <a:t> van de uitwendige gehoorgang;</a:t>
            </a:r>
          </a:p>
          <a:p>
            <a:r>
              <a:rPr lang="nl-BE" sz="1200" b="0" i="0" kern="1200" dirty="0" smtClean="0">
                <a:solidFill>
                  <a:schemeClr val="tx1"/>
                </a:solidFill>
                <a:effectLst/>
                <a:latin typeface="+mn-lt"/>
                <a:ea typeface="+mn-ea"/>
                <a:cs typeface="+mn-cs"/>
              </a:rPr>
              <a:t>atypische </a:t>
            </a:r>
            <a:r>
              <a:rPr lang="nl-BE" sz="1200" b="0" i="0" kern="1200" dirty="0" err="1" smtClean="0">
                <a:solidFill>
                  <a:schemeClr val="tx1"/>
                </a:solidFill>
                <a:effectLst/>
                <a:latin typeface="+mn-lt"/>
                <a:ea typeface="+mn-ea"/>
                <a:cs typeface="+mn-cs"/>
              </a:rPr>
              <a:t>subtrochantaire</a:t>
            </a:r>
            <a:r>
              <a:rPr lang="nl-BE" sz="1200" b="0" i="0" kern="1200" dirty="0" smtClean="0">
                <a:solidFill>
                  <a:schemeClr val="tx1"/>
                </a:solidFill>
                <a:effectLst/>
                <a:latin typeface="+mn-lt"/>
                <a:ea typeface="+mn-ea"/>
                <a:cs typeface="+mn-cs"/>
              </a:rPr>
              <a:t> en femurschachtfracturen.</a:t>
            </a:r>
          </a:p>
          <a:p>
            <a:r>
              <a:rPr lang="nl-BE" b="1" dirty="0" smtClean="0">
                <a:effectLst/>
              </a:rPr>
              <a:t>Meer informatie</a:t>
            </a:r>
          </a:p>
          <a:p>
            <a:r>
              <a:rPr lang="nl-BE" i="1" dirty="0" smtClean="0">
                <a:effectLst/>
              </a:rPr>
              <a:t>Klachten van het maag-darmkanaal</a:t>
            </a:r>
            <a:r>
              <a:rPr lang="nl-BE" dirty="0" smtClean="0">
                <a:effectLst/>
              </a:rPr>
              <a:t> bij orale toediening kunnen met een zorgvuldige inname (inname met ruim water en niet gaan liggen totdat gegeten is) worden beperkt.</a:t>
            </a:r>
          </a:p>
          <a:p>
            <a:r>
              <a:rPr lang="nl-BE" i="1" dirty="0" err="1" smtClean="0">
                <a:effectLst/>
              </a:rPr>
              <a:t>Osteonecrose</a:t>
            </a:r>
            <a:r>
              <a:rPr lang="nl-BE" i="1" dirty="0" smtClean="0">
                <a:effectLst/>
              </a:rPr>
              <a:t> van de kaak</a:t>
            </a:r>
            <a:r>
              <a:rPr lang="nl-BE" dirty="0" smtClean="0">
                <a:effectLst/>
              </a:rPr>
              <a:t> wordt het vaakst gezien bij gebruik van </a:t>
            </a:r>
            <a:r>
              <a:rPr lang="nl-BE" dirty="0" err="1" smtClean="0">
                <a:effectLst/>
              </a:rPr>
              <a:t>hooggedoseerde</a:t>
            </a:r>
            <a:r>
              <a:rPr lang="nl-BE" dirty="0" smtClean="0">
                <a:effectLst/>
              </a:rPr>
              <a:t> intraveneuze bisfosfonaten bij patiënten met maligniteiten (geschatte incidentie van 3-10%). Bij lager gedoseerde orale bisfosfonaten bij de behandeling van osteoporose wordt dit beeld ook gezien, maar slechts met een incidentie van rond de 0,1%</a:t>
            </a:r>
            <a:r>
              <a:rPr lang="nl-BE" baseline="30000" dirty="0" smtClean="0">
                <a:effectLst/>
              </a:rPr>
              <a:t>3</a:t>
            </a:r>
            <a:r>
              <a:rPr lang="nl-BE" dirty="0" smtClean="0">
                <a:effectLst/>
              </a:rPr>
              <a:t>. De aandoening ontstaat soms in relatie tot een invasieve tandheelkundige ingreep, maar kan pas maanden na de ingreep ontstaan. Risicofactoren voor </a:t>
            </a:r>
            <a:r>
              <a:rPr lang="nl-BE" dirty="0" err="1" smtClean="0">
                <a:effectLst/>
              </a:rPr>
              <a:t>osteonecrose</a:t>
            </a:r>
            <a:r>
              <a:rPr lang="nl-BE" dirty="0" smtClean="0">
                <a:effectLst/>
              </a:rPr>
              <a:t> van de kaak zijn:</a:t>
            </a:r>
          </a:p>
          <a:p>
            <a:r>
              <a:rPr lang="nl-BE" dirty="0" smtClean="0">
                <a:effectLst/>
              </a:rPr>
              <a:t>potentie van het middel (</a:t>
            </a:r>
            <a:r>
              <a:rPr lang="nl-BE" dirty="0" err="1" smtClean="0">
                <a:effectLst/>
              </a:rPr>
              <a:t>zoledroninezuur</a:t>
            </a:r>
            <a:r>
              <a:rPr lang="nl-BE" dirty="0" smtClean="0">
                <a:effectLst/>
              </a:rPr>
              <a:t> meest potent, </a:t>
            </a:r>
            <a:r>
              <a:rPr lang="nl-BE" dirty="0" err="1" smtClean="0">
                <a:effectLst/>
              </a:rPr>
              <a:t>stikstofloze</a:t>
            </a:r>
            <a:r>
              <a:rPr lang="nl-BE" dirty="0" smtClean="0">
                <a:effectLst/>
              </a:rPr>
              <a:t> </a:t>
            </a:r>
            <a:r>
              <a:rPr lang="nl-BE" dirty="0" err="1" smtClean="0">
                <a:effectLst/>
              </a:rPr>
              <a:t>clodroninezuur</a:t>
            </a:r>
            <a:r>
              <a:rPr lang="nl-BE" dirty="0" smtClean="0">
                <a:effectLst/>
              </a:rPr>
              <a:t> minst potent), toedieningsweg (meer kans bij i.v. toediening), cumulatieve dosis van botresorptietherapie;</a:t>
            </a:r>
          </a:p>
          <a:p>
            <a:r>
              <a:rPr lang="nl-BE" dirty="0" smtClean="0">
                <a:effectLst/>
              </a:rPr>
              <a:t>maligniteit, </a:t>
            </a:r>
            <a:r>
              <a:rPr lang="nl-BE" dirty="0" err="1" smtClean="0">
                <a:effectLst/>
              </a:rPr>
              <a:t>comorbiditeit</a:t>
            </a:r>
            <a:r>
              <a:rPr lang="nl-BE" dirty="0" smtClean="0">
                <a:effectLst/>
              </a:rPr>
              <a:t> (bv. anemie, stollingsstoornis, infectie), roken;</a:t>
            </a:r>
          </a:p>
          <a:p>
            <a:r>
              <a:rPr lang="nl-BE" dirty="0" smtClean="0">
                <a:effectLst/>
              </a:rPr>
              <a:t>gelijktijdig gebruik van immunosuppressiva, zoals corticosteroïden, </a:t>
            </a:r>
            <a:r>
              <a:rPr lang="nl-BE" dirty="0" err="1" smtClean="0">
                <a:effectLst/>
              </a:rPr>
              <a:t>angiogeneseremmers</a:t>
            </a:r>
            <a:r>
              <a:rPr lang="nl-BE" dirty="0" smtClean="0">
                <a:effectLst/>
              </a:rPr>
              <a:t> en cytostatica; radiotherapie van hoofd en hals;</a:t>
            </a:r>
          </a:p>
          <a:p>
            <a:r>
              <a:rPr lang="nl-BE" dirty="0" smtClean="0">
                <a:effectLst/>
              </a:rPr>
              <a:t>voorgeschiedenis van gebitsaandoening, slechte mondhygiëne, </a:t>
            </a:r>
            <a:r>
              <a:rPr lang="nl-BE" dirty="0" err="1" smtClean="0">
                <a:effectLst/>
              </a:rPr>
              <a:t>periodontale</a:t>
            </a:r>
            <a:r>
              <a:rPr lang="nl-BE" dirty="0" smtClean="0">
                <a:effectLst/>
              </a:rPr>
              <a:t> aandoening, slecht passend kunstgebit, invasieve tandheelkundige ingrepen.</a:t>
            </a:r>
          </a:p>
          <a:p>
            <a:r>
              <a:rPr lang="nl-BE" i="1" dirty="0" err="1" smtClean="0">
                <a:effectLst/>
              </a:rPr>
              <a:t>Osteonecrose</a:t>
            </a:r>
            <a:r>
              <a:rPr lang="nl-BE" i="1" dirty="0" smtClean="0">
                <a:effectLst/>
              </a:rPr>
              <a:t> van de uitwendige gehoorgang</a:t>
            </a:r>
            <a:r>
              <a:rPr lang="nl-BE" dirty="0" smtClean="0">
                <a:effectLst/>
              </a:rPr>
              <a:t> is gemeld bij gebruik van bisfosfonaten, vooral bij langdurige behandeling. Mogelijke risicofactoren zijn o.a. gebruik van corticosteroïden, chemotherapie en/of lokale infectie of trauma.</a:t>
            </a:r>
          </a:p>
          <a:p>
            <a:r>
              <a:rPr lang="nl-BE" dirty="0" smtClean="0">
                <a:effectLst/>
              </a:rPr>
              <a:t>Bij langdurig gebruik van bisfosfonaten zijn </a:t>
            </a:r>
            <a:r>
              <a:rPr lang="nl-BE" i="1" dirty="0" smtClean="0">
                <a:effectLst/>
              </a:rPr>
              <a:t>atypische </a:t>
            </a:r>
            <a:r>
              <a:rPr lang="nl-BE" i="1" dirty="0" err="1" smtClean="0">
                <a:effectLst/>
              </a:rPr>
              <a:t>subtrochantaire</a:t>
            </a:r>
            <a:r>
              <a:rPr lang="nl-BE" i="1" dirty="0" smtClean="0">
                <a:effectLst/>
              </a:rPr>
              <a:t> en </a:t>
            </a:r>
            <a:r>
              <a:rPr lang="nl-BE" i="1" dirty="0" err="1" smtClean="0">
                <a:effectLst/>
              </a:rPr>
              <a:t>femurschachtfracturen</a:t>
            </a:r>
            <a:r>
              <a:rPr lang="nl-BE" dirty="0" err="1" smtClean="0">
                <a:effectLst/>
              </a:rPr>
              <a:t>gemeld</a:t>
            </a:r>
            <a:r>
              <a:rPr lang="nl-BE" dirty="0" smtClean="0">
                <a:effectLst/>
              </a:rPr>
              <a:t> na minimaal of geen trauma. Deze fracturen treden in veel gevallen bilateraal op. In tegenstelling tot de gebruikelijke heupfracturen kunnen er langdurig vaak beiderzijds optredende </a:t>
            </a:r>
            <a:r>
              <a:rPr lang="nl-BE" dirty="0" err="1" smtClean="0">
                <a:effectLst/>
              </a:rPr>
              <a:t>prodromale</a:t>
            </a:r>
            <a:r>
              <a:rPr lang="nl-BE" dirty="0" smtClean="0">
                <a:effectLst/>
              </a:rPr>
              <a:t> pijnen aan voorafgaan. Slechte genezing van dergelijke fracturen is gemeld.</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57</a:t>
            </a:fld>
            <a:endParaRPr lang="en-US"/>
          </a:p>
        </p:txBody>
      </p:sp>
    </p:spTree>
    <p:extLst>
      <p:ext uri="{BB962C8B-B14F-4D97-AF65-F5344CB8AC3E}">
        <p14:creationId xmlns:p14="http://schemas.microsoft.com/office/powerpoint/2010/main" val="1131012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Dell, R.M., Adams, A.L., </a:t>
            </a:r>
            <a:r>
              <a:rPr lang="nl-BE" b="1" u="sng" dirty="0" err="1" smtClean="0"/>
              <a:t>Greene</a:t>
            </a:r>
            <a:r>
              <a:rPr lang="nl-BE" b="1" u="sng" dirty="0" smtClean="0"/>
              <a:t>, D.F., </a:t>
            </a:r>
            <a:r>
              <a:rPr lang="nl-BE" b="1" u="sng" dirty="0" err="1" smtClean="0"/>
              <a:t>Funahashi</a:t>
            </a:r>
            <a:r>
              <a:rPr lang="nl-BE" b="1" u="sng" dirty="0" smtClean="0"/>
              <a:t>, T.T., et al., </a:t>
            </a:r>
            <a:r>
              <a:rPr lang="nl-BE" b="1" u="sng" dirty="0" err="1" smtClean="0"/>
              <a:t>Incidence</a:t>
            </a:r>
            <a:r>
              <a:rPr lang="nl-BE" b="1" u="sng" dirty="0" smtClean="0"/>
              <a:t> of </a:t>
            </a:r>
            <a:r>
              <a:rPr lang="nl-BE" b="1" u="sng" dirty="0" err="1" smtClean="0"/>
              <a:t>atypical</a:t>
            </a:r>
            <a:r>
              <a:rPr lang="nl-BE" b="1" u="sng" dirty="0" smtClean="0"/>
              <a:t> </a:t>
            </a:r>
            <a:r>
              <a:rPr lang="nl-BE" b="1" u="sng" dirty="0" err="1" smtClean="0"/>
              <a:t>nontraumatic</a:t>
            </a:r>
            <a:r>
              <a:rPr lang="nl-BE" b="1" u="sng" dirty="0" smtClean="0"/>
              <a:t> </a:t>
            </a:r>
            <a:r>
              <a:rPr lang="nl-BE" b="1" u="sng" dirty="0" err="1" smtClean="0"/>
              <a:t>diaphyseal</a:t>
            </a:r>
            <a:r>
              <a:rPr lang="nl-BE" b="1" u="sng" dirty="0" smtClean="0"/>
              <a:t> </a:t>
            </a:r>
            <a:r>
              <a:rPr lang="nl-BE" b="1" u="sng" dirty="0" err="1" smtClean="0"/>
              <a:t>fractures</a:t>
            </a:r>
            <a:r>
              <a:rPr lang="nl-BE" b="1" u="sng" dirty="0" smtClean="0"/>
              <a:t> of the femur. </a:t>
            </a:r>
            <a:r>
              <a:rPr lang="nl-BE" b="1" i="1" u="sng" dirty="0" smtClean="0"/>
              <a:t>J. Bone </a:t>
            </a:r>
            <a:r>
              <a:rPr lang="nl-BE" b="1" i="1" u="sng" dirty="0" err="1" smtClean="0"/>
              <a:t>Miner</a:t>
            </a:r>
            <a:r>
              <a:rPr lang="nl-BE" b="1" i="1" u="sng" dirty="0" smtClean="0"/>
              <a:t>. </a:t>
            </a:r>
            <a:r>
              <a:rPr lang="nl-BE" b="1" i="1" u="sng" dirty="0" err="1" smtClean="0"/>
              <a:t>Res</a:t>
            </a:r>
            <a:r>
              <a:rPr lang="nl-BE" b="1" i="1" u="sng" dirty="0" smtClean="0"/>
              <a:t>.</a:t>
            </a:r>
            <a:r>
              <a:rPr lang="nl-BE" b="1" u="sng" dirty="0" smtClean="0"/>
              <a:t> 2012, 27, 2544–2550</a:t>
            </a:r>
          </a:p>
          <a:p>
            <a:r>
              <a:rPr lang="en-US" sz="1200" b="1" i="0" kern="1200" dirty="0" smtClean="0">
                <a:solidFill>
                  <a:schemeClr val="tx1"/>
                </a:solidFill>
                <a:effectLst/>
                <a:latin typeface="+mn-lt"/>
                <a:ea typeface="+mn-ea"/>
                <a:cs typeface="+mn-cs"/>
              </a:rPr>
              <a:t>Figure 1</a:t>
            </a:r>
            <a:r>
              <a:rPr lang="en-US" sz="1200" b="1" i="0" u="none" strike="noStrike" kern="1200" dirty="0" smtClean="0">
                <a:solidFill>
                  <a:schemeClr val="tx1"/>
                </a:solidFill>
                <a:effectLst/>
                <a:latin typeface="+mn-lt"/>
                <a:ea typeface="+mn-ea"/>
                <a:cs typeface="+mn-cs"/>
                <a:hlinkClick r:id="rId3"/>
              </a:rPr>
              <a:t>Open in figure </a:t>
            </a:r>
            <a:r>
              <a:rPr lang="en-US" sz="1200" b="1" i="0" u="none" strike="noStrike" kern="1200" dirty="0" err="1" smtClean="0">
                <a:solidFill>
                  <a:schemeClr val="tx1"/>
                </a:solidFill>
                <a:effectLst/>
                <a:latin typeface="+mn-lt"/>
                <a:ea typeface="+mn-ea"/>
                <a:cs typeface="+mn-cs"/>
                <a:hlinkClick r:id="rId3"/>
              </a:rPr>
              <a:t>viewer</a:t>
            </a:r>
            <a:r>
              <a:rPr lang="en-US" sz="1200" b="1" i="0" u="none" strike="noStrike" kern="1200" dirty="0" err="1" smtClean="0">
                <a:solidFill>
                  <a:schemeClr val="tx1"/>
                </a:solidFill>
                <a:effectLst/>
                <a:latin typeface="+mn-lt"/>
                <a:ea typeface="+mn-ea"/>
                <a:cs typeface="+mn-cs"/>
                <a:hlinkClick r:id="rId4"/>
              </a:rPr>
              <a:t>PowerPoint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Radiograph showing the features of atypical fracture of the femoral shaft, with thickened cortices and transverse pattern.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incidence of atypical fractures increased with longer duration of use, shown in Table </a:t>
            </a:r>
            <a:r>
              <a:rPr lang="en-US" sz="1200" b="1" i="0" u="sng" kern="1200" dirty="0" smtClean="0">
                <a:solidFill>
                  <a:schemeClr val="tx1"/>
                </a:solidFill>
                <a:effectLst/>
                <a:latin typeface="+mn-lt"/>
                <a:ea typeface="+mn-ea"/>
                <a:cs typeface="+mn-cs"/>
                <a:hlinkClick r:id="rId5"/>
              </a:rPr>
              <a:t>1</a:t>
            </a:r>
            <a:r>
              <a:rPr lang="en-US" sz="1200" b="0" i="0" kern="1200" dirty="0" smtClean="0">
                <a:solidFill>
                  <a:schemeClr val="tx1"/>
                </a:solidFill>
                <a:effectLst/>
                <a:latin typeface="+mn-lt"/>
                <a:ea typeface="+mn-ea"/>
                <a:cs typeface="+mn-cs"/>
              </a:rPr>
              <a:t>and Fig. </a:t>
            </a:r>
            <a:r>
              <a:rPr lang="en-US" sz="1200" b="1" i="0" u="sng" kern="1200" dirty="0" smtClean="0">
                <a:solidFill>
                  <a:schemeClr val="tx1"/>
                </a:solidFill>
                <a:effectLst/>
                <a:latin typeface="+mn-lt"/>
                <a:ea typeface="+mn-ea"/>
                <a:cs typeface="+mn-cs"/>
                <a:hlinkClick r:id="rId6"/>
              </a:rPr>
              <a:t>4</a:t>
            </a:r>
            <a:r>
              <a:rPr lang="en-US" sz="1200" b="0" i="0" kern="1200" dirty="0" smtClean="0">
                <a:solidFill>
                  <a:schemeClr val="tx1"/>
                </a:solidFill>
                <a:effectLst/>
                <a:latin typeface="+mn-lt"/>
                <a:ea typeface="+mn-ea"/>
                <a:cs typeface="+mn-cs"/>
              </a:rPr>
              <a:t>. Fourteen patients with atypical fractures (10% of all observed atypical fracture cases) were seen among the 1,646,302 patients who were not exposed. The age‐adjusted incidence rates for an atypical fracture were 1.78/100,000 persons/year (95% CI, 1.5–2.0) with exposure from 0.1 to 1.9 years, and increased to 113.1/100,000 persons/year (95% CI, 69.3–156.8) with exposure from 8 to 9.9 years.</a:t>
            </a:r>
            <a:endParaRPr lang="nl-BE"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err="1" smtClean="0"/>
              <a:t>Shin</a:t>
            </a:r>
            <a:r>
              <a:rPr lang="nl-BE" b="1" u="sng" dirty="0" smtClean="0"/>
              <a:t>, J.S., Kim, N.C., Moon, K.H., </a:t>
            </a:r>
            <a:r>
              <a:rPr lang="nl-BE" b="1" u="sng" dirty="0" err="1" smtClean="0"/>
              <a:t>Clinical</a:t>
            </a:r>
            <a:r>
              <a:rPr lang="nl-BE" b="1" u="sng" dirty="0" smtClean="0"/>
              <a:t> features of </a:t>
            </a:r>
            <a:r>
              <a:rPr lang="nl-BE" b="1" u="sng" dirty="0" err="1" smtClean="0"/>
              <a:t>atypical</a:t>
            </a:r>
            <a:r>
              <a:rPr lang="nl-BE" b="1" u="sng" dirty="0" smtClean="0"/>
              <a:t> femur </a:t>
            </a:r>
            <a:r>
              <a:rPr lang="nl-BE" b="1" u="sng" dirty="0" err="1" smtClean="0"/>
              <a:t>fracture</a:t>
            </a:r>
            <a:r>
              <a:rPr lang="nl-BE" b="1" u="sng" dirty="0" smtClean="0"/>
              <a:t>. </a:t>
            </a:r>
            <a:r>
              <a:rPr lang="nl-BE" b="1" i="1" u="sng" dirty="0" err="1" smtClean="0"/>
              <a:t>Osteoporos</a:t>
            </a:r>
            <a:r>
              <a:rPr lang="nl-BE" b="1" i="1" u="sng" dirty="0" smtClean="0"/>
              <a:t>. </a:t>
            </a:r>
            <a:r>
              <a:rPr lang="nl-BE" b="1" i="1" u="sng" dirty="0" err="1" smtClean="0"/>
              <a:t>Sarcopenia</a:t>
            </a:r>
            <a:r>
              <a:rPr lang="nl-BE" b="1" u="sng" dirty="0" smtClean="0"/>
              <a:t> 2016, 2, 244–249</a:t>
            </a:r>
          </a:p>
          <a:p>
            <a:r>
              <a:rPr lang="en-US" dirty="0" smtClean="0"/>
              <a:t>1. Introduction</a:t>
            </a:r>
          </a:p>
          <a:p>
            <a:r>
              <a:rPr lang="en-US" dirty="0" smtClean="0"/>
              <a:t>Typical femoral fractures usually do not occur in the </a:t>
            </a:r>
            <a:r>
              <a:rPr lang="en-US" dirty="0" err="1" smtClean="0"/>
              <a:t>subtrochanteric</a:t>
            </a:r>
            <a:r>
              <a:rPr lang="en-US" dirty="0" smtClean="0"/>
              <a:t> area and comminuted fracture patterns appear in many cases. Conversely, atypical femoral fractures are relatively more commonly found in the </a:t>
            </a:r>
            <a:r>
              <a:rPr lang="en-US" dirty="0" err="1" smtClean="0"/>
              <a:t>subtrochanteric</a:t>
            </a:r>
            <a:r>
              <a:rPr lang="en-US" dirty="0" smtClean="0"/>
              <a:t> area with specific features [1]. Atypical femoral fractures are primarily characterized by transverse or exhibit short oblique fracture configurations, non-comminuted fracture patterns, medial spikes, localized periosteal thickening of the lateral cortex, generalized thickening of the femoral cortices, and confer prodromal symptoms such as pain [2], [3], [4] (Fig. 1).</a:t>
            </a:r>
          </a:p>
          <a:p>
            <a:endParaRPr lang="en-US" dirty="0" smtClean="0"/>
          </a:p>
          <a:p>
            <a:r>
              <a:rPr lang="en-US" dirty="0" smtClean="0"/>
              <a:t>Fig. 1</a:t>
            </a:r>
          </a:p>
          <a:p>
            <a:r>
              <a:rPr lang="en-US" dirty="0" smtClean="0"/>
              <a:t>Download high-res image (442KB)Download full-size image</a:t>
            </a:r>
          </a:p>
          <a:p>
            <a:r>
              <a:rPr lang="en-US" dirty="0" smtClean="0"/>
              <a:t>Fig. 1. Radiographs of the atypical femoral fracture. (A, B) shows atypical femoral fracture in femoral shaft region, and (C) in the </a:t>
            </a:r>
            <a:r>
              <a:rPr lang="en-US" dirty="0" err="1" smtClean="0"/>
              <a:t>subtrochanteric</a:t>
            </a:r>
            <a:r>
              <a:rPr lang="en-US" dirty="0" smtClean="0"/>
              <a:t> area. The radiographic features of atypical femoral fractures: (1) medial spike; (2) transverse fracture pattern (3) localized periosteal thickening of the lateral cortex; (4) generalized thickening of the femoral cortices.</a:t>
            </a:r>
          </a:p>
          <a:p>
            <a:endParaRPr lang="en-US" dirty="0" smtClean="0"/>
          </a:p>
          <a:p>
            <a:r>
              <a:rPr lang="en-US" dirty="0" smtClean="0"/>
              <a:t>The American Society for Bone and Mineral Research (ASBMR) task force established major and minor features of atypical femoral fractures and classified them into complete and incomplete categories [5]. Although these criteria are of great help in understanding atypical femoral fractures, some features are still controversial.</a:t>
            </a:r>
          </a:p>
          <a:p>
            <a:r>
              <a:rPr lang="en-US" dirty="0" smtClean="0"/>
              <a:t>	</a:t>
            </a:r>
            <a:r>
              <a:rPr lang="en-US" sz="1200" b="0" i="0" kern="1200" dirty="0" smtClean="0">
                <a:solidFill>
                  <a:schemeClr val="tx1"/>
                </a:solidFill>
                <a:effectLst/>
                <a:latin typeface="+mn-lt"/>
                <a:ea typeface="+mn-ea"/>
                <a:cs typeface="+mn-cs"/>
              </a:rPr>
              <a:t>The American Society for Bone and Mineral Research Task Force 2013 Revised Case Definition of Atypical Femoral Fractures.</a:t>
            </a:r>
          </a:p>
          <a:p>
            <a:pPr lvl="3" fontAlgn="t"/>
            <a:r>
              <a:rPr lang="en-US" sz="1200" b="0" i="0" kern="1200" dirty="0" smtClean="0">
                <a:solidFill>
                  <a:schemeClr val="tx1"/>
                </a:solidFill>
                <a:effectLst/>
                <a:latin typeface="+mn-lt"/>
                <a:ea typeface="+mn-ea"/>
                <a:cs typeface="+mn-cs"/>
              </a:rPr>
              <a:t>ASBMR: Definition of </a:t>
            </a:r>
            <a:r>
              <a:rPr lang="en-US" sz="1200" b="0" i="0" kern="1200" dirty="0" err="1" smtClean="0">
                <a:solidFill>
                  <a:schemeClr val="tx1"/>
                </a:solidFill>
                <a:effectLst/>
                <a:latin typeface="+mn-lt"/>
                <a:ea typeface="+mn-ea"/>
                <a:cs typeface="+mn-cs"/>
              </a:rPr>
              <a:t>AFFTo</a:t>
            </a:r>
            <a:r>
              <a:rPr lang="en-US" sz="1200" b="0" i="0" kern="1200" dirty="0" smtClean="0">
                <a:solidFill>
                  <a:schemeClr val="tx1"/>
                </a:solidFill>
                <a:effectLst/>
                <a:latin typeface="+mn-lt"/>
                <a:ea typeface="+mn-ea"/>
                <a:cs typeface="+mn-cs"/>
              </a:rPr>
              <a:t> satisfy the case definition of AFF, the fracture must be located along the femoral diaphysis from just distal to the lesser trochanter to just proximal to the supracondylar flare</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In addition, at least four of five major features must be present; none of the minor features is required, but they have sometimes been associated with these </a:t>
            </a:r>
            <a:r>
              <a:rPr lang="en-US" sz="1200" b="0" i="0" kern="1200" dirty="0" err="1" smtClean="0">
                <a:solidFill>
                  <a:schemeClr val="tx1"/>
                </a:solidFill>
                <a:effectLst/>
                <a:latin typeface="+mn-lt"/>
                <a:ea typeface="+mn-ea"/>
                <a:cs typeface="+mn-cs"/>
              </a:rPr>
              <a:t>fracturesMajor</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FeaturesMinimal</a:t>
            </a:r>
            <a:r>
              <a:rPr lang="en-US" sz="1200" b="0" i="0" kern="1200" dirty="0" smtClean="0">
                <a:solidFill>
                  <a:schemeClr val="tx1"/>
                </a:solidFill>
                <a:effectLst/>
                <a:latin typeface="+mn-lt"/>
                <a:ea typeface="+mn-ea"/>
                <a:cs typeface="+mn-cs"/>
              </a:rPr>
              <a:t> trauma</a:t>
            </a:r>
          </a:p>
          <a:p>
            <a:pPr lvl="3" fontAlgn="t"/>
            <a:r>
              <a:rPr lang="en-US" sz="1200" b="0" i="0" kern="1200" dirty="0" smtClean="0">
                <a:solidFill>
                  <a:schemeClr val="tx1"/>
                </a:solidFill>
                <a:effectLst/>
                <a:latin typeface="+mn-lt"/>
                <a:ea typeface="+mn-ea"/>
                <a:cs typeface="+mn-cs"/>
              </a:rPr>
              <a:t>Fracture originates laterally and is transverse</a:t>
            </a:r>
          </a:p>
          <a:p>
            <a:pPr lvl="3" fontAlgn="t"/>
            <a:r>
              <a:rPr lang="en-US" sz="1200" b="0" i="0" kern="1200" dirty="0" smtClean="0">
                <a:solidFill>
                  <a:schemeClr val="tx1"/>
                </a:solidFill>
                <a:effectLst/>
                <a:latin typeface="+mn-lt"/>
                <a:ea typeface="+mn-ea"/>
                <a:cs typeface="+mn-cs"/>
              </a:rPr>
              <a:t>Complete fractures may have medial spike; incomplete only involve lateral cortex</a:t>
            </a:r>
          </a:p>
          <a:p>
            <a:pPr lvl="3" fontAlgn="t"/>
            <a:r>
              <a:rPr lang="en-US" sz="1200" b="0" i="0" kern="1200" dirty="0" smtClean="0">
                <a:solidFill>
                  <a:schemeClr val="tx1"/>
                </a:solidFill>
                <a:effectLst/>
                <a:latin typeface="+mn-lt"/>
                <a:ea typeface="+mn-ea"/>
                <a:cs typeface="+mn-cs"/>
              </a:rPr>
              <a:t>Non-comminuted or minimally comminuted</a:t>
            </a:r>
          </a:p>
          <a:p>
            <a:pPr lvl="3" fontAlgn="t"/>
            <a:r>
              <a:rPr lang="en-US" sz="1200" b="0" i="0" kern="1200" dirty="0" smtClean="0">
                <a:solidFill>
                  <a:schemeClr val="tx1"/>
                </a:solidFill>
                <a:effectLst/>
                <a:latin typeface="+mn-lt"/>
                <a:ea typeface="+mn-ea"/>
                <a:cs typeface="+mn-cs"/>
              </a:rPr>
              <a:t>Localized periosteal or </a:t>
            </a:r>
            <a:r>
              <a:rPr lang="en-US" sz="1200" b="0" i="0" kern="1200" dirty="0" err="1" smtClean="0">
                <a:solidFill>
                  <a:schemeClr val="tx1"/>
                </a:solidFill>
                <a:effectLst/>
                <a:latin typeface="+mn-lt"/>
                <a:ea typeface="+mn-ea"/>
                <a:cs typeface="+mn-cs"/>
              </a:rPr>
              <a:t>endosteal</a:t>
            </a:r>
            <a:r>
              <a:rPr lang="en-US" sz="1200" b="0" i="0" kern="1200" dirty="0" smtClean="0">
                <a:solidFill>
                  <a:schemeClr val="tx1"/>
                </a:solidFill>
                <a:effectLst/>
                <a:latin typeface="+mn-lt"/>
                <a:ea typeface="+mn-ea"/>
                <a:cs typeface="+mn-cs"/>
              </a:rPr>
              <a:t> thickening of the lateral cortex (“</a:t>
            </a:r>
            <a:r>
              <a:rPr lang="en-US" sz="1200" b="0" i="0" kern="1200" dirty="0" err="1" smtClean="0">
                <a:solidFill>
                  <a:schemeClr val="tx1"/>
                </a:solidFill>
                <a:effectLst/>
                <a:latin typeface="+mn-lt"/>
                <a:ea typeface="+mn-ea"/>
                <a:cs typeface="+mn-cs"/>
              </a:rPr>
              <a:t>beaking</a:t>
            </a:r>
            <a:r>
              <a:rPr lang="en-US" sz="1200" b="0" i="0" kern="1200" dirty="0" smtClean="0">
                <a:solidFill>
                  <a:schemeClr val="tx1"/>
                </a:solidFill>
                <a:effectLst/>
                <a:latin typeface="+mn-lt"/>
                <a:ea typeface="+mn-ea"/>
                <a:cs typeface="+mn-cs"/>
              </a:rPr>
              <a:t>” or “flaring”)</a:t>
            </a:r>
          </a:p>
          <a:p>
            <a:pPr lvl="3" fontAlgn="t"/>
            <a:r>
              <a:rPr lang="en-US" sz="1200" b="0" i="0" kern="1200" dirty="0" smtClean="0">
                <a:solidFill>
                  <a:schemeClr val="tx1"/>
                </a:solidFill>
                <a:effectLst/>
                <a:latin typeface="+mn-lt"/>
                <a:ea typeface="+mn-ea"/>
                <a:cs typeface="+mn-cs"/>
              </a:rPr>
              <a:t>Minor </a:t>
            </a:r>
            <a:r>
              <a:rPr lang="en-US" sz="1200" b="0" i="0" kern="1200" dirty="0" err="1" smtClean="0">
                <a:solidFill>
                  <a:schemeClr val="tx1"/>
                </a:solidFill>
                <a:effectLst/>
                <a:latin typeface="+mn-lt"/>
                <a:ea typeface="+mn-ea"/>
                <a:cs typeface="+mn-cs"/>
              </a:rPr>
              <a:t>FeaturesGeneralized</a:t>
            </a:r>
            <a:r>
              <a:rPr lang="en-US" sz="1200" b="0" i="0" kern="1200" dirty="0" smtClean="0">
                <a:solidFill>
                  <a:schemeClr val="tx1"/>
                </a:solidFill>
                <a:effectLst/>
                <a:latin typeface="+mn-lt"/>
                <a:ea typeface="+mn-ea"/>
                <a:cs typeface="+mn-cs"/>
              </a:rPr>
              <a:t> increase in cortical thickness of femoral </a:t>
            </a:r>
            <a:r>
              <a:rPr lang="en-US" sz="1200" b="0" i="0" kern="1200" dirty="0" err="1" smtClean="0">
                <a:solidFill>
                  <a:schemeClr val="tx1"/>
                </a:solidFill>
                <a:effectLst/>
                <a:latin typeface="+mn-lt"/>
                <a:ea typeface="+mn-ea"/>
                <a:cs typeface="+mn-cs"/>
              </a:rPr>
              <a:t>diaphyses</a:t>
            </a:r>
            <a:endParaRPr lang="en-US" sz="1200" b="0" i="0" kern="1200" dirty="0" smtClean="0">
              <a:solidFill>
                <a:schemeClr val="tx1"/>
              </a:solidFill>
              <a:effectLst/>
              <a:latin typeface="+mn-lt"/>
              <a:ea typeface="+mn-ea"/>
              <a:cs typeface="+mn-cs"/>
            </a:endParaRPr>
          </a:p>
          <a:p>
            <a:pPr lvl="3" fontAlgn="t"/>
            <a:r>
              <a:rPr lang="en-US" sz="1200" b="0" i="0" kern="1200" dirty="0" smtClean="0">
                <a:solidFill>
                  <a:schemeClr val="tx1"/>
                </a:solidFill>
                <a:effectLst/>
                <a:latin typeface="+mn-lt"/>
                <a:ea typeface="+mn-ea"/>
                <a:cs typeface="+mn-cs"/>
              </a:rPr>
              <a:t>Unilateral or bilateral prodromal symptoms—dull ache in groin or thigh</a:t>
            </a:r>
          </a:p>
          <a:p>
            <a:pPr lvl="3" fontAlgn="t"/>
            <a:r>
              <a:rPr lang="en-US" sz="1200" b="0" i="0" kern="1200" dirty="0" smtClean="0">
                <a:solidFill>
                  <a:schemeClr val="tx1"/>
                </a:solidFill>
                <a:effectLst/>
                <a:latin typeface="+mn-lt"/>
                <a:ea typeface="+mn-ea"/>
                <a:cs typeface="+mn-cs"/>
              </a:rPr>
              <a:t>Bilateral incomplete or complete femoral diaphysis fractures</a:t>
            </a:r>
          </a:p>
          <a:p>
            <a:pPr lvl="3" fontAlgn="t"/>
            <a:r>
              <a:rPr lang="en-US" sz="1200" b="0" i="0" kern="1200" dirty="0" smtClean="0">
                <a:solidFill>
                  <a:schemeClr val="tx1"/>
                </a:solidFill>
                <a:effectLst/>
                <a:latin typeface="+mn-lt"/>
                <a:ea typeface="+mn-ea"/>
                <a:cs typeface="+mn-cs"/>
              </a:rPr>
              <a:t>Delayed fracture healing</a:t>
            </a:r>
          </a:p>
          <a:p>
            <a:pPr lvl="3" fontAlgn="t"/>
            <a:r>
              <a:rPr lang="en-US" sz="1200" b="0" i="0" kern="1200" dirty="0" err="1" smtClean="0">
                <a:solidFill>
                  <a:schemeClr val="tx1"/>
                </a:solidFill>
                <a:effectLst/>
                <a:latin typeface="+mn-lt"/>
                <a:ea typeface="+mn-ea"/>
                <a:cs typeface="+mn-cs"/>
              </a:rPr>
              <a:t>ExcludesFractures</a:t>
            </a:r>
            <a:r>
              <a:rPr lang="en-US" sz="1200" b="0" i="0" kern="1200" dirty="0" smtClean="0">
                <a:solidFill>
                  <a:schemeClr val="tx1"/>
                </a:solidFill>
                <a:effectLst/>
                <a:latin typeface="+mn-lt"/>
                <a:ea typeface="+mn-ea"/>
                <a:cs typeface="+mn-cs"/>
              </a:rPr>
              <a:t> of the femoral neck</a:t>
            </a:r>
          </a:p>
          <a:p>
            <a:pPr lvl="3" fontAlgn="t"/>
            <a:r>
              <a:rPr lang="en-US" sz="1200" b="0" i="0" kern="1200" dirty="0" smtClean="0">
                <a:solidFill>
                  <a:schemeClr val="tx1"/>
                </a:solidFill>
                <a:effectLst/>
                <a:latin typeface="+mn-lt"/>
                <a:ea typeface="+mn-ea"/>
                <a:cs typeface="+mn-cs"/>
              </a:rPr>
              <a:t>Intertrochanteric fractures with spiral </a:t>
            </a:r>
            <a:r>
              <a:rPr lang="en-US" sz="1200" b="0" i="0" kern="1200" dirty="0" err="1" smtClean="0">
                <a:solidFill>
                  <a:schemeClr val="tx1"/>
                </a:solidFill>
                <a:effectLst/>
                <a:latin typeface="+mn-lt"/>
                <a:ea typeface="+mn-ea"/>
                <a:cs typeface="+mn-cs"/>
              </a:rPr>
              <a:t>subtrochanteric</a:t>
            </a:r>
            <a:r>
              <a:rPr lang="en-US" sz="1200" b="0" i="0" kern="1200" dirty="0" smtClean="0">
                <a:solidFill>
                  <a:schemeClr val="tx1"/>
                </a:solidFill>
                <a:effectLst/>
                <a:latin typeface="+mn-lt"/>
                <a:ea typeface="+mn-ea"/>
                <a:cs typeface="+mn-cs"/>
              </a:rPr>
              <a:t> extension</a:t>
            </a:r>
          </a:p>
          <a:p>
            <a:pPr lvl="3" fontAlgn="t"/>
            <a:r>
              <a:rPr lang="en-US" sz="1200" b="0" i="0" kern="1200" dirty="0" err="1" smtClean="0">
                <a:solidFill>
                  <a:schemeClr val="tx1"/>
                </a:solidFill>
                <a:effectLst/>
                <a:latin typeface="+mn-lt"/>
                <a:ea typeface="+mn-ea"/>
                <a:cs typeface="+mn-cs"/>
              </a:rPr>
              <a:t>Periprosthetic</a:t>
            </a:r>
            <a:r>
              <a:rPr lang="en-US" sz="1200" b="0" i="0" kern="1200" dirty="0" smtClean="0">
                <a:solidFill>
                  <a:schemeClr val="tx1"/>
                </a:solidFill>
                <a:effectLst/>
                <a:latin typeface="+mn-lt"/>
                <a:ea typeface="+mn-ea"/>
                <a:cs typeface="+mn-cs"/>
              </a:rPr>
              <a:t> fractures</a:t>
            </a:r>
          </a:p>
          <a:p>
            <a:pPr lvl="3" fontAlgn="t"/>
            <a:r>
              <a:rPr lang="en-US" sz="1200" b="0" i="0" kern="1200" dirty="0" smtClean="0">
                <a:solidFill>
                  <a:schemeClr val="tx1"/>
                </a:solidFill>
                <a:effectLst/>
                <a:latin typeface="+mn-lt"/>
                <a:ea typeface="+mn-ea"/>
                <a:cs typeface="+mn-cs"/>
              </a:rPr>
              <a:t>Pathological fractures associated with primary or metastatic bone tumors and miscellaneous bone diseases (e.g. Paget’s disease, fibrous dysplasia)</a:t>
            </a:r>
          </a:p>
          <a:p>
            <a:endParaRPr lang="en-US" dirty="0" smtClean="0"/>
          </a:p>
          <a:p>
            <a:endParaRPr lang="en-US" dirty="0" smtClean="0"/>
          </a:p>
          <a:p>
            <a:r>
              <a:rPr lang="en-US" dirty="0" smtClean="0"/>
              <a:t>While bisphosphonate is commonly used to prevent osteoporotic fractures, many researchers have recently reported atypical femoral fractures without trauma or following mild trauma among the patients who have been administered bisphosphonate for extended periods of time [5], [6], [7]. However, it is actually difficult to conduct research on the association between bisphosphonate and an atypical femoral fracture, which occur very infrequently. The direct associations between atypical fractures are still controversial and the definite cause of atypical femoral fractures is unknown.</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58</a:t>
            </a:fld>
            <a:endParaRPr lang="en-US"/>
          </a:p>
        </p:txBody>
      </p:sp>
    </p:spTree>
    <p:extLst>
      <p:ext uri="{BB962C8B-B14F-4D97-AF65-F5344CB8AC3E}">
        <p14:creationId xmlns:p14="http://schemas.microsoft.com/office/powerpoint/2010/main" val="19774950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Beleid na 5 jaar behandeling met bisfosfonaten</a:t>
            </a:r>
          </a:p>
          <a:p>
            <a:r>
              <a:rPr lang="nl-NL" dirty="0" smtClean="0"/>
              <a:t>Na een behandeling van 5 jaar wordt de behandeling in principe gestaakt.</a:t>
            </a:r>
            <a:r>
              <a:rPr lang="nl-NL" baseline="30000" dirty="0" smtClean="0">
                <a:hlinkClick r:id="rId3"/>
              </a:rPr>
              <a:t>27)</a:t>
            </a:r>
            <a:r>
              <a:rPr lang="nl-NL" dirty="0" smtClean="0"/>
              <a:t> Drie jaar na het staken van de medicatie of eerder als er in de periode na het staken een nieuwe fractuur ontstaat, wordt het stappenplan opnieuw doorlopen. Eerder geconstateerde wervelfracturen voorafgaande aan de behandeling tellen uitsluitend mee als een oude fractuur in de risicoscore.</a:t>
            </a:r>
          </a:p>
          <a:p>
            <a:r>
              <a:rPr lang="nl-NL" dirty="0" smtClean="0"/>
              <a:t>Bij patiënten die na 5 jaar behandelen nog steeds een hoge dosis </a:t>
            </a:r>
            <a:r>
              <a:rPr lang="nl-NL" dirty="0" err="1" smtClean="0"/>
              <a:t>glucocorticosteroïd</a:t>
            </a:r>
            <a:r>
              <a:rPr lang="nl-NL" dirty="0" smtClean="0"/>
              <a:t> gebruiken (postmenopauzale vrouwen en mannen vanaf 70 jaar die langer dan 3 maanden een dosis </a:t>
            </a:r>
            <a:r>
              <a:rPr lang="nl-NL" dirty="0" err="1" smtClean="0"/>
              <a:t>glucocorticosteroïden</a:t>
            </a:r>
            <a:r>
              <a:rPr lang="nl-NL" dirty="0" smtClean="0"/>
              <a:t> van ≥ 7,5 mg/dag gebruiken of andere leeftijdsgroepen die langer dan 3 maanden een dosis van ≥ 15 mg/dag gebruiken) wordt de behandeling met bisfosfonaten (en vitamine D en eventueel calcium) voortgezet voor een periode van maximaal 10 jaar.</a:t>
            </a:r>
          </a:p>
          <a:p>
            <a:r>
              <a:rPr lang="nl-NL" dirty="0" smtClean="0"/>
              <a:t>Bij patiënten met een persisterend hoog fractuurrisico kan de behandeling tot een periode van maximaal 10 jaar worden voortgezet. Weeg hierbij de mogelijke afname van het fractuurrisico af tegen het met de behandelduur toenemende risico op zeldzame bijwerkingen zoals </a:t>
            </a:r>
            <a:r>
              <a:rPr lang="nl-NL" dirty="0" err="1" smtClean="0"/>
              <a:t>osteonecrose</a:t>
            </a:r>
            <a:r>
              <a:rPr lang="nl-NL" dirty="0" smtClean="0"/>
              <a:t>, slokdarmcarcinoom en atypische femurschachtfracturen.</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59</a:t>
            </a:fld>
            <a:endParaRPr lang="en-US"/>
          </a:p>
        </p:txBody>
      </p:sp>
    </p:spTree>
    <p:extLst>
      <p:ext uri="{BB962C8B-B14F-4D97-AF65-F5344CB8AC3E}">
        <p14:creationId xmlns:p14="http://schemas.microsoft.com/office/powerpoint/2010/main" val="344843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r>
              <a:rPr lang="nl-BE" sz="1200" b="0" i="0" u="none" strike="noStrike" kern="1200" baseline="0" dirty="0" smtClean="0">
                <a:solidFill>
                  <a:schemeClr val="tx1"/>
                </a:solidFill>
                <a:latin typeface="+mn-lt"/>
                <a:ea typeface="+mn-ea"/>
                <a:cs typeface="+mn-cs"/>
              </a:rPr>
              <a:t>In het bot vindt een permanente herstructurering plaats. Deze cyclus van voortdurende verandering is essentieel omdat het lichaam daardoor de homeostase van calcium en fosfaat kan handhaven, het skelet zich aan zijn mechanische omgeving kan aanpassen en het botweefsel zich kan vernieuwen en herstellen. Botweefsel bestaat uit botmatrix, opgebouwd uit een organische fractie (collageenvezels en niet-collageeneiwitten), een minerale fractie (</a:t>
            </a:r>
            <a:r>
              <a:rPr lang="nl-BE" sz="1200" b="0" i="0" u="none" strike="noStrike" kern="1200" baseline="0" dirty="0" err="1" smtClean="0">
                <a:solidFill>
                  <a:schemeClr val="tx1"/>
                </a:solidFill>
                <a:latin typeface="+mn-lt"/>
                <a:ea typeface="+mn-ea"/>
                <a:cs typeface="+mn-cs"/>
              </a:rPr>
              <a:t>calciumhydroxyapatietkristallen</a:t>
            </a:r>
            <a:r>
              <a:rPr lang="nl-BE" sz="1200" b="0" i="0" u="none" strike="noStrike" kern="1200" baseline="0" dirty="0" smtClean="0">
                <a:solidFill>
                  <a:schemeClr val="tx1"/>
                </a:solidFill>
                <a:latin typeface="+mn-lt"/>
                <a:ea typeface="+mn-ea"/>
                <a:cs typeface="+mn-cs"/>
              </a:rPr>
              <a:t>) die het bot zijn hardheid en sterkte geeft, maar ook uit osteoblasten en osteoclasten.</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err="1" smtClean="0">
                <a:solidFill>
                  <a:schemeClr val="tx1"/>
                </a:solidFill>
                <a:latin typeface="+mn-lt"/>
                <a:ea typeface="+mn-ea"/>
                <a:cs typeface="+mn-cs"/>
              </a:rPr>
              <a:t>Botremodellering</a:t>
            </a:r>
            <a:r>
              <a:rPr lang="nl-BE" sz="1200" b="0" i="0" u="none" strike="noStrike" kern="1200" baseline="0" dirty="0" smtClean="0">
                <a:solidFill>
                  <a:schemeClr val="tx1"/>
                </a:solidFill>
                <a:latin typeface="+mn-lt"/>
                <a:ea typeface="+mn-ea"/>
                <a:cs typeface="+mn-cs"/>
              </a:rPr>
              <a:t> wordt opgedeeld volgens functionele eenheden, BMU (Basal </a:t>
            </a:r>
            <a:r>
              <a:rPr lang="nl-BE" sz="1200" b="0" i="0" u="none" strike="noStrike" kern="1200" baseline="0" dirty="0" err="1" smtClean="0">
                <a:solidFill>
                  <a:schemeClr val="tx1"/>
                </a:solidFill>
                <a:latin typeface="+mn-lt"/>
                <a:ea typeface="+mn-ea"/>
                <a:cs typeface="+mn-cs"/>
              </a:rPr>
              <a:t>Multicellular</a:t>
            </a:r>
            <a:r>
              <a:rPr lang="nl-BE" sz="1200" b="0" i="0" u="none" strike="noStrike" kern="1200" baseline="0" dirty="0" smtClean="0">
                <a:solidFill>
                  <a:schemeClr val="tx1"/>
                </a:solidFill>
                <a:latin typeface="+mn-lt"/>
                <a:ea typeface="+mn-ea"/>
                <a:cs typeface="+mn-cs"/>
              </a:rPr>
              <a:t> Unit of meercellige basiseenheid) en heeft schematisch 4 fasen: </a:t>
            </a:r>
          </a:p>
          <a:p>
            <a:pPr marL="171450" indent="-171450">
              <a:buFont typeface="Arial" panose="020B0604020202020204" pitchFamily="34" charset="0"/>
              <a:buChar char="•"/>
            </a:pPr>
            <a:r>
              <a:rPr lang="nl-BE" sz="1200" b="0" i="0" u="none" strike="noStrike" kern="1200" baseline="0" dirty="0" smtClean="0">
                <a:solidFill>
                  <a:schemeClr val="tx1"/>
                </a:solidFill>
                <a:latin typeface="+mn-lt"/>
                <a:ea typeface="+mn-ea"/>
                <a:cs typeface="+mn-cs"/>
              </a:rPr>
              <a:t>-- een activeringsfase: activering van de epitheelcellen die het botoppervlak bedekken, ze breken de onderliggende </a:t>
            </a:r>
            <a:r>
              <a:rPr lang="nl-BE" sz="1200" b="0" i="0" u="none" strike="noStrike" kern="1200" baseline="0" dirty="0" err="1" smtClean="0">
                <a:solidFill>
                  <a:schemeClr val="tx1"/>
                </a:solidFill>
                <a:latin typeface="+mn-lt"/>
                <a:ea typeface="+mn-ea"/>
                <a:cs typeface="+mn-cs"/>
              </a:rPr>
              <a:t>collageenlaag</a:t>
            </a:r>
            <a:r>
              <a:rPr lang="nl-BE" sz="1200" b="0" i="0" u="none" strike="noStrike" kern="1200" baseline="0" dirty="0" smtClean="0">
                <a:solidFill>
                  <a:schemeClr val="tx1"/>
                </a:solidFill>
                <a:latin typeface="+mn-lt"/>
                <a:ea typeface="+mn-ea"/>
                <a:cs typeface="+mn-cs"/>
              </a:rPr>
              <a:t> af en trekken door chemotaxis pre-osteoclasten aan naar het blootgestelde botgebied; </a:t>
            </a:r>
          </a:p>
          <a:p>
            <a:pPr marL="171450" indent="-171450">
              <a:buFont typeface="Arial" panose="020B0604020202020204" pitchFamily="34" charset="0"/>
              <a:buChar char="•"/>
            </a:pPr>
            <a:r>
              <a:rPr lang="nl-BE" sz="1200" b="0" i="0" u="none" strike="noStrike" kern="1200" baseline="0" dirty="0" smtClean="0">
                <a:solidFill>
                  <a:schemeClr val="tx1"/>
                </a:solidFill>
                <a:latin typeface="+mn-lt"/>
                <a:ea typeface="+mn-ea"/>
                <a:cs typeface="+mn-cs"/>
              </a:rPr>
              <a:t>-- een resorptiefase: de preosteoclasten smelten samen en worden osteoclasten die zich aan het botoppervlak hechten en het bot afbreken; </a:t>
            </a:r>
          </a:p>
          <a:p>
            <a:pPr marL="171450" indent="-171450">
              <a:buFont typeface="Arial" panose="020B0604020202020204" pitchFamily="34" charset="0"/>
              <a:buChar char="•"/>
            </a:pPr>
            <a:r>
              <a:rPr lang="nl-BE" sz="1200" b="0" i="0" u="none" strike="noStrike" kern="1200" baseline="0" dirty="0" smtClean="0">
                <a:solidFill>
                  <a:schemeClr val="tx1"/>
                </a:solidFill>
                <a:latin typeface="+mn-lt"/>
                <a:ea typeface="+mn-ea"/>
                <a:cs typeface="+mn-cs"/>
              </a:rPr>
              <a:t>-- een vormingsfase: de osteoblasten vullen de resorptielacunes op met een nieuwe organische matrix, het </a:t>
            </a:r>
            <a:r>
              <a:rPr lang="nl-BE" sz="1200" b="0" i="0" u="none" strike="noStrike" kern="1200" baseline="0" dirty="0" err="1" smtClean="0">
                <a:solidFill>
                  <a:schemeClr val="tx1"/>
                </a:solidFill>
                <a:latin typeface="+mn-lt"/>
                <a:ea typeface="+mn-ea"/>
                <a:cs typeface="+mn-cs"/>
              </a:rPr>
              <a:t>osteoïdweefsel</a:t>
            </a:r>
            <a:r>
              <a:rPr lang="nl-BE" sz="1200" b="0" i="0" u="none" strike="noStrike" kern="1200" baseline="0" dirty="0" smtClean="0">
                <a:solidFill>
                  <a:schemeClr val="tx1"/>
                </a:solidFill>
                <a:latin typeface="+mn-lt"/>
                <a:ea typeface="+mn-ea"/>
                <a:cs typeface="+mn-cs"/>
              </a:rPr>
              <a:t>. Een deel van de osteoblasten transformeert zich tot </a:t>
            </a:r>
            <a:r>
              <a:rPr lang="nl-BE" sz="1200" b="0" i="0" u="none" strike="noStrike" kern="1200" baseline="0" dirty="0" err="1" smtClean="0">
                <a:solidFill>
                  <a:schemeClr val="tx1"/>
                </a:solidFill>
                <a:latin typeface="+mn-lt"/>
                <a:ea typeface="+mn-ea"/>
                <a:cs typeface="+mn-cs"/>
              </a:rPr>
              <a:t>osteocyten</a:t>
            </a:r>
            <a:r>
              <a:rPr lang="nl-BE" sz="1200" b="0" i="0" u="none" strike="noStrike" kern="1200" baseline="0" dirty="0" smtClean="0">
                <a:solidFill>
                  <a:schemeClr val="tx1"/>
                </a:solidFill>
                <a:latin typeface="+mn-lt"/>
                <a:ea typeface="+mn-ea"/>
                <a:cs typeface="+mn-cs"/>
              </a:rPr>
              <a:t> in het nieuw gevormde bot en andere strijken zich uit over het botoppervlak en vormen epitheelcellen; </a:t>
            </a:r>
          </a:p>
          <a:p>
            <a:pPr marL="171450" indent="-171450">
              <a:buFont typeface="Arial" panose="020B0604020202020204" pitchFamily="34" charset="0"/>
              <a:buChar char="•"/>
            </a:pPr>
            <a:r>
              <a:rPr lang="nl-BE" sz="1200" b="0" i="0" u="none" strike="noStrike" kern="1200" baseline="0" dirty="0" smtClean="0">
                <a:solidFill>
                  <a:schemeClr val="tx1"/>
                </a:solidFill>
                <a:latin typeface="+mn-lt"/>
                <a:ea typeface="+mn-ea"/>
                <a:cs typeface="+mn-cs"/>
              </a:rPr>
              <a:t>-- een mineralisatiefase: mineralisatie van </a:t>
            </a:r>
            <a:r>
              <a:rPr lang="nl-BE" sz="1200" b="0" i="0" u="none" strike="noStrike" kern="1200" baseline="0" dirty="0" err="1" smtClean="0">
                <a:solidFill>
                  <a:schemeClr val="tx1"/>
                </a:solidFill>
                <a:latin typeface="+mn-lt"/>
                <a:ea typeface="+mn-ea"/>
                <a:cs typeface="+mn-cs"/>
              </a:rPr>
              <a:t>osteoïdweefsel</a:t>
            </a:r>
            <a:r>
              <a:rPr lang="nl-BE" sz="1200" b="0" i="0" u="none" strike="noStrike" kern="1200" baseline="0" dirty="0" smtClean="0">
                <a:solidFill>
                  <a:schemeClr val="tx1"/>
                </a:solidFill>
                <a:latin typeface="+mn-lt"/>
                <a:ea typeface="+mn-ea"/>
                <a:cs typeface="+mn-cs"/>
              </a:rPr>
              <a:t> door accumulatie van mineralen in de matrix. Botvernieuwing is gebaseerd op een evenwicht tussen </a:t>
            </a:r>
            <a:r>
              <a:rPr lang="nl-BE" sz="1200" b="0" i="0" u="none" strike="noStrike" kern="1200" baseline="0" dirty="0" err="1" smtClean="0">
                <a:solidFill>
                  <a:schemeClr val="tx1"/>
                </a:solidFill>
                <a:latin typeface="+mn-lt"/>
                <a:ea typeface="+mn-ea"/>
                <a:cs typeface="+mn-cs"/>
              </a:rPr>
              <a:t>osteoclastische</a:t>
            </a:r>
            <a:r>
              <a:rPr lang="nl-BE" sz="1200" b="0" i="0" u="none" strike="noStrike" kern="1200" baseline="0" dirty="0" smtClean="0">
                <a:solidFill>
                  <a:schemeClr val="tx1"/>
                </a:solidFill>
                <a:latin typeface="+mn-lt"/>
                <a:ea typeface="+mn-ea"/>
                <a:cs typeface="+mn-cs"/>
              </a:rPr>
              <a:t> resorptie en </a:t>
            </a:r>
            <a:r>
              <a:rPr lang="nl-BE" sz="1200" b="0" i="0" u="none" strike="noStrike" kern="1200" baseline="0" dirty="0" err="1" smtClean="0">
                <a:solidFill>
                  <a:schemeClr val="tx1"/>
                </a:solidFill>
                <a:latin typeface="+mn-lt"/>
                <a:ea typeface="+mn-ea"/>
                <a:cs typeface="+mn-cs"/>
              </a:rPr>
              <a:t>osteoblastische</a:t>
            </a:r>
            <a:r>
              <a:rPr lang="nl-BE" sz="1200" b="0" i="0" u="none" strike="noStrike" kern="1200" baseline="0" dirty="0" smtClean="0">
                <a:solidFill>
                  <a:schemeClr val="tx1"/>
                </a:solidFill>
                <a:latin typeface="+mn-lt"/>
                <a:ea typeface="+mn-ea"/>
                <a:cs typeface="+mn-cs"/>
              </a:rPr>
              <a:t> vorming</a:t>
            </a:r>
            <a:r>
              <a:rPr lang="en-US" dirty="0" smtClean="0">
                <a:effectLst/>
              </a:rPr>
              <a:t/>
            </a:r>
            <a:br>
              <a:rPr lang="en-US" dirty="0" smtClean="0">
                <a:effectLst/>
              </a:rPr>
            </a:b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a:t>
            </a:fld>
            <a:endParaRPr lang="en-US"/>
          </a:p>
        </p:txBody>
      </p:sp>
    </p:spTree>
    <p:extLst>
      <p:ext uri="{BB962C8B-B14F-4D97-AF65-F5344CB8AC3E}">
        <p14:creationId xmlns:p14="http://schemas.microsoft.com/office/powerpoint/2010/main" val="9230377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60</a:t>
            </a:fld>
            <a:endParaRPr lang="en-US"/>
          </a:p>
        </p:txBody>
      </p:sp>
    </p:spTree>
    <p:extLst>
      <p:ext uri="{BB962C8B-B14F-4D97-AF65-F5344CB8AC3E}">
        <p14:creationId xmlns:p14="http://schemas.microsoft.com/office/powerpoint/2010/main" val="3456353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61</a:t>
            </a:fld>
            <a:endParaRPr lang="en-US"/>
          </a:p>
        </p:txBody>
      </p:sp>
    </p:spTree>
    <p:extLst>
      <p:ext uri="{BB962C8B-B14F-4D97-AF65-F5344CB8AC3E}">
        <p14:creationId xmlns:p14="http://schemas.microsoft.com/office/powerpoint/2010/main" val="10846673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Govaerts, F., Val- en fractuurpreventie. Huisarts Nu 2015, 44, 254–255</a:t>
            </a:r>
          </a:p>
          <a:p>
            <a:r>
              <a:rPr lang="nl-BE" sz="1200" b="0" i="0" u="none" strike="noStrike" kern="1200" baseline="0" dirty="0" smtClean="0">
                <a:solidFill>
                  <a:schemeClr val="tx1"/>
                </a:solidFill>
                <a:latin typeface="+mn-lt"/>
                <a:ea typeface="+mn-ea"/>
                <a:cs typeface="+mn-cs"/>
              </a:rPr>
              <a:t>(4) BOTDICHTHEIDSMETING MET DE DXA </a:t>
            </a:r>
          </a:p>
          <a:p>
            <a:r>
              <a:rPr lang="nl-BE" sz="1200" b="0" i="0" u="none" strike="noStrike" kern="1200" baseline="0" dirty="0" smtClean="0">
                <a:solidFill>
                  <a:schemeClr val="tx1"/>
                </a:solidFill>
                <a:latin typeface="+mn-lt"/>
                <a:ea typeface="+mn-ea"/>
                <a:cs typeface="+mn-cs"/>
              </a:rPr>
              <a:t>De Dual energy X-</a:t>
            </a:r>
            <a:r>
              <a:rPr lang="nl-BE" sz="1200" b="0" i="0" u="none" strike="noStrike" kern="1200" baseline="0" dirty="0" err="1" smtClean="0">
                <a:solidFill>
                  <a:schemeClr val="tx1"/>
                </a:solidFill>
                <a:latin typeface="+mn-lt"/>
                <a:ea typeface="+mn-ea"/>
                <a:cs typeface="+mn-cs"/>
              </a:rPr>
              <a:t>ray</a:t>
            </a:r>
            <a:r>
              <a:rPr lang="nl-BE" sz="1200" b="0" i="0" u="none" strike="noStrike" kern="1200" baseline="0" dirty="0" smtClean="0">
                <a:solidFill>
                  <a:schemeClr val="tx1"/>
                </a:solidFill>
                <a:latin typeface="+mn-lt"/>
                <a:ea typeface="+mn-ea"/>
                <a:cs typeface="+mn-cs"/>
              </a:rPr>
              <a:t> </a:t>
            </a:r>
            <a:r>
              <a:rPr lang="nl-BE" sz="1200" b="0" i="0" u="none" strike="noStrike" kern="1200" baseline="0" dirty="0" err="1" smtClean="0">
                <a:solidFill>
                  <a:schemeClr val="tx1"/>
                </a:solidFill>
                <a:latin typeface="+mn-lt"/>
                <a:ea typeface="+mn-ea"/>
                <a:cs typeface="+mn-cs"/>
              </a:rPr>
              <a:t>Absorptiometry</a:t>
            </a:r>
            <a:r>
              <a:rPr lang="nl-BE" sz="1200" b="0" i="0" u="none" strike="noStrike" kern="1200" baseline="0" dirty="0" smtClean="0">
                <a:solidFill>
                  <a:schemeClr val="tx1"/>
                </a:solidFill>
                <a:latin typeface="+mn-lt"/>
                <a:ea typeface="+mn-ea"/>
                <a:cs typeface="+mn-cs"/>
              </a:rPr>
              <a:t>-techniek (DXA) vormt de gouden standaard. </a:t>
            </a:r>
          </a:p>
          <a:p>
            <a:r>
              <a:rPr lang="nl-BE" sz="1200" b="0" i="0" u="none" strike="noStrike" kern="1200" baseline="0" dirty="0" smtClean="0">
                <a:solidFill>
                  <a:schemeClr val="tx1"/>
                </a:solidFill>
                <a:latin typeface="+mn-lt"/>
                <a:ea typeface="+mn-ea"/>
                <a:cs typeface="+mn-cs"/>
              </a:rPr>
              <a:t>Bij een DXA-meting wordt de botmineraaldichtheid van de lumbale wervelkolom en heup gemeten; dit wordt uitgedrukt in een T-score, een vergelijking met een piekbotmassa. Bij een T-score van ≤-2,5 wordt gesproken van osteoporose; een T-score tussen -1 en -2,5 wordt </a:t>
            </a:r>
            <a:r>
              <a:rPr lang="nl-BE" sz="1200" b="0" i="0" u="none" strike="noStrike" kern="1200" baseline="0" dirty="0" err="1" smtClean="0">
                <a:solidFill>
                  <a:schemeClr val="tx1"/>
                </a:solidFill>
                <a:latin typeface="+mn-lt"/>
                <a:ea typeface="+mn-ea"/>
                <a:cs typeface="+mn-cs"/>
              </a:rPr>
              <a:t>osteopenie</a:t>
            </a:r>
            <a:r>
              <a:rPr lang="nl-BE" sz="1200" b="0" i="0" u="none" strike="noStrike" kern="1200" baseline="0" dirty="0" smtClean="0">
                <a:solidFill>
                  <a:schemeClr val="tx1"/>
                </a:solidFill>
                <a:latin typeface="+mn-lt"/>
                <a:ea typeface="+mn-ea"/>
                <a:cs typeface="+mn-cs"/>
              </a:rPr>
              <a:t> genoemd. Een T-score ≥-1 wordt als normaal beschouwd. </a:t>
            </a:r>
          </a:p>
          <a:p>
            <a:r>
              <a:rPr lang="nl-BE" sz="1200" b="0" i="0" u="none" strike="noStrike" kern="1200" baseline="0" dirty="0" smtClean="0">
                <a:solidFill>
                  <a:schemeClr val="tx1"/>
                </a:solidFill>
                <a:latin typeface="+mn-lt"/>
                <a:ea typeface="+mn-ea"/>
                <a:cs typeface="+mn-cs"/>
              </a:rPr>
              <a:t>Het is aangetoond dat een lage botmineraaldichtheid het risico op fracturen verhoogt: globaal gaat een 1 SD lagere botmineraaldichtheid gepaard met een tweemaal hogere fractuurkans. </a:t>
            </a:r>
          </a:p>
          <a:p>
            <a:r>
              <a:rPr lang="nl-BE" sz="1200" b="0" i="0" u="none" strike="noStrike" kern="1200" baseline="0" dirty="0" smtClean="0">
                <a:solidFill>
                  <a:schemeClr val="tx1"/>
                </a:solidFill>
                <a:latin typeface="+mn-lt"/>
                <a:ea typeface="+mn-ea"/>
                <a:cs typeface="+mn-cs"/>
              </a:rPr>
              <a:t>Een botmeting is heel specifiek (een gedaalde meting wijst op osteoporose), maar niet heel sensitief (een normale botmeting sluit de diagnose van osteoporose niet uit). Zo is het niet ongewoon dat ouderen een botbreuk oplopen door een val en dus aan osteoporose lijden, maar toch een normale botmeting hebben. Een DXA-botmineraaldichtheid kan vals-hoog zijn door bv. lumbale artrose, aortacalcificaties,… </a:t>
            </a:r>
          </a:p>
          <a:p>
            <a:r>
              <a:rPr lang="nl-BE" sz="1200" b="0" i="0" u="none" strike="noStrike" kern="1200" baseline="0" dirty="0" smtClean="0">
                <a:solidFill>
                  <a:schemeClr val="tx1"/>
                </a:solidFill>
                <a:latin typeface="+mn-lt"/>
                <a:ea typeface="+mn-ea"/>
                <a:cs typeface="+mn-cs"/>
              </a:rPr>
              <a:t>Een systematische screening aan de hand van botdichtheidsmetingen is niet zinvol. Ook voor het systematisch doorverwijzen voor DXA van alle ouderen met een verhoogd valrisico is geen wetenschappelijke evidentie terug te vinden. </a:t>
            </a:r>
          </a:p>
          <a:p>
            <a:pPr lvl="0"/>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Gezondheidszorg, F.K. voor de, </a:t>
            </a:r>
            <a:r>
              <a:rPr lang="nl-BE" b="1" u="sng" dirty="0" err="1" smtClean="0"/>
              <a:t>Pharmacological</a:t>
            </a:r>
            <a:r>
              <a:rPr lang="nl-BE" b="1" u="sng" dirty="0" smtClean="0"/>
              <a:t> prevention of </a:t>
            </a:r>
            <a:r>
              <a:rPr lang="nl-BE" b="1" u="sng" dirty="0" err="1" smtClean="0"/>
              <a:t>fragility</a:t>
            </a:r>
            <a:r>
              <a:rPr lang="nl-BE" b="1" u="sng" dirty="0" smtClean="0"/>
              <a:t> </a:t>
            </a:r>
            <a:r>
              <a:rPr lang="nl-BE" b="1" u="sng" dirty="0" err="1" smtClean="0"/>
              <a:t>fractures</a:t>
            </a:r>
            <a:r>
              <a:rPr lang="nl-BE" b="1" u="sng" dirty="0" smtClean="0"/>
              <a:t> in Belgium KCE </a:t>
            </a:r>
            <a:r>
              <a:rPr lang="nl-BE" b="1" u="sng" dirty="0" err="1" smtClean="0"/>
              <a:t>reports</a:t>
            </a:r>
            <a:r>
              <a:rPr lang="nl-BE" b="1" u="sng" dirty="0" smtClean="0"/>
              <a:t> 159C, </a:t>
            </a:r>
            <a:r>
              <a:rPr lang="nl-BE" b="1" u="sng" dirty="0" err="1" smtClean="0"/>
              <a:t>n.d</a:t>
            </a:r>
            <a:r>
              <a:rPr lang="nl-BE" b="1" u="sng" dirty="0" smtClean="0"/>
              <a:t>.</a:t>
            </a:r>
          </a:p>
          <a:p>
            <a:pPr lvl="0"/>
            <a:r>
              <a:rPr lang="en-US" dirty="0" smtClean="0"/>
              <a:t>3.2.1.1 DXA</a:t>
            </a:r>
            <a:r>
              <a:rPr lang="en-US" baseline="0" dirty="0" smtClean="0"/>
              <a:t> </a:t>
            </a:r>
          </a:p>
          <a:p>
            <a:pPr lvl="0"/>
            <a:r>
              <a:rPr lang="en-US" dirty="0" smtClean="0"/>
              <a:t>BMD (g/cm2) is usually measured by dual-energy x-ray absorptiometry (DXA). It is</a:t>
            </a:r>
            <a:r>
              <a:rPr lang="en-US" baseline="0" dirty="0" smtClean="0"/>
              <a:t> </a:t>
            </a:r>
            <a:r>
              <a:rPr lang="en-US" dirty="0" smtClean="0"/>
              <a:t>noteworthy that DXA measures only BMD and yields no information on the bone</a:t>
            </a:r>
            <a:r>
              <a:rPr lang="en-US" baseline="0" dirty="0" smtClean="0"/>
              <a:t> </a:t>
            </a:r>
            <a:r>
              <a:rPr lang="en-US" dirty="0" smtClean="0"/>
              <a:t>architecture which is also an important determinant of bone strength. To date, no</a:t>
            </a:r>
            <a:r>
              <a:rPr lang="en-US" baseline="0" dirty="0" smtClean="0"/>
              <a:t> </a:t>
            </a:r>
            <a:r>
              <a:rPr lang="en-US" dirty="0" smtClean="0"/>
              <a:t>technique allows such measurement in </a:t>
            </a:r>
            <a:r>
              <a:rPr lang="en-US" dirty="0" err="1" smtClean="0"/>
              <a:t>routineh</a:t>
            </a:r>
            <a:r>
              <a:rPr lang="en-US" dirty="0" smtClean="0"/>
              <a:t> . The ability to predict fractures is</a:t>
            </a:r>
            <a:r>
              <a:rPr lang="en-US" baseline="0" dirty="0" smtClean="0"/>
              <a:t> </a:t>
            </a:r>
            <a:r>
              <a:rPr lang="en-US" dirty="0" smtClean="0"/>
              <a:t>expressed as the increase in relative risk of fracture per standard deviation unit</a:t>
            </a:r>
            <a:r>
              <a:rPr lang="en-US" baseline="0" dirty="0" smtClean="0"/>
              <a:t> </a:t>
            </a:r>
            <a:r>
              <a:rPr lang="en-US" dirty="0" smtClean="0"/>
              <a:t>decrease in bone mineral measurement, i.e. the gradient of risk. The risk of any fracture</a:t>
            </a:r>
            <a:r>
              <a:rPr lang="en-US" baseline="0" dirty="0" smtClean="0"/>
              <a:t> </a:t>
            </a:r>
            <a:r>
              <a:rPr lang="en-US" dirty="0" smtClean="0"/>
              <a:t>increases 1.60-fold for each SD decrease in hip BMD (2.60-fold for hip fracture)37. Thus</a:t>
            </a:r>
            <a:r>
              <a:rPr lang="en-US" baseline="0" dirty="0" smtClean="0"/>
              <a:t> </a:t>
            </a:r>
            <a:r>
              <a:rPr lang="en-US" dirty="0" smtClean="0"/>
              <a:t>an individual with a T-score of -3 SD will have a 4-fold (1.603) higher risk of fracture</a:t>
            </a:r>
            <a:r>
              <a:rPr lang="en-US" baseline="0" dirty="0" smtClean="0"/>
              <a:t> </a:t>
            </a:r>
            <a:r>
              <a:rPr lang="en-US" dirty="0" smtClean="0"/>
              <a:t>than a reference individual. These figures were confirmed in further good-quality,</a:t>
            </a:r>
            <a:r>
              <a:rPr lang="en-US" baseline="0" dirty="0" smtClean="0"/>
              <a:t> </a:t>
            </a:r>
            <a:r>
              <a:rPr lang="en-US" dirty="0" smtClean="0"/>
              <a:t>prospective cohort studies evaluating the performance of DEXA in predicting fractures.</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62</a:t>
            </a:fld>
            <a:endParaRPr lang="en-US"/>
          </a:p>
        </p:txBody>
      </p:sp>
    </p:spTree>
    <p:extLst>
      <p:ext uri="{BB962C8B-B14F-4D97-AF65-F5344CB8AC3E}">
        <p14:creationId xmlns:p14="http://schemas.microsoft.com/office/powerpoint/2010/main" val="618862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nl-BE" smtClean="0">
              <a:latin typeface="Times" panose="02020603050405020304" pitchFamily="18" charset="0"/>
            </a:endParaRPr>
          </a:p>
        </p:txBody>
      </p:sp>
      <p:sp>
        <p:nvSpPr>
          <p:cNvPr id="38916"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45F85716-C156-46BD-A695-93912E28E050}" type="slidenum">
              <a:rPr lang="en-GB" altLang="nl-BE" sz="1200">
                <a:latin typeface="Calibri" panose="020F0502020204030204" pitchFamily="34" charset="0"/>
              </a:rPr>
              <a:pPr/>
              <a:t>63</a:t>
            </a:fld>
            <a:endParaRPr lang="en-GB" altLang="nl-BE" sz="1200">
              <a:latin typeface="Calibri" panose="020F0502020204030204" pitchFamily="34" charset="0"/>
            </a:endParaRPr>
          </a:p>
        </p:txBody>
      </p:sp>
      <p:sp>
        <p:nvSpPr>
          <p:cNvPr id="38917" name="Espace réservé du pied de page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nl-BE" sz="1200" smtClean="0">
                <a:latin typeface="Calibri" panose="020F0502020204030204" pitchFamily="34" charset="0"/>
              </a:rPr>
              <a:t>Confidential - Med-Imaps Property 2011</a:t>
            </a:r>
          </a:p>
        </p:txBody>
      </p:sp>
    </p:spTree>
    <p:extLst>
      <p:ext uri="{BB962C8B-B14F-4D97-AF65-F5344CB8AC3E}">
        <p14:creationId xmlns:p14="http://schemas.microsoft.com/office/powerpoint/2010/main" val="42009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64</a:t>
            </a:fld>
            <a:endParaRPr lang="en-US"/>
          </a:p>
        </p:txBody>
      </p:sp>
    </p:spTree>
    <p:extLst>
      <p:ext uri="{BB962C8B-B14F-4D97-AF65-F5344CB8AC3E}">
        <p14:creationId xmlns:p14="http://schemas.microsoft.com/office/powerpoint/2010/main" val="8741256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Verschillende risicofactoren, al dan niet</a:t>
            </a:r>
            <a:r>
              <a:rPr lang="nl-BE" baseline="0" dirty="0" smtClean="0"/>
              <a:t> </a:t>
            </a:r>
            <a:r>
              <a:rPr lang="nl-BE" dirty="0" smtClean="0"/>
              <a:t>beïnvloedbaar, hebben een direct effect</a:t>
            </a:r>
            <a:r>
              <a:rPr lang="nl-BE" baseline="0" dirty="0" smtClean="0"/>
              <a:t> </a:t>
            </a:r>
            <a:r>
              <a:rPr lang="nl-BE" dirty="0" smtClean="0"/>
              <a:t>op de biologie van het bot en leiden tot</a:t>
            </a:r>
            <a:r>
              <a:rPr lang="nl-BE" baseline="0" dirty="0" smtClean="0"/>
              <a:t> </a:t>
            </a:r>
            <a:r>
              <a:rPr lang="nl-BE" dirty="0" smtClean="0"/>
              <a:t>een verminderde botdichtheid.</a:t>
            </a:r>
            <a:r>
              <a:rPr lang="nl-BE" baseline="0" dirty="0" smtClean="0"/>
              <a:t> </a:t>
            </a:r>
            <a:r>
              <a:rPr lang="nl-BE" dirty="0" smtClean="0"/>
              <a:t>Bovendien hebben verschillende factoren</a:t>
            </a:r>
            <a:r>
              <a:rPr lang="nl-BE" baseline="0" dirty="0" smtClean="0"/>
              <a:t> </a:t>
            </a:r>
            <a:r>
              <a:rPr lang="nl-BE" dirty="0" smtClean="0"/>
              <a:t>een invloed op het fractuurrisico,</a:t>
            </a:r>
            <a:r>
              <a:rPr lang="nl-BE" baseline="0" dirty="0" smtClean="0"/>
              <a:t> </a:t>
            </a:r>
            <a:r>
              <a:rPr lang="nl-BE" dirty="0" smtClean="0"/>
              <a:t>ongeacht de lage botmineraaldichtheid</a:t>
            </a:r>
            <a:r>
              <a:rPr lang="nl-BE" baseline="0" dirty="0" smtClean="0"/>
              <a:t> </a:t>
            </a:r>
            <a:r>
              <a:rPr lang="nl-BE" dirty="0" smtClean="0"/>
              <a:t>(zie Tabel 3). Zelfs als ze niet kunnen</a:t>
            </a:r>
            <a:r>
              <a:rPr lang="nl-BE" baseline="0" dirty="0" smtClean="0"/>
              <a:t> </a:t>
            </a:r>
            <a:r>
              <a:rPr lang="nl-BE" dirty="0" smtClean="0"/>
              <a:t>worden beïnvloed, is het belangrijk om</a:t>
            </a:r>
            <a:r>
              <a:rPr lang="nl-BE" baseline="0" dirty="0" smtClean="0"/>
              <a:t> </a:t>
            </a:r>
            <a:r>
              <a:rPr lang="nl-BE" dirty="0" smtClean="0"/>
              <a:t>deze niet-beïnvloedbare risicofactoren</a:t>
            </a:r>
            <a:r>
              <a:rPr lang="nl-BE" baseline="0" dirty="0" smtClean="0"/>
              <a:t> </a:t>
            </a:r>
            <a:r>
              <a:rPr lang="nl-BE" dirty="0" smtClean="0"/>
              <a:t>te kennen, zodat maatregelen kunnen</a:t>
            </a:r>
            <a:r>
              <a:rPr lang="nl-BE" baseline="0" dirty="0" smtClean="0"/>
              <a:t> </a:t>
            </a:r>
            <a:r>
              <a:rPr lang="nl-BE" dirty="0" smtClean="0"/>
              <a:t>worden genomen om het verlies aan</a:t>
            </a:r>
            <a:r>
              <a:rPr lang="nl-BE" baseline="0" dirty="0" smtClean="0"/>
              <a:t> </a:t>
            </a:r>
            <a:r>
              <a:rPr lang="nl-BE" dirty="0" smtClean="0"/>
              <a:t>botmassa te beperken. De beïnvloedbare</a:t>
            </a:r>
            <a:r>
              <a:rPr lang="nl-BE" baseline="0" dirty="0" smtClean="0"/>
              <a:t> </a:t>
            </a:r>
            <a:r>
              <a:rPr lang="nl-BE" dirty="0" smtClean="0"/>
              <a:t>risicofactoren hebben vaak te maken</a:t>
            </a:r>
            <a:r>
              <a:rPr lang="nl-BE" baseline="0" dirty="0" smtClean="0"/>
              <a:t> </a:t>
            </a:r>
            <a:r>
              <a:rPr lang="nl-BE" dirty="0" smtClean="0"/>
              <a:t>met een slechte levensstijl.</a:t>
            </a:r>
            <a:r>
              <a:rPr lang="nl-BE" baseline="0" dirty="0" smtClean="0"/>
              <a:t> </a:t>
            </a:r>
            <a:r>
              <a:rPr lang="nl-BE" sz="1200" b="0" i="0" u="none" strike="noStrike" kern="1200" baseline="0" dirty="0" smtClean="0">
                <a:solidFill>
                  <a:schemeClr val="tx1"/>
                </a:solidFill>
                <a:latin typeface="+mn-lt"/>
                <a:ea typeface="+mn-ea"/>
                <a:cs typeface="+mn-cs"/>
              </a:rPr>
              <a:t>De afname van botdensiteit kan ook een gevolg zijn van bepaalde ziekten of bijwerkingen van bepaalde geneesmiddelen (zie Tabel 4). We spreken dan van secundaire osteoporose.</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65</a:t>
            </a:fld>
            <a:endParaRPr lang="en-US"/>
          </a:p>
        </p:txBody>
      </p:sp>
    </p:spTree>
    <p:extLst>
      <p:ext uri="{BB962C8B-B14F-4D97-AF65-F5344CB8AC3E}">
        <p14:creationId xmlns:p14="http://schemas.microsoft.com/office/powerpoint/2010/main" val="37798493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smtClean="0"/>
              <a:t>The risk of osteoporotic fracture is strongly dependent on peak bone mass, which is attained at around the age of 25 years (Figure 1). After peak bone mass is reached, BMD remains more or less stable until the age of 55 years, when age-related bone loss starts (Figure 1). The lower an individual's peak bone mass, the higher their risk of having fragile bones later in life.</a:t>
            </a:r>
          </a:p>
          <a:p>
            <a:endParaRPr lang="en-US" dirty="0" smtClean="0"/>
          </a:p>
          <a:p>
            <a:r>
              <a:rPr lang="nl-BE" sz="1200" u="sng" kern="1200" dirty="0" err="1" smtClean="0">
                <a:solidFill>
                  <a:schemeClr val="tx1"/>
                </a:solidFill>
                <a:effectLst/>
                <a:latin typeface="+mn-lt"/>
                <a:ea typeface="+mn-ea"/>
                <a:cs typeface="+mn-cs"/>
              </a:rPr>
              <a:t>Duquet</a:t>
            </a:r>
            <a:r>
              <a:rPr lang="nl-BE" sz="1200" u="sng" kern="1200" dirty="0" smtClean="0">
                <a:solidFill>
                  <a:schemeClr val="tx1"/>
                </a:solidFill>
                <a:effectLst/>
                <a:latin typeface="+mn-lt"/>
                <a:ea typeface="+mn-ea"/>
                <a:cs typeface="+mn-cs"/>
              </a:rPr>
              <a:t>, N., Osteoporose: preventie , behandeling en farmaceutische zorg. </a:t>
            </a:r>
            <a:r>
              <a:rPr lang="nl-BE" sz="1200" i="1" u="sng" kern="1200" dirty="0" smtClean="0">
                <a:solidFill>
                  <a:schemeClr val="tx1"/>
                </a:solidFill>
                <a:effectLst/>
                <a:latin typeface="+mn-lt"/>
                <a:ea typeface="+mn-ea"/>
                <a:cs typeface="+mn-cs"/>
              </a:rPr>
              <a:t>FTA</a:t>
            </a:r>
            <a:r>
              <a:rPr lang="nl-BE" sz="1200" u="sng" kern="1200" dirty="0" smtClean="0">
                <a:solidFill>
                  <a:schemeClr val="tx1"/>
                </a:solidFill>
                <a:effectLst/>
                <a:latin typeface="+mn-lt"/>
                <a:ea typeface="+mn-ea"/>
                <a:cs typeface="+mn-cs"/>
              </a:rPr>
              <a:t> 2014</a:t>
            </a:r>
            <a:endParaRPr lang="nl-BE" sz="1200" b="0" i="0" u="sng"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De huidige aanbevelingen van de Hoge Gezondheidsraad over de dagelijkse behoefte aan calcium (zie Tabel 5) streven naar het bereiken van een maximale piekbotmassa aan het einde van de adolescentie en het levenslang behouden van zoveel mogelijk botmassa. Lichaamsbeweging in de kinderjaren (0-12 jaar) zorgt voor een maximale piekbotdichtheid tussen 20 en 30 jaar en laat toe om een goede botvoorraad op te bouwen. Op volwassen leeftijd kan dat ervoor zorgen dat het </a:t>
            </a:r>
            <a:r>
              <a:rPr lang="nl-BE" sz="1200" b="0" i="0" u="none" strike="noStrike" kern="1200" baseline="0" dirty="0" err="1" smtClean="0">
                <a:solidFill>
                  <a:schemeClr val="tx1"/>
                </a:solidFill>
                <a:latin typeface="+mn-lt"/>
                <a:ea typeface="+mn-ea"/>
                <a:cs typeface="+mn-cs"/>
              </a:rPr>
              <a:t>ouderdomsgebonden</a:t>
            </a:r>
            <a:r>
              <a:rPr lang="nl-BE" sz="1200" b="0" i="0" u="none" strike="noStrike" kern="1200" baseline="0" dirty="0" smtClean="0">
                <a:solidFill>
                  <a:schemeClr val="tx1"/>
                </a:solidFill>
                <a:latin typeface="+mn-lt"/>
                <a:ea typeface="+mn-ea"/>
                <a:cs typeface="+mn-cs"/>
              </a:rPr>
              <a:t> mineraal botverlies vertraagt en afremt. Bovendien verbetert regelmatige lichaamsbeweging de spierkracht en het evenwicht, waardoor de kans op vallen en breuken verkleint.</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66</a:t>
            </a:fld>
            <a:endParaRPr lang="en-US"/>
          </a:p>
        </p:txBody>
      </p:sp>
    </p:spTree>
    <p:extLst>
      <p:ext uri="{BB962C8B-B14F-4D97-AF65-F5344CB8AC3E}">
        <p14:creationId xmlns:p14="http://schemas.microsoft.com/office/powerpoint/2010/main" val="21045039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Verschillende risicofactoren, al dan niet</a:t>
            </a:r>
            <a:r>
              <a:rPr lang="nl-BE" baseline="0" dirty="0" smtClean="0"/>
              <a:t> </a:t>
            </a:r>
            <a:r>
              <a:rPr lang="nl-BE" dirty="0" smtClean="0"/>
              <a:t>beïnvloedbaar, hebben een direct effect</a:t>
            </a:r>
            <a:r>
              <a:rPr lang="nl-BE" baseline="0" dirty="0" smtClean="0"/>
              <a:t> </a:t>
            </a:r>
            <a:r>
              <a:rPr lang="nl-BE" dirty="0" smtClean="0"/>
              <a:t>op de biologie van het bot en leiden tot</a:t>
            </a:r>
            <a:r>
              <a:rPr lang="nl-BE" baseline="0" dirty="0" smtClean="0"/>
              <a:t> </a:t>
            </a:r>
            <a:r>
              <a:rPr lang="nl-BE" dirty="0" smtClean="0"/>
              <a:t>een verminderde botdichtheid.</a:t>
            </a:r>
            <a:r>
              <a:rPr lang="nl-BE" baseline="0" dirty="0" smtClean="0"/>
              <a:t> </a:t>
            </a:r>
            <a:r>
              <a:rPr lang="nl-BE" dirty="0" smtClean="0"/>
              <a:t>Bovendien hebben verschillende factoren</a:t>
            </a:r>
            <a:r>
              <a:rPr lang="nl-BE" baseline="0" dirty="0" smtClean="0"/>
              <a:t> </a:t>
            </a:r>
            <a:r>
              <a:rPr lang="nl-BE" dirty="0" smtClean="0"/>
              <a:t>een invloed op het fractuurrisico,</a:t>
            </a:r>
            <a:r>
              <a:rPr lang="nl-BE" baseline="0" dirty="0" smtClean="0"/>
              <a:t> </a:t>
            </a:r>
            <a:r>
              <a:rPr lang="nl-BE" dirty="0" smtClean="0"/>
              <a:t>ongeacht de lage botmineraaldichtheid</a:t>
            </a:r>
            <a:r>
              <a:rPr lang="nl-BE" baseline="0" dirty="0" smtClean="0"/>
              <a:t> </a:t>
            </a:r>
            <a:r>
              <a:rPr lang="nl-BE" dirty="0" smtClean="0"/>
              <a:t>(zie Tabel 3). Zelfs als ze niet kunnen</a:t>
            </a:r>
            <a:r>
              <a:rPr lang="nl-BE" baseline="0" dirty="0" smtClean="0"/>
              <a:t> </a:t>
            </a:r>
            <a:r>
              <a:rPr lang="nl-BE" dirty="0" smtClean="0"/>
              <a:t>worden beïnvloed, is het belangrijk om</a:t>
            </a:r>
            <a:r>
              <a:rPr lang="nl-BE" baseline="0" dirty="0" smtClean="0"/>
              <a:t> </a:t>
            </a:r>
            <a:r>
              <a:rPr lang="nl-BE" dirty="0" smtClean="0"/>
              <a:t>deze niet-beïnvloedbare risicofactoren</a:t>
            </a:r>
            <a:r>
              <a:rPr lang="nl-BE" baseline="0" dirty="0" smtClean="0"/>
              <a:t> </a:t>
            </a:r>
            <a:r>
              <a:rPr lang="nl-BE" dirty="0" smtClean="0"/>
              <a:t>te kennen, zodat maatregelen kunnen</a:t>
            </a:r>
            <a:r>
              <a:rPr lang="nl-BE" baseline="0" dirty="0" smtClean="0"/>
              <a:t> </a:t>
            </a:r>
            <a:r>
              <a:rPr lang="nl-BE" dirty="0" smtClean="0"/>
              <a:t>worden genomen om het verlies aan</a:t>
            </a:r>
            <a:r>
              <a:rPr lang="nl-BE" baseline="0" dirty="0" smtClean="0"/>
              <a:t> </a:t>
            </a:r>
            <a:r>
              <a:rPr lang="nl-BE" dirty="0" smtClean="0"/>
              <a:t>botmassa te beperken. De beïnvloedbare</a:t>
            </a:r>
            <a:r>
              <a:rPr lang="nl-BE" baseline="0" dirty="0" smtClean="0"/>
              <a:t> </a:t>
            </a:r>
            <a:r>
              <a:rPr lang="nl-BE" dirty="0" smtClean="0"/>
              <a:t>risicofactoren hebben vaak te maken</a:t>
            </a:r>
            <a:r>
              <a:rPr lang="nl-BE" baseline="0" dirty="0" smtClean="0"/>
              <a:t> </a:t>
            </a:r>
            <a:r>
              <a:rPr lang="nl-BE" dirty="0" smtClean="0"/>
              <a:t>met een slechte levensstijl.</a:t>
            </a:r>
            <a:r>
              <a:rPr lang="nl-BE" baseline="0" dirty="0" smtClean="0"/>
              <a:t> </a:t>
            </a:r>
            <a:r>
              <a:rPr lang="nl-BE" sz="1200" b="0" i="0" u="none" strike="noStrike" kern="1200" baseline="0" dirty="0" smtClean="0">
                <a:solidFill>
                  <a:schemeClr val="tx1"/>
                </a:solidFill>
                <a:latin typeface="+mn-lt"/>
                <a:ea typeface="+mn-ea"/>
                <a:cs typeface="+mn-cs"/>
              </a:rPr>
              <a:t>De afname van botdensiteit kan ook een gevolg zijn van bepaalde ziekten of bijwerkingen van bepaalde geneesmiddelen (zie Tabel 4). We spreken dan van secundaire osteoporose.</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67</a:t>
            </a:fld>
            <a:endParaRPr lang="en-US"/>
          </a:p>
        </p:txBody>
      </p:sp>
    </p:spTree>
    <p:extLst>
      <p:ext uri="{BB962C8B-B14F-4D97-AF65-F5344CB8AC3E}">
        <p14:creationId xmlns:p14="http://schemas.microsoft.com/office/powerpoint/2010/main" val="7190193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Hendrickx</a:t>
            </a:r>
            <a:r>
              <a:rPr lang="en-US" b="1" u="sng" dirty="0" smtClean="0"/>
              <a:t>, G. et al. (2015) A look behind the scenes: the risk and pathogenesis of primary osteoporosis Nat. Rev. </a:t>
            </a:r>
            <a:r>
              <a:rPr lang="en-US" b="1" u="sng" dirty="0" err="1" smtClean="0"/>
              <a:t>Rheumatol</a:t>
            </a:r>
            <a:r>
              <a:rPr lang="en-US" b="1" u="sng" dirty="0" smtClean="0"/>
              <a:t>. doi:10.1038/nrrheum.2015.48</a:t>
            </a:r>
          </a:p>
          <a:p>
            <a:pPr lvl="1"/>
            <a:r>
              <a:rPr lang="en-US" dirty="0" smtClean="0"/>
              <a:t>Sex steroids have an indispensable role in bone growth, the attainment of peak bone mass during the first three decades of life, and skeletal homeostasis during adult- hood.38</a:t>
            </a:r>
          </a:p>
          <a:p>
            <a:pPr lvl="1"/>
            <a:r>
              <a:rPr lang="en-US" dirty="0" smtClean="0"/>
              <a:t>Moreover, differences in androgen and </a:t>
            </a:r>
            <a:r>
              <a:rPr lang="en-US" dirty="0" err="1" smtClean="0"/>
              <a:t>oestro</a:t>
            </a:r>
            <a:r>
              <a:rPr lang="en-US" dirty="0" smtClean="0"/>
              <a:t>-</a:t>
            </a:r>
            <a:r>
              <a:rPr lang="en-US" baseline="0" dirty="0" smtClean="0"/>
              <a:t> </a:t>
            </a:r>
            <a:r>
              <a:rPr lang="en-US" dirty="0" smtClean="0"/>
              <a:t>gen levels in boys and girls contribute to sex-related differences in bone size and strength. Periosteal bone formation is restrained by </a:t>
            </a:r>
            <a:r>
              <a:rPr lang="en-US" dirty="0" err="1" smtClean="0"/>
              <a:t>oestrogens</a:t>
            </a:r>
            <a:r>
              <a:rPr lang="en-US" dirty="0" smtClean="0"/>
              <a:t> and stimulated by </a:t>
            </a:r>
            <a:r>
              <a:rPr lang="en-US" dirty="0" err="1" smtClean="0"/>
              <a:t>andro</a:t>
            </a:r>
            <a:r>
              <a:rPr lang="en-US" dirty="0" smtClean="0"/>
              <a:t> gens, resulting in bigger and stronger bones in male than in female individuals.39</a:t>
            </a:r>
            <a:r>
              <a:rPr lang="en-US" baseline="0" dirty="0" smtClean="0"/>
              <a:t> </a:t>
            </a:r>
            <a:r>
              <a:rPr lang="en-US" dirty="0" smtClean="0"/>
              <a:t>Furthermore, these</a:t>
            </a:r>
            <a:r>
              <a:rPr lang="en-US" baseline="0" dirty="0" smtClean="0"/>
              <a:t> </a:t>
            </a:r>
            <a:r>
              <a:rPr lang="en-US" dirty="0" smtClean="0"/>
              <a:t>differences in early bone growth and peak bone mass help to explain why osteoporosis is more prevalent in women than in men.</a:t>
            </a:r>
          </a:p>
          <a:p>
            <a:pPr lvl="1"/>
            <a:endParaRPr lang="en-US" dirty="0" smtClean="0"/>
          </a:p>
          <a:p>
            <a:pPr lvl="1"/>
            <a:r>
              <a:rPr lang="en-US" dirty="0" smtClean="0"/>
              <a:t>Androgens and </a:t>
            </a:r>
            <a:r>
              <a:rPr lang="en-US" dirty="0" err="1" smtClean="0"/>
              <a:t>oestrogens</a:t>
            </a:r>
            <a:r>
              <a:rPr lang="en-US" dirty="0" smtClean="0"/>
              <a:t> also modulate bone</a:t>
            </a:r>
            <a:r>
              <a:rPr lang="en-US" baseline="0" dirty="0" smtClean="0"/>
              <a:t> </a:t>
            </a:r>
            <a:r>
              <a:rPr lang="en-US" dirty="0" err="1" smtClean="0"/>
              <a:t>homeo</a:t>
            </a:r>
            <a:r>
              <a:rPr lang="en-US" dirty="0" smtClean="0"/>
              <a:t> stasis differently during adulthood. Mouse models of cell-specific deletion of ERα and AR (the </a:t>
            </a:r>
            <a:r>
              <a:rPr lang="en-US" dirty="0" err="1" smtClean="0"/>
              <a:t>oestrogen</a:t>
            </a:r>
            <a:r>
              <a:rPr lang="en-US" dirty="0" smtClean="0"/>
              <a:t> and androgen receptors, respectively), together with studies of hormone-replacement therapy in </a:t>
            </a:r>
            <a:r>
              <a:rPr lang="en-US" dirty="0" err="1" smtClean="0"/>
              <a:t>postmeno</a:t>
            </a:r>
            <a:r>
              <a:rPr lang="en-US" dirty="0" smtClean="0"/>
              <a:t>- </a:t>
            </a:r>
            <a:r>
              <a:rPr lang="en-US" dirty="0" err="1" smtClean="0"/>
              <a:t>pausal</a:t>
            </a:r>
            <a:r>
              <a:rPr lang="en-US" dirty="0" smtClean="0"/>
              <a:t> women, have identified dissimilar actions of both androgens and </a:t>
            </a:r>
            <a:r>
              <a:rPr lang="en-US" dirty="0" err="1" smtClean="0"/>
              <a:t>oestrogens</a:t>
            </a:r>
            <a:r>
              <a:rPr lang="en-US" dirty="0" smtClean="0"/>
              <a:t> on different bone cell types.38 The effects of </a:t>
            </a:r>
            <a:r>
              <a:rPr lang="en-US" dirty="0" err="1" smtClean="0"/>
              <a:t>oestrogens</a:t>
            </a:r>
            <a:r>
              <a:rPr lang="en-US" dirty="0" smtClean="0"/>
              <a:t> in women both promote </a:t>
            </a:r>
            <a:r>
              <a:rPr lang="en-US" dirty="0" err="1" smtClean="0"/>
              <a:t>resorp</a:t>
            </a:r>
            <a:r>
              <a:rPr lang="en-US" dirty="0" smtClean="0"/>
              <a:t>- </a:t>
            </a:r>
            <a:r>
              <a:rPr lang="en-US" dirty="0" err="1" smtClean="0"/>
              <a:t>tion</a:t>
            </a:r>
            <a:r>
              <a:rPr lang="en-US" dirty="0" smtClean="0"/>
              <a:t> of trabecular bone (via direct effects on osteoclasts) and attenuate resorption of</a:t>
            </a:r>
            <a:r>
              <a:rPr lang="en-US" baseline="0" dirty="0" smtClean="0"/>
              <a:t> </a:t>
            </a:r>
            <a:r>
              <a:rPr lang="en-US" dirty="0" smtClean="0"/>
              <a:t>cortical bone (via indirect effects on osteoblast progenitors through a non-nucleus- initiated mechanism), resulting in an overall increase in bone turnover.40,41</a:t>
            </a:r>
            <a:r>
              <a:rPr lang="en-US" baseline="0" dirty="0" smtClean="0"/>
              <a:t> </a:t>
            </a:r>
            <a:r>
              <a:rPr lang="en-US" dirty="0" smtClean="0"/>
              <a:t>Androgens in men, by contrast, exert</a:t>
            </a:r>
            <a:r>
              <a:rPr lang="en-US" baseline="0" dirty="0" smtClean="0"/>
              <a:t> </a:t>
            </a:r>
            <a:r>
              <a:rPr lang="en-US" dirty="0" smtClean="0"/>
              <a:t>protective effects on trabecular bone through </a:t>
            </a:r>
            <a:r>
              <a:rPr lang="en-US" dirty="0" err="1" smtClean="0"/>
              <a:t>osteo</a:t>
            </a:r>
            <a:r>
              <a:rPr lang="en-US" dirty="0" smtClean="0"/>
              <a:t>- blasts and osteocytes, but not through osteoclasts.42–44 In addition to the </a:t>
            </a:r>
            <a:r>
              <a:rPr lang="en-US" dirty="0" err="1" smtClean="0"/>
              <a:t>antiapoptotic</a:t>
            </a:r>
            <a:r>
              <a:rPr lang="en-US" dirty="0" smtClean="0"/>
              <a:t> effects of </a:t>
            </a:r>
            <a:r>
              <a:rPr lang="en-US" dirty="0" err="1" smtClean="0"/>
              <a:t>oestrogens</a:t>
            </a:r>
            <a:r>
              <a:rPr lang="en-US" dirty="0" smtClean="0"/>
              <a:t> on osteocytes mentioned above,32–34</a:t>
            </a:r>
            <a:r>
              <a:rPr lang="en-US" baseline="0" dirty="0" smtClean="0"/>
              <a:t> </a:t>
            </a:r>
            <a:r>
              <a:rPr lang="en-US" dirty="0" err="1" smtClean="0"/>
              <a:t>antiapoptotic</a:t>
            </a:r>
            <a:r>
              <a:rPr lang="en-US" dirty="0" smtClean="0"/>
              <a:t> effects</a:t>
            </a:r>
            <a:r>
              <a:rPr lang="en-US" baseline="0" dirty="0" smtClean="0"/>
              <a:t> </a:t>
            </a:r>
            <a:r>
              <a:rPr lang="en-US" dirty="0" smtClean="0"/>
              <a:t>on osteoblasts have been widely reported.32,34,45–48</a:t>
            </a:r>
          </a:p>
          <a:p>
            <a:pPr lvl="1"/>
            <a:endParaRPr lang="en-US" dirty="0" smtClean="0"/>
          </a:p>
          <a:p>
            <a:pPr lvl="1"/>
            <a:r>
              <a:rPr lang="en-US" dirty="0" smtClean="0"/>
              <a:t>Overall, sex steroids are of major importance for maintaining the balance between bone formation and </a:t>
            </a:r>
            <a:r>
              <a:rPr lang="en-US" dirty="0" err="1" smtClean="0"/>
              <a:t>resorp</a:t>
            </a:r>
            <a:r>
              <a:rPr lang="en-US" dirty="0" smtClean="0"/>
              <a:t>- </a:t>
            </a:r>
            <a:r>
              <a:rPr lang="en-US" dirty="0" err="1" smtClean="0"/>
              <a:t>tion</a:t>
            </a:r>
            <a:r>
              <a:rPr lang="en-US" dirty="0" smtClean="0"/>
              <a:t> and for slowing down the rate of bone turn over.49 In later life, the decline in sex steroid levels contributes to bone fragility and osteoporotic fractures in both men and women</a:t>
            </a:r>
            <a:r>
              <a:rPr lang="en-US" baseline="0" dirty="0" smtClean="0"/>
              <a:t> </a:t>
            </a:r>
            <a:r>
              <a:rPr lang="en-US" dirty="0" smtClean="0"/>
              <a:t>(Figure 1).14,50</a:t>
            </a:r>
            <a:r>
              <a:rPr lang="en-US" baseline="0" dirty="0" smtClean="0"/>
              <a:t> </a:t>
            </a:r>
            <a:r>
              <a:rPr lang="en-US" b="1" dirty="0" smtClean="0"/>
              <a:t>In women, the effects of sex-</a:t>
            </a:r>
            <a:r>
              <a:rPr lang="en-US" b="1" baseline="0" dirty="0" smtClean="0"/>
              <a:t> </a:t>
            </a:r>
            <a:r>
              <a:rPr lang="en-US" b="1" dirty="0" smtClean="0"/>
              <a:t>steroid deficiency cause an accelerated decline in BMD in the early postmenopausal period owing to an </a:t>
            </a:r>
            <a:r>
              <a:rPr lang="en-US" b="1" dirty="0" err="1" smtClean="0"/>
              <a:t>imbal</a:t>
            </a:r>
            <a:r>
              <a:rPr lang="en-US" b="1" dirty="0" smtClean="0"/>
              <a:t>- </a:t>
            </a:r>
            <a:r>
              <a:rPr lang="en-US" b="1" dirty="0" err="1" smtClean="0"/>
              <a:t>ance</a:t>
            </a:r>
            <a:r>
              <a:rPr lang="en-US" b="1" dirty="0" smtClean="0"/>
              <a:t> between resorption and formation of bone, which is attributable to a prolonged lifespan of osteoclasts and decreased lifespan</a:t>
            </a:r>
            <a:r>
              <a:rPr lang="en-US" b="1" baseline="0" dirty="0" smtClean="0"/>
              <a:t> </a:t>
            </a:r>
            <a:r>
              <a:rPr lang="en-US" b="1" dirty="0" smtClean="0"/>
              <a:t>of osteoblasts and osteocytes.14,49 After this initial drop in BMD, however, the subsequent rates of bone loss are similar in men and women.38</a:t>
            </a:r>
            <a:r>
              <a:rPr lang="en-US" b="1" baseline="0" dirty="0" smtClean="0"/>
              <a:t> </a:t>
            </a:r>
            <a:r>
              <a:rPr lang="en-US" dirty="0" smtClean="0"/>
              <a:t>In</a:t>
            </a:r>
            <a:r>
              <a:rPr lang="en-US" baseline="0" dirty="0" smtClean="0"/>
              <a:t> </a:t>
            </a:r>
            <a:r>
              <a:rPr lang="en-US" dirty="0" smtClean="0"/>
              <a:t>both sexes, age-related bone loss is characterized by decreased </a:t>
            </a:r>
            <a:r>
              <a:rPr lang="en-US" dirty="0" err="1" smtClean="0"/>
              <a:t>remodelling</a:t>
            </a:r>
            <a:r>
              <a:rPr lang="en-US" dirty="0" smtClean="0"/>
              <a:t> in the trabecular compartment and increased </a:t>
            </a:r>
            <a:r>
              <a:rPr lang="en-US" dirty="0" err="1" smtClean="0"/>
              <a:t>remodelling</a:t>
            </a:r>
            <a:r>
              <a:rPr lang="en-US" dirty="0" smtClean="0"/>
              <a:t> in the cortical compartment, which result in increased cortical porosity.51–53</a:t>
            </a:r>
            <a:r>
              <a:rPr lang="en-US" baseline="0" dirty="0" smtClean="0"/>
              <a:t> </a:t>
            </a:r>
            <a:r>
              <a:rPr lang="en-US" dirty="0" smtClean="0"/>
              <a:t>These dis-</a:t>
            </a:r>
            <a:r>
              <a:rPr lang="en-US" dirty="0" err="1" smtClean="0"/>
              <a:t>parate</a:t>
            </a:r>
            <a:r>
              <a:rPr lang="en-US" dirty="0" smtClean="0"/>
              <a:t> effects in different bone types could be explained by the fact that </a:t>
            </a:r>
            <a:r>
              <a:rPr lang="en-US" dirty="0" err="1" smtClean="0"/>
              <a:t>oestrogens</a:t>
            </a:r>
            <a:r>
              <a:rPr lang="en-US" dirty="0" smtClean="0"/>
              <a:t> regulate trabecular and </a:t>
            </a:r>
            <a:r>
              <a:rPr lang="en-US" dirty="0" err="1" smtClean="0"/>
              <a:t>cor</a:t>
            </a:r>
            <a:r>
              <a:rPr lang="en-US" dirty="0" smtClean="0"/>
              <a:t>- </a:t>
            </a:r>
            <a:r>
              <a:rPr lang="en-US" dirty="0" err="1" smtClean="0"/>
              <a:t>tical</a:t>
            </a:r>
            <a:r>
              <a:rPr lang="en-US" dirty="0" smtClean="0"/>
              <a:t> bone through different cell types, as previously mentioned; these two bone types, therefore, respond differently to the</a:t>
            </a:r>
            <a:r>
              <a:rPr lang="en-US" baseline="0" dirty="0" smtClean="0"/>
              <a:t> </a:t>
            </a:r>
            <a:r>
              <a:rPr lang="en-US" dirty="0" err="1" smtClean="0"/>
              <a:t>agerelated</a:t>
            </a:r>
            <a:r>
              <a:rPr lang="en-US" dirty="0" smtClean="0"/>
              <a:t> decline in </a:t>
            </a:r>
            <a:r>
              <a:rPr lang="en-US" dirty="0" err="1" smtClean="0"/>
              <a:t>oe</a:t>
            </a:r>
            <a:r>
              <a:rPr lang="en-US" dirty="0" smtClean="0"/>
              <a:t> </a:t>
            </a:r>
            <a:r>
              <a:rPr lang="en-US" dirty="0" err="1" smtClean="0"/>
              <a:t>strogen</a:t>
            </a:r>
            <a:r>
              <a:rPr lang="en-US" dirty="0" smtClean="0"/>
              <a:t> levels.38</a:t>
            </a:r>
          </a:p>
          <a:p>
            <a:pPr lvl="1"/>
            <a:endParaRPr lang="en-US" dirty="0" smtClean="0"/>
          </a:p>
          <a:p>
            <a:pPr lvl="1"/>
            <a:r>
              <a:rPr lang="en-US" dirty="0" smtClean="0"/>
              <a:t>Finally, sex steroids have </a:t>
            </a:r>
            <a:r>
              <a:rPr lang="en-US" dirty="0" err="1" smtClean="0"/>
              <a:t>antiosteoporotic</a:t>
            </a:r>
            <a:r>
              <a:rPr lang="en-US" dirty="0" smtClean="0"/>
              <a:t> effects</a:t>
            </a:r>
            <a:r>
              <a:rPr lang="en-US" baseline="0" dirty="0" smtClean="0"/>
              <a:t> </a:t>
            </a:r>
            <a:r>
              <a:rPr lang="en-US" dirty="0" smtClean="0"/>
              <a:t>through their ability to protect against excessive </a:t>
            </a:r>
            <a:r>
              <a:rPr lang="en-US" dirty="0" err="1" smtClean="0"/>
              <a:t>oxi</a:t>
            </a:r>
            <a:r>
              <a:rPr lang="en-US" dirty="0" smtClean="0"/>
              <a:t>- dative stress (Figure 2).14,54</a:t>
            </a:r>
            <a:r>
              <a:rPr lang="en-US" baseline="0" dirty="0" smtClean="0"/>
              <a:t> </a:t>
            </a:r>
            <a:r>
              <a:rPr lang="en-US" dirty="0" smtClean="0"/>
              <a:t>In 5-month-old </a:t>
            </a:r>
            <a:r>
              <a:rPr lang="en-US" dirty="0" err="1" smtClean="0"/>
              <a:t>gonadectomized</a:t>
            </a:r>
            <a:r>
              <a:rPr lang="en-US" dirty="0" smtClean="0"/>
              <a:t> female and male mice, which show the same increases in ROS levels and p53 and p66Shc</a:t>
            </a:r>
            <a:r>
              <a:rPr lang="en-US" baseline="0" dirty="0" smtClean="0"/>
              <a:t> </a:t>
            </a:r>
            <a:r>
              <a:rPr lang="en-US" dirty="0" smtClean="0"/>
              <a:t>activity that</a:t>
            </a:r>
            <a:r>
              <a:rPr lang="en-US" baseline="0" dirty="0" smtClean="0"/>
              <a:t> </a:t>
            </a:r>
            <a:r>
              <a:rPr lang="en-US" dirty="0" smtClean="0"/>
              <a:t>are observed with advancing age, this increase in </a:t>
            </a:r>
            <a:r>
              <a:rPr lang="en-US" dirty="0" err="1" smtClean="0"/>
              <a:t>oxi</a:t>
            </a:r>
            <a:r>
              <a:rPr lang="en-US" dirty="0" smtClean="0"/>
              <a:t>- dative stress levels could be reversed by replacement of life span.59</a:t>
            </a:r>
            <a:r>
              <a:rPr lang="en-US" baseline="0" dirty="0" smtClean="0"/>
              <a:t> </a:t>
            </a:r>
            <a:r>
              <a:rPr lang="en-US" dirty="0" smtClean="0"/>
              <a:t>This ribosomal protein limits excessive activation of macro autophagy under nutrient-deprived conditions, suggesting that Rps6kb1–/–</a:t>
            </a:r>
            <a:r>
              <a:rPr lang="en-US" baseline="0" dirty="0" smtClean="0"/>
              <a:t> </a:t>
            </a:r>
            <a:r>
              <a:rPr lang="en-US" dirty="0" smtClean="0"/>
              <a:t>mice are less</a:t>
            </a:r>
            <a:r>
              <a:rPr lang="en-US" baseline="0" dirty="0" smtClean="0"/>
              <a:t> </a:t>
            </a:r>
            <a:r>
              <a:rPr lang="en-US" dirty="0" smtClean="0"/>
              <a:t>prone than wild-type mice to the age-related decline in macroautophagy.59,60</a:t>
            </a:r>
            <a:r>
              <a:rPr lang="en-US" baseline="0" dirty="0" smtClean="0"/>
              <a:t> </a:t>
            </a:r>
            <a:r>
              <a:rPr lang="en-US" dirty="0" smtClean="0"/>
              <a:t>Furthermore, observations in mice</a:t>
            </a:r>
            <a:r>
              <a:rPr lang="en-US" baseline="0" dirty="0" smtClean="0"/>
              <a:t> </a:t>
            </a:r>
            <a:r>
              <a:rPr lang="en-US" dirty="0" smtClean="0"/>
              <a:t>with targeted deletion of other </a:t>
            </a:r>
            <a:r>
              <a:rPr lang="en-US" dirty="0" err="1" smtClean="0"/>
              <a:t>macroautophagy</a:t>
            </a:r>
            <a:r>
              <a:rPr lang="en-US" dirty="0" smtClean="0"/>
              <a:t>-related genes (Atg7, Atg5 and Rb1cc1) in osteoclasts, osteoblasts and osteocytes have reinforced the notion that macro- autophagy in all three of these cell types is essential for bone</a:t>
            </a:r>
            <a:r>
              <a:rPr lang="en-US" baseline="0" dirty="0" smtClean="0"/>
              <a:t> </a:t>
            </a:r>
            <a:r>
              <a:rPr lang="en-US" dirty="0" smtClean="0"/>
              <a:t>homeostasis.61–63</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sng" kern="1200" dirty="0" smtClean="0">
                <a:solidFill>
                  <a:schemeClr val="tx1"/>
                </a:solidFill>
                <a:effectLst/>
                <a:latin typeface="+mn-lt"/>
                <a:ea typeface="+mn-ea"/>
                <a:cs typeface="+mn-cs"/>
              </a:rPr>
              <a:t>The role of estrogen and androgen receptors in bone health and disease (</a:t>
            </a:r>
            <a:r>
              <a:rPr lang="pt-BR" sz="1200" b="0" i="0" kern="1200" dirty="0" smtClean="0">
                <a:solidFill>
                  <a:schemeClr val="tx1"/>
                </a:solidFill>
                <a:effectLst/>
                <a:latin typeface="+mn-lt"/>
                <a:ea typeface="+mn-ea"/>
                <a:cs typeface="+mn-cs"/>
                <a:hlinkClick r:id="rId3"/>
              </a:rPr>
              <a:t>Stavros C. Manolagas</a:t>
            </a:r>
            <a:r>
              <a:rPr lang="pt-BR" sz="1200" b="0" i="0" kern="1200" dirty="0" smtClean="0">
                <a:solidFill>
                  <a:schemeClr val="tx1"/>
                </a:solidFill>
                <a:effectLst/>
                <a:latin typeface="+mn-lt"/>
                <a:ea typeface="+mn-ea"/>
                <a:cs typeface="+mn-cs"/>
              </a:rPr>
              <a:t>,</a:t>
            </a:r>
            <a:r>
              <a:rPr lang="pt-BR" sz="1200" b="0" i="0" kern="1200" baseline="30000" dirty="0" smtClean="0">
                <a:solidFill>
                  <a:schemeClr val="tx1"/>
                </a:solidFill>
                <a:effectLst/>
                <a:latin typeface="+mn-lt"/>
                <a:ea typeface="+mn-ea"/>
                <a:cs typeface="+mn-cs"/>
              </a:rPr>
              <a:t>#</a:t>
            </a:r>
            <a:r>
              <a:rPr lang="pt-BR" sz="1200" b="0" i="0" kern="1200" dirty="0" smtClean="0">
                <a:solidFill>
                  <a:schemeClr val="tx1"/>
                </a:solidFill>
                <a:effectLst/>
                <a:latin typeface="+mn-lt"/>
                <a:ea typeface="+mn-ea"/>
                <a:cs typeface="+mn-cs"/>
              </a:rPr>
              <a:t> </a:t>
            </a:r>
            <a:r>
              <a:rPr lang="pt-BR" sz="1200" b="0" i="0" kern="1200" dirty="0" smtClean="0">
                <a:solidFill>
                  <a:schemeClr val="tx1"/>
                </a:solidFill>
                <a:effectLst/>
                <a:latin typeface="+mn-lt"/>
                <a:ea typeface="+mn-ea"/>
                <a:cs typeface="+mn-cs"/>
                <a:hlinkClick r:id="rId4"/>
              </a:rPr>
              <a:t>Charles A. O’Brien</a:t>
            </a:r>
            <a:r>
              <a:rPr lang="pt-BR" sz="1200" b="0" i="0" kern="1200" dirty="0" smtClean="0">
                <a:solidFill>
                  <a:schemeClr val="tx1"/>
                </a:solidFill>
                <a:effectLst/>
                <a:latin typeface="+mn-lt"/>
                <a:ea typeface="+mn-ea"/>
                <a:cs typeface="+mn-cs"/>
              </a:rPr>
              <a:t>,</a:t>
            </a:r>
            <a:r>
              <a:rPr lang="pt-BR" sz="1200" b="0" i="0" kern="1200" baseline="30000" dirty="0" smtClean="0">
                <a:solidFill>
                  <a:schemeClr val="tx1"/>
                </a:solidFill>
                <a:effectLst/>
                <a:latin typeface="+mn-lt"/>
                <a:ea typeface="+mn-ea"/>
                <a:cs typeface="+mn-cs"/>
              </a:rPr>
              <a:t>#</a:t>
            </a:r>
            <a:r>
              <a:rPr lang="pt-BR" sz="1200" b="0" i="0" kern="1200" dirty="0" smtClean="0">
                <a:solidFill>
                  <a:schemeClr val="tx1"/>
                </a:solidFill>
                <a:effectLst/>
                <a:latin typeface="+mn-lt"/>
                <a:ea typeface="+mn-ea"/>
                <a:cs typeface="+mn-cs"/>
              </a:rPr>
              <a:t> and </a:t>
            </a:r>
            <a:r>
              <a:rPr lang="pt-BR" sz="1200" b="0" i="0" kern="1200" dirty="0" smtClean="0">
                <a:solidFill>
                  <a:schemeClr val="tx1"/>
                </a:solidFill>
                <a:effectLst/>
                <a:latin typeface="+mn-lt"/>
                <a:ea typeface="+mn-ea"/>
                <a:cs typeface="+mn-cs"/>
                <a:hlinkClick r:id="rId5"/>
              </a:rPr>
              <a:t>Maria Almeida</a:t>
            </a:r>
            <a:r>
              <a:rPr lang="pt-BR" sz="1200" b="0" i="0" kern="1200" baseline="30000" dirty="0" smtClean="0">
                <a:solidFill>
                  <a:schemeClr val="tx1"/>
                </a:solidFill>
                <a:effectLst/>
                <a:latin typeface="+mn-lt"/>
                <a:ea typeface="+mn-ea"/>
                <a:cs typeface="+mn-cs"/>
              </a:rPr>
              <a:t>#)</a:t>
            </a:r>
            <a:endParaRPr lang="en-US" sz="1200" b="1" i="0" u="sng" kern="1200" dirty="0" smtClean="0">
              <a:solidFill>
                <a:schemeClr val="tx1"/>
              </a:solidFill>
              <a:effectLst/>
              <a:latin typeface="+mn-lt"/>
              <a:ea typeface="+mn-ea"/>
              <a:cs typeface="+mn-cs"/>
            </a:endParaRPr>
          </a:p>
          <a:p>
            <a:pPr lvl="1"/>
            <a:r>
              <a:rPr lang="en-US" sz="1200" b="0" i="0" kern="1200" dirty="0" smtClean="0">
                <a:solidFill>
                  <a:schemeClr val="tx1"/>
                </a:solidFill>
                <a:effectLst/>
                <a:latin typeface="+mn-lt"/>
                <a:ea typeface="+mn-ea"/>
                <a:cs typeface="+mn-cs"/>
              </a:rPr>
              <a:t>Estrogens and androgens exert potent influences on the size and shape of the skeleton during growth. In addition, these hormones contribute to skeletal homeostasis during adulthood. The decline in estrogen levels associated with menopause causes bone loss in women,</a:t>
            </a:r>
            <a:r>
              <a:rPr lang="en-US" sz="1200" b="0" i="0" kern="1200" baseline="30000" dirty="0" smtClean="0">
                <a:solidFill>
                  <a:schemeClr val="tx1"/>
                </a:solidFill>
                <a:effectLst/>
                <a:latin typeface="+mn-lt"/>
                <a:ea typeface="+mn-ea"/>
                <a:cs typeface="+mn-cs"/>
                <a:hlinkClick r:id="rId6"/>
              </a:rPr>
              <a:t>1</a:t>
            </a:r>
            <a:r>
              <a:rPr lang="en-US" sz="1200" b="0" i="0" kern="1200" baseline="30000" dirty="0" smtClean="0">
                <a:solidFill>
                  <a:schemeClr val="tx1"/>
                </a:solidFill>
                <a:effectLst/>
                <a:latin typeface="+mn-lt"/>
                <a:ea typeface="+mn-ea"/>
                <a:cs typeface="+mn-cs"/>
              </a:rPr>
              <a:t>,</a:t>
            </a:r>
            <a:r>
              <a:rPr lang="en-US" sz="1200" b="0" i="0" kern="1200" baseline="30000" dirty="0" smtClean="0">
                <a:solidFill>
                  <a:schemeClr val="tx1"/>
                </a:solidFill>
                <a:effectLst/>
                <a:latin typeface="+mn-lt"/>
                <a:ea typeface="+mn-ea"/>
                <a:cs typeface="+mn-cs"/>
                <a:hlinkClick r:id="rId7"/>
              </a:rPr>
              <a:t>2</a:t>
            </a:r>
            <a:r>
              <a:rPr lang="en-US" sz="1200" b="0" i="0" kern="1200" dirty="0" smtClean="0">
                <a:solidFill>
                  <a:schemeClr val="tx1"/>
                </a:solidFill>
                <a:effectLst/>
                <a:latin typeface="+mn-lt"/>
                <a:ea typeface="+mn-ea"/>
                <a:cs typeface="+mn-cs"/>
              </a:rPr>
              <a:t> which occurs in both the trabecular (also known as cancellous) and the cortical bone compartments. Post-menopausal bone loss is associated with a high bone </a:t>
            </a:r>
            <a:r>
              <a:rPr lang="en-US" sz="1200" b="0" i="0" kern="1200" dirty="0" err="1" smtClean="0">
                <a:solidFill>
                  <a:schemeClr val="tx1"/>
                </a:solidFill>
                <a:effectLst/>
                <a:latin typeface="+mn-lt"/>
                <a:ea typeface="+mn-ea"/>
                <a:cs typeface="+mn-cs"/>
              </a:rPr>
              <a:t>remodelling</a:t>
            </a:r>
            <a:r>
              <a:rPr lang="en-US" sz="1200" b="0" i="0" kern="1200" dirty="0" smtClean="0">
                <a:solidFill>
                  <a:schemeClr val="tx1"/>
                </a:solidFill>
                <a:effectLst/>
                <a:latin typeface="+mn-lt"/>
                <a:ea typeface="+mn-ea"/>
                <a:cs typeface="+mn-cs"/>
              </a:rPr>
              <a:t> rate, as indicated by increased numbers of both osteoclasts and osteoblasts (</a:t>
            </a:r>
            <a:r>
              <a:rPr lang="en-US" sz="1200" b="0" i="0" kern="1200" dirty="0" smtClean="0">
                <a:solidFill>
                  <a:schemeClr val="tx1"/>
                </a:solidFill>
                <a:effectLst/>
                <a:latin typeface="+mn-lt"/>
                <a:ea typeface="+mn-ea"/>
                <a:cs typeface="+mn-cs"/>
                <a:hlinkClick r:id="rId8"/>
              </a:rPr>
              <a:t>Box 1</a:t>
            </a:r>
            <a:r>
              <a:rPr lang="en-US"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hlinkClick r:id="rId9"/>
              </a:rPr>
              <a:t>Figure 1</a:t>
            </a:r>
            <a:r>
              <a:rPr lang="en-US" sz="1200" b="0" i="0" kern="1200" dirty="0" smtClean="0">
                <a:solidFill>
                  <a:schemeClr val="tx1"/>
                </a:solidFill>
                <a:effectLst/>
                <a:latin typeface="+mn-lt"/>
                <a:ea typeface="+mn-ea"/>
                <a:cs typeface="+mn-cs"/>
              </a:rPr>
              <a:t>).</a:t>
            </a:r>
            <a:r>
              <a:rPr lang="en-US" sz="1200" b="0" i="0" kern="1200" baseline="30000" dirty="0" smtClean="0">
                <a:solidFill>
                  <a:schemeClr val="tx1"/>
                </a:solidFill>
                <a:effectLst/>
                <a:latin typeface="+mn-lt"/>
                <a:ea typeface="+mn-ea"/>
                <a:cs typeface="+mn-cs"/>
                <a:hlinkClick r:id="rId10"/>
              </a:rPr>
              <a:t>3</a:t>
            </a:r>
            <a:r>
              <a:rPr lang="en-US" sz="1200" b="0" i="0" kern="1200" dirty="0" smtClean="0">
                <a:solidFill>
                  <a:schemeClr val="tx1"/>
                </a:solidFill>
                <a:effectLst/>
                <a:latin typeface="+mn-lt"/>
                <a:ea typeface="+mn-ea"/>
                <a:cs typeface="+mn-cs"/>
              </a:rPr>
              <a:t> Although osteoblast numbers are also elevated, in part owing to the coupling of bone formation to bone resorption, the increase in bone formation is not sufficient to replace the bone matrix removed by osteoclasts, which results in net bone loss. Low androgen levels cause bone loss in men and are associated with increased bone remodelling.</a:t>
            </a:r>
            <a:r>
              <a:rPr lang="en-US" sz="1200" b="0" i="0" kern="1200" baseline="30000" dirty="0" smtClean="0">
                <a:solidFill>
                  <a:schemeClr val="tx1"/>
                </a:solidFill>
                <a:effectLst/>
                <a:latin typeface="+mn-lt"/>
                <a:ea typeface="+mn-ea"/>
                <a:cs typeface="+mn-cs"/>
                <a:hlinkClick r:id="rId11"/>
              </a:rPr>
              <a:t>4</a:t>
            </a:r>
            <a:r>
              <a:rPr lang="en-US" sz="1200" b="0" i="0" kern="1200" baseline="30000" dirty="0" smtClean="0">
                <a:solidFill>
                  <a:schemeClr val="tx1"/>
                </a:solidFill>
                <a:effectLst/>
                <a:latin typeface="+mn-lt"/>
                <a:ea typeface="+mn-ea"/>
                <a:cs typeface="+mn-cs"/>
              </a:rPr>
              <a:t>,</a:t>
            </a:r>
            <a:r>
              <a:rPr lang="en-US" sz="1200" b="0" i="0" kern="1200" baseline="30000" dirty="0" smtClean="0">
                <a:solidFill>
                  <a:schemeClr val="tx1"/>
                </a:solidFill>
                <a:effectLst/>
                <a:latin typeface="+mn-lt"/>
                <a:ea typeface="+mn-ea"/>
                <a:cs typeface="+mn-cs"/>
                <a:hlinkClick r:id="rId12"/>
              </a:rPr>
              <a:t>5</a:t>
            </a:r>
            <a:r>
              <a:rPr lang="en-US" sz="1200" b="0" i="0" kern="1200" dirty="0" smtClean="0">
                <a:solidFill>
                  <a:schemeClr val="tx1"/>
                </a:solidFill>
                <a:effectLst/>
                <a:latin typeface="+mn-lt"/>
                <a:ea typeface="+mn-ea"/>
                <a:cs typeface="+mn-cs"/>
              </a:rPr>
              <a:t> However, some of the bone loss caused by androgen deficiency is due to reduced levels of estrogen, which is derived from aromatization of </a:t>
            </a:r>
            <a:r>
              <a:rPr lang="en-US" sz="1200" b="0" i="0" kern="1200" dirty="0" err="1" smtClean="0">
                <a:solidFill>
                  <a:schemeClr val="tx1"/>
                </a:solidFill>
                <a:effectLst/>
                <a:latin typeface="+mn-lt"/>
                <a:ea typeface="+mn-ea"/>
                <a:cs typeface="+mn-cs"/>
              </a:rPr>
              <a:t>testos</a:t>
            </a:r>
            <a:r>
              <a:rPr lang="en-US" sz="1200" b="0" i="0" kern="1200" dirty="0" smtClean="0">
                <a:solidFill>
                  <a:schemeClr val="tx1"/>
                </a:solidFill>
                <a:effectLst/>
                <a:latin typeface="+mn-lt"/>
                <a:ea typeface="+mn-ea"/>
                <a:cs typeface="+mn-cs"/>
              </a:rPr>
              <a:t> terone.</a:t>
            </a:r>
            <a:r>
              <a:rPr lang="en-US" sz="1200" b="0" i="0" kern="1200" baseline="30000" dirty="0" smtClean="0">
                <a:solidFill>
                  <a:schemeClr val="tx1"/>
                </a:solidFill>
                <a:effectLst/>
                <a:latin typeface="+mn-lt"/>
                <a:ea typeface="+mn-ea"/>
                <a:cs typeface="+mn-cs"/>
                <a:hlinkClick r:id="rId13"/>
              </a:rPr>
              <a:t>6</a:t>
            </a:r>
            <a:r>
              <a:rPr lang="en-US" sz="1200" b="0" i="0" kern="1200" dirty="0" smtClean="0">
                <a:solidFill>
                  <a:schemeClr val="tx1"/>
                </a:solidFill>
                <a:effectLst/>
                <a:latin typeface="+mn-lt"/>
                <a:ea typeface="+mn-ea"/>
                <a:cs typeface="+mn-cs"/>
              </a:rPr>
              <a:t> Receptor activator of nuclear factor </a:t>
            </a:r>
            <a:r>
              <a:rPr lang="en-US" sz="1200" b="0" i="0" kern="1200" dirty="0" err="1" smtClean="0">
                <a:solidFill>
                  <a:schemeClr val="tx1"/>
                </a:solidFill>
                <a:effectLst/>
                <a:latin typeface="+mn-lt"/>
                <a:ea typeface="+mn-ea"/>
                <a:cs typeface="+mn-cs"/>
              </a:rPr>
              <a:t>κB</a:t>
            </a:r>
            <a:r>
              <a:rPr lang="en-US" sz="1200" b="0" i="0" kern="1200" dirty="0" smtClean="0">
                <a:solidFill>
                  <a:schemeClr val="tx1"/>
                </a:solidFill>
                <a:effectLst/>
                <a:latin typeface="+mn-lt"/>
                <a:ea typeface="+mn-ea"/>
                <a:cs typeface="+mn-cs"/>
              </a:rPr>
              <a:t> ligand (RANKL, also known as </a:t>
            </a:r>
            <a:r>
              <a:rPr lang="en-US" sz="1200" b="0" i="0" kern="1200" dirty="0" err="1" smtClean="0">
                <a:solidFill>
                  <a:schemeClr val="tx1"/>
                </a:solidFill>
                <a:effectLst/>
                <a:latin typeface="+mn-lt"/>
                <a:ea typeface="+mn-ea"/>
                <a:cs typeface="+mn-cs"/>
              </a:rPr>
              <a:t>tumour</a:t>
            </a:r>
            <a:r>
              <a:rPr lang="en-US" sz="1200" b="0" i="0" kern="1200" dirty="0" smtClean="0">
                <a:solidFill>
                  <a:schemeClr val="tx1"/>
                </a:solidFill>
                <a:effectLst/>
                <a:latin typeface="+mn-lt"/>
                <a:ea typeface="+mn-ea"/>
                <a:cs typeface="+mn-cs"/>
              </a:rPr>
              <a:t> necrosis factor ligand superfamily member 11) is essential for the generation, survival and function of osteoclasts, and thereby for bone resorption. Thus, RANKL is also implicated in the increased bone resorption associated with deficiency of sex steroid hormones.</a:t>
            </a:r>
            <a:r>
              <a:rPr lang="en-US" sz="1200" b="0" i="0" kern="1200" baseline="30000" dirty="0" smtClean="0">
                <a:solidFill>
                  <a:schemeClr val="tx1"/>
                </a:solidFill>
                <a:effectLst/>
                <a:latin typeface="+mn-lt"/>
                <a:ea typeface="+mn-ea"/>
                <a:cs typeface="+mn-cs"/>
                <a:hlinkClick r:id="rId14"/>
              </a:rPr>
              <a:t>7</a:t>
            </a:r>
            <a:r>
              <a:rPr lang="en-US" sz="1200" b="0" i="0" kern="1200" baseline="30000" dirty="0" smtClean="0">
                <a:solidFill>
                  <a:schemeClr val="tx1"/>
                </a:solidFill>
                <a:effectLst/>
                <a:latin typeface="+mn-lt"/>
                <a:ea typeface="+mn-ea"/>
                <a:cs typeface="+mn-cs"/>
              </a:rPr>
              <a:t>,</a:t>
            </a:r>
            <a:r>
              <a:rPr lang="en-US" sz="1200" b="0" i="0" kern="1200" baseline="30000" dirty="0" smtClean="0">
                <a:solidFill>
                  <a:schemeClr val="tx1"/>
                </a:solidFill>
                <a:effectLst/>
                <a:latin typeface="+mn-lt"/>
                <a:ea typeface="+mn-ea"/>
                <a:cs typeface="+mn-cs"/>
                <a:hlinkClick r:id="rId15"/>
              </a:rPr>
              <a:t>8</a:t>
            </a:r>
            <a:r>
              <a:rPr lang="en-US" sz="1200" b="0" i="0" kern="1200" dirty="0" smtClean="0">
                <a:solidFill>
                  <a:schemeClr val="tx1"/>
                </a:solidFill>
                <a:effectLst/>
                <a:latin typeface="+mn-lt"/>
                <a:ea typeface="+mn-ea"/>
                <a:cs typeface="+mn-cs"/>
              </a:rPr>
              <a:t> Importantly, all major characteristics of bone loss associated with sex-steroid deficiency in humans can be mimicked in mice by gonadectomy.</a:t>
            </a:r>
            <a:r>
              <a:rPr lang="en-US" sz="1200" b="0" i="0" kern="1200" baseline="30000" dirty="0" smtClean="0">
                <a:solidFill>
                  <a:schemeClr val="tx1"/>
                </a:solidFill>
                <a:effectLst/>
                <a:latin typeface="+mn-lt"/>
                <a:ea typeface="+mn-ea"/>
                <a:cs typeface="+mn-cs"/>
                <a:hlinkClick r:id="rId16"/>
              </a:rPr>
              <a:t>9</a:t>
            </a:r>
            <a:r>
              <a:rPr lang="en-US" sz="1200" b="0" i="0" kern="1200" baseline="30000" dirty="0" smtClean="0">
                <a:solidFill>
                  <a:schemeClr val="tx1"/>
                </a:solidFill>
                <a:effectLst/>
                <a:latin typeface="+mn-lt"/>
                <a:ea typeface="+mn-ea"/>
                <a:cs typeface="+mn-cs"/>
              </a:rPr>
              <a:t>-</a:t>
            </a:r>
            <a:r>
              <a:rPr lang="en-US" sz="1200" b="0" i="0" kern="1200" baseline="30000" dirty="0" smtClean="0">
                <a:solidFill>
                  <a:schemeClr val="tx1"/>
                </a:solidFill>
                <a:effectLst/>
                <a:latin typeface="+mn-lt"/>
                <a:ea typeface="+mn-ea"/>
                <a:cs typeface="+mn-cs"/>
                <a:hlinkClick r:id="rId17"/>
              </a:rPr>
              <a:t>11</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68</a:t>
            </a:fld>
            <a:endParaRPr lang="en-US"/>
          </a:p>
        </p:txBody>
      </p:sp>
    </p:spTree>
    <p:extLst>
      <p:ext uri="{BB962C8B-B14F-4D97-AF65-F5344CB8AC3E}">
        <p14:creationId xmlns:p14="http://schemas.microsoft.com/office/powerpoint/2010/main" val="37345425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69</a:t>
            </a:fld>
            <a:endParaRPr lang="en-US"/>
          </a:p>
        </p:txBody>
      </p:sp>
    </p:spTree>
    <p:extLst>
      <p:ext uri="{BB962C8B-B14F-4D97-AF65-F5344CB8AC3E}">
        <p14:creationId xmlns:p14="http://schemas.microsoft.com/office/powerpoint/2010/main" val="3827867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sz="1200" b="1" u="sng" kern="1200" dirty="0" smtClean="0">
                <a:solidFill>
                  <a:schemeClr val="tx1"/>
                </a:solidFill>
                <a:effectLst/>
                <a:latin typeface="+mn-lt"/>
                <a:ea typeface="+mn-ea"/>
                <a:cs typeface="+mn-cs"/>
              </a:rPr>
              <a:t>https://www.farmacotherapeutischkompas.nl/bladeren/indicatieteksten/osteoporose</a:t>
            </a:r>
          </a:p>
          <a:p>
            <a:endParaRPr lang="nl-BE" sz="1200" b="1" u="sng" kern="1200" dirty="0" smtClean="0">
              <a:solidFill>
                <a:schemeClr val="tx1"/>
              </a:solidFill>
              <a:effectLst/>
              <a:latin typeface="+mn-lt"/>
              <a:ea typeface="+mn-ea"/>
              <a:cs typeface="+mn-cs"/>
            </a:endParaRPr>
          </a:p>
          <a:p>
            <a:r>
              <a:rPr lang="nl-BE" sz="1200" b="1" u="sng" kern="1200" dirty="0" smtClean="0">
                <a:solidFill>
                  <a:schemeClr val="tx1"/>
                </a:solidFill>
                <a:effectLst/>
                <a:latin typeface="+mn-lt"/>
                <a:ea typeface="+mn-ea"/>
                <a:cs typeface="+mn-cs"/>
              </a:rPr>
              <a:t>Gezondheidszorg, F.K. voor de, </a:t>
            </a:r>
            <a:r>
              <a:rPr lang="nl-BE" sz="1200" b="1" i="1" u="sng" kern="1200" dirty="0" err="1" smtClean="0">
                <a:solidFill>
                  <a:schemeClr val="tx1"/>
                </a:solidFill>
                <a:effectLst/>
                <a:latin typeface="+mn-lt"/>
                <a:ea typeface="+mn-ea"/>
                <a:cs typeface="+mn-cs"/>
              </a:rPr>
              <a:t>Pharmacological</a:t>
            </a:r>
            <a:r>
              <a:rPr lang="nl-BE" sz="1200" b="1" i="1" u="sng" kern="1200" dirty="0" smtClean="0">
                <a:solidFill>
                  <a:schemeClr val="tx1"/>
                </a:solidFill>
                <a:effectLst/>
                <a:latin typeface="+mn-lt"/>
                <a:ea typeface="+mn-ea"/>
                <a:cs typeface="+mn-cs"/>
              </a:rPr>
              <a:t> prevention of </a:t>
            </a:r>
            <a:r>
              <a:rPr lang="nl-BE" sz="1200" b="1" i="1" u="sng" kern="1200" dirty="0" err="1" smtClean="0">
                <a:solidFill>
                  <a:schemeClr val="tx1"/>
                </a:solidFill>
                <a:effectLst/>
                <a:latin typeface="+mn-lt"/>
                <a:ea typeface="+mn-ea"/>
                <a:cs typeface="+mn-cs"/>
              </a:rPr>
              <a:t>fragility</a:t>
            </a:r>
            <a:r>
              <a:rPr lang="nl-BE" sz="1200" b="1" i="1" u="sng" kern="1200" dirty="0" smtClean="0">
                <a:solidFill>
                  <a:schemeClr val="tx1"/>
                </a:solidFill>
                <a:effectLst/>
                <a:latin typeface="+mn-lt"/>
                <a:ea typeface="+mn-ea"/>
                <a:cs typeface="+mn-cs"/>
              </a:rPr>
              <a:t> </a:t>
            </a:r>
            <a:r>
              <a:rPr lang="nl-BE" sz="1200" b="1" i="1" u="sng" kern="1200" dirty="0" err="1" smtClean="0">
                <a:solidFill>
                  <a:schemeClr val="tx1"/>
                </a:solidFill>
                <a:effectLst/>
                <a:latin typeface="+mn-lt"/>
                <a:ea typeface="+mn-ea"/>
                <a:cs typeface="+mn-cs"/>
              </a:rPr>
              <a:t>fractures</a:t>
            </a:r>
            <a:r>
              <a:rPr lang="nl-BE" sz="1200" b="1" i="1" u="sng" kern="1200" dirty="0" smtClean="0">
                <a:solidFill>
                  <a:schemeClr val="tx1"/>
                </a:solidFill>
                <a:effectLst/>
                <a:latin typeface="+mn-lt"/>
                <a:ea typeface="+mn-ea"/>
                <a:cs typeface="+mn-cs"/>
              </a:rPr>
              <a:t> in Belgium KCE </a:t>
            </a:r>
            <a:r>
              <a:rPr lang="nl-BE" sz="1200" b="1" i="1" u="sng" kern="1200" dirty="0" err="1" smtClean="0">
                <a:solidFill>
                  <a:schemeClr val="tx1"/>
                </a:solidFill>
                <a:effectLst/>
                <a:latin typeface="+mn-lt"/>
                <a:ea typeface="+mn-ea"/>
                <a:cs typeface="+mn-cs"/>
              </a:rPr>
              <a:t>reports</a:t>
            </a:r>
            <a:r>
              <a:rPr lang="nl-BE" sz="1200" b="1" i="1" u="sng" kern="1200" dirty="0" smtClean="0">
                <a:solidFill>
                  <a:schemeClr val="tx1"/>
                </a:solidFill>
                <a:effectLst/>
                <a:latin typeface="+mn-lt"/>
                <a:ea typeface="+mn-ea"/>
                <a:cs typeface="+mn-cs"/>
              </a:rPr>
              <a:t> 159C</a:t>
            </a:r>
            <a:r>
              <a:rPr lang="nl-BE" sz="1200" b="1" u="sng" kern="1200" dirty="0" smtClean="0">
                <a:solidFill>
                  <a:schemeClr val="tx1"/>
                </a:solidFill>
                <a:effectLst/>
                <a:latin typeface="+mn-lt"/>
                <a:ea typeface="+mn-ea"/>
                <a:cs typeface="+mn-cs"/>
              </a:rPr>
              <a:t>, </a:t>
            </a:r>
            <a:r>
              <a:rPr lang="nl-BE" sz="1200" b="1" u="sng" kern="1200" dirty="0" err="1" smtClean="0">
                <a:solidFill>
                  <a:schemeClr val="tx1"/>
                </a:solidFill>
                <a:effectLst/>
                <a:latin typeface="+mn-lt"/>
                <a:ea typeface="+mn-ea"/>
                <a:cs typeface="+mn-cs"/>
              </a:rPr>
              <a:t>n.d</a:t>
            </a:r>
            <a:r>
              <a:rPr lang="nl-BE" sz="1200" b="1" u="sng" kern="1200" dirty="0" smtClean="0">
                <a:solidFill>
                  <a:schemeClr val="tx1"/>
                </a:solidFill>
                <a:effectLst/>
                <a:latin typeface="+mn-lt"/>
                <a:ea typeface="+mn-ea"/>
                <a:cs typeface="+mn-cs"/>
              </a:rPr>
              <a:t>.</a:t>
            </a:r>
            <a:endParaRPr lang="nl-BE" sz="1200" b="1" i="0" u="sng"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WAT IS OSTEOPOROSE?</a:t>
            </a:r>
          </a:p>
          <a:p>
            <a:pPr lvl="1"/>
            <a:r>
              <a:rPr lang="nl-BE" sz="1200" b="0" i="0" u="none" strike="noStrike" kern="1200" baseline="0" dirty="0" smtClean="0">
                <a:solidFill>
                  <a:schemeClr val="tx1"/>
                </a:solidFill>
                <a:latin typeface="+mn-lt"/>
                <a:ea typeface="+mn-ea"/>
                <a:cs typeface="+mn-cs"/>
              </a:rPr>
              <a:t>Osteoporose is een systemische aandoening van het beendergestel, die wordt gekenmerkt door een lage botmassa en </a:t>
            </a:r>
            <a:r>
              <a:rPr lang="nl-BE" sz="1200" b="0" i="0" u="none" strike="noStrike" kern="1200" baseline="0" dirty="0" err="1" smtClean="0">
                <a:solidFill>
                  <a:schemeClr val="tx1"/>
                </a:solidFill>
                <a:latin typeface="+mn-lt"/>
                <a:ea typeface="+mn-ea"/>
                <a:cs typeface="+mn-cs"/>
              </a:rPr>
              <a:t>microarchitecturale</a:t>
            </a:r>
            <a:r>
              <a:rPr lang="nl-BE" sz="1200" b="0" i="0" u="none" strike="noStrike" kern="1200" baseline="0" dirty="0" smtClean="0">
                <a:solidFill>
                  <a:schemeClr val="tx1"/>
                </a:solidFill>
                <a:latin typeface="+mn-lt"/>
                <a:ea typeface="+mn-ea"/>
                <a:cs typeface="+mn-cs"/>
              </a:rPr>
              <a:t> achteruitgang van botweefsel, waardoor de botten brozer worden en gemakkelijker breken. Dit soort breuken treedt vooral op ter hoogte van de pols, schouder, wervels en heup. De Wereldgezondheidsorganisatie definieerde osteoporose in termen van densiteit van de botmassa (Bone </a:t>
            </a:r>
            <a:r>
              <a:rPr lang="nl-BE" sz="1200" b="0" i="0" u="none" strike="noStrike" kern="1200" baseline="0" dirty="0" err="1" smtClean="0">
                <a:solidFill>
                  <a:schemeClr val="tx1"/>
                </a:solidFill>
                <a:latin typeface="+mn-lt"/>
                <a:ea typeface="+mn-ea"/>
                <a:cs typeface="+mn-cs"/>
              </a:rPr>
              <a:t>Mineral</a:t>
            </a:r>
            <a:r>
              <a:rPr lang="nl-BE" sz="1200" b="0" i="0" u="none" strike="noStrike" kern="1200" baseline="0" dirty="0" smtClean="0">
                <a:solidFill>
                  <a:schemeClr val="tx1"/>
                </a:solidFill>
                <a:latin typeface="+mn-lt"/>
                <a:ea typeface="+mn-ea"/>
                <a:cs typeface="+mn-cs"/>
              </a:rPr>
              <a:t> </a:t>
            </a:r>
            <a:r>
              <a:rPr lang="nl-BE" sz="1200" b="0" i="0" u="none" strike="noStrike" kern="1200" baseline="0" dirty="0" err="1" smtClean="0">
                <a:solidFill>
                  <a:schemeClr val="tx1"/>
                </a:solidFill>
                <a:latin typeface="+mn-lt"/>
                <a:ea typeface="+mn-ea"/>
                <a:cs typeface="+mn-cs"/>
              </a:rPr>
              <a:t>Density</a:t>
            </a:r>
            <a:r>
              <a:rPr lang="nl-BE" sz="1200" b="0" i="0" u="none" strike="noStrike" kern="1200" baseline="0" dirty="0" smtClean="0">
                <a:solidFill>
                  <a:schemeClr val="tx1"/>
                </a:solidFill>
                <a:latin typeface="+mn-lt"/>
                <a:ea typeface="+mn-ea"/>
                <a:cs typeface="+mn-cs"/>
              </a:rPr>
              <a:t>, BMD; g/cm2). Deze wordt gewoonlijk gemeten met </a:t>
            </a:r>
            <a:r>
              <a:rPr lang="nl-BE" sz="1200" b="0" i="0" u="none" strike="noStrike" kern="1200" baseline="0" dirty="0" err="1" smtClean="0">
                <a:solidFill>
                  <a:schemeClr val="tx1"/>
                </a:solidFill>
                <a:latin typeface="+mn-lt"/>
                <a:ea typeface="+mn-ea"/>
                <a:cs typeface="+mn-cs"/>
              </a:rPr>
              <a:t>dual</a:t>
            </a:r>
            <a:r>
              <a:rPr lang="nl-BE" sz="1200" b="0" i="0" u="none" strike="noStrike" kern="1200" baseline="0" dirty="0" smtClean="0">
                <a:solidFill>
                  <a:schemeClr val="tx1"/>
                </a:solidFill>
                <a:latin typeface="+mn-lt"/>
                <a:ea typeface="+mn-ea"/>
                <a:cs typeface="+mn-cs"/>
              </a:rPr>
              <a:t>-energy x-</a:t>
            </a:r>
            <a:r>
              <a:rPr lang="nl-BE" sz="1200" b="0" i="0" u="none" strike="noStrike" kern="1200" baseline="0" dirty="0" err="1" smtClean="0">
                <a:solidFill>
                  <a:schemeClr val="tx1"/>
                </a:solidFill>
                <a:latin typeface="+mn-lt"/>
                <a:ea typeface="+mn-ea"/>
                <a:cs typeface="+mn-cs"/>
              </a:rPr>
              <a:t>ray</a:t>
            </a:r>
            <a:r>
              <a:rPr lang="nl-BE" sz="1200" b="0" i="0" u="none" strike="noStrike" kern="1200" baseline="0" dirty="0" smtClean="0">
                <a:solidFill>
                  <a:schemeClr val="tx1"/>
                </a:solidFill>
                <a:latin typeface="+mn-lt"/>
                <a:ea typeface="+mn-ea"/>
                <a:cs typeface="+mn-cs"/>
              </a:rPr>
              <a:t> </a:t>
            </a:r>
            <a:r>
              <a:rPr lang="nl-BE" sz="1200" b="0" i="0" u="none" strike="noStrike" kern="1200" baseline="0" dirty="0" err="1" smtClean="0">
                <a:solidFill>
                  <a:schemeClr val="tx1"/>
                </a:solidFill>
                <a:latin typeface="+mn-lt"/>
                <a:ea typeface="+mn-ea"/>
                <a:cs typeface="+mn-cs"/>
              </a:rPr>
              <a:t>absorptiometry</a:t>
            </a:r>
            <a:r>
              <a:rPr lang="nl-BE" sz="1200" b="0" i="0" u="none" strike="noStrike" kern="1200" baseline="0" dirty="0" smtClean="0">
                <a:solidFill>
                  <a:schemeClr val="tx1"/>
                </a:solidFill>
                <a:latin typeface="+mn-lt"/>
                <a:ea typeface="+mn-ea"/>
                <a:cs typeface="+mn-cs"/>
              </a:rPr>
              <a:t> (DXA-scan). Een persoon wordt als </a:t>
            </a:r>
            <a:r>
              <a:rPr lang="nl-BE" sz="1200" b="0" i="0" u="none" strike="noStrike" kern="1200" baseline="0" dirty="0" err="1" smtClean="0">
                <a:solidFill>
                  <a:schemeClr val="tx1"/>
                </a:solidFill>
                <a:latin typeface="+mn-lt"/>
                <a:ea typeface="+mn-ea"/>
                <a:cs typeface="+mn-cs"/>
              </a:rPr>
              <a:t>osteoporotisch</a:t>
            </a:r>
            <a:r>
              <a:rPr lang="nl-BE" sz="1200" b="0" i="0" u="none" strike="noStrike" kern="1200" baseline="0" dirty="0" smtClean="0">
                <a:solidFill>
                  <a:schemeClr val="tx1"/>
                </a:solidFill>
                <a:latin typeface="+mn-lt"/>
                <a:ea typeface="+mn-ea"/>
                <a:cs typeface="+mn-cs"/>
              </a:rPr>
              <a:t> beschouwd als zijn/haar BMD-meting (in de wervelkolom of heup) een T-score onder - 2,5 heeft, d.w.z. wanneer zijn/haar BMD meer dan 2,5 standaarddeviaties onder de gemiddelde BMD bij jong volwassenen (20-29 jaar) van de referentiepopulatie ligt. De term ‘ernstige’ of ‘vastgestelde osteoporose’ wordt gebruikt bij een T-score onder -2,5 en het voordien voorkomen van een of meer broosheidfracturen.</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a:t>
            </a:fld>
            <a:endParaRPr lang="en-US"/>
          </a:p>
        </p:txBody>
      </p:sp>
    </p:spTree>
    <p:extLst>
      <p:ext uri="{BB962C8B-B14F-4D97-AF65-F5344CB8AC3E}">
        <p14:creationId xmlns:p14="http://schemas.microsoft.com/office/powerpoint/2010/main" val="287591816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Verschillende risicofactoren, al dan niet</a:t>
            </a:r>
            <a:r>
              <a:rPr lang="nl-BE" baseline="0" dirty="0" smtClean="0"/>
              <a:t> </a:t>
            </a:r>
            <a:r>
              <a:rPr lang="nl-BE" dirty="0" smtClean="0"/>
              <a:t>beïnvloedbaar, hebben een direct effect</a:t>
            </a:r>
            <a:r>
              <a:rPr lang="nl-BE" baseline="0" dirty="0" smtClean="0"/>
              <a:t> </a:t>
            </a:r>
            <a:r>
              <a:rPr lang="nl-BE" dirty="0" smtClean="0"/>
              <a:t>op de biologie van het bot en leiden tot</a:t>
            </a:r>
            <a:r>
              <a:rPr lang="nl-BE" baseline="0" dirty="0" smtClean="0"/>
              <a:t> </a:t>
            </a:r>
            <a:r>
              <a:rPr lang="nl-BE" dirty="0" smtClean="0"/>
              <a:t>een verminderde botdichtheid.</a:t>
            </a:r>
            <a:r>
              <a:rPr lang="nl-BE" baseline="0" dirty="0" smtClean="0"/>
              <a:t> </a:t>
            </a:r>
            <a:r>
              <a:rPr lang="nl-BE" dirty="0" smtClean="0"/>
              <a:t>Bovendien hebben verschillende factoren</a:t>
            </a:r>
            <a:r>
              <a:rPr lang="nl-BE" baseline="0" dirty="0" smtClean="0"/>
              <a:t> </a:t>
            </a:r>
            <a:r>
              <a:rPr lang="nl-BE" dirty="0" smtClean="0"/>
              <a:t>een invloed op het fractuurrisico,</a:t>
            </a:r>
            <a:r>
              <a:rPr lang="nl-BE" baseline="0" dirty="0" smtClean="0"/>
              <a:t> </a:t>
            </a:r>
            <a:r>
              <a:rPr lang="nl-BE" dirty="0" smtClean="0"/>
              <a:t>ongeacht de lage botmineraaldichtheid</a:t>
            </a:r>
            <a:r>
              <a:rPr lang="nl-BE" baseline="0" dirty="0" smtClean="0"/>
              <a:t> </a:t>
            </a:r>
            <a:r>
              <a:rPr lang="nl-BE" dirty="0" smtClean="0"/>
              <a:t>(zie Tabel 3). Zelfs als ze niet kunnen</a:t>
            </a:r>
            <a:r>
              <a:rPr lang="nl-BE" baseline="0" dirty="0" smtClean="0"/>
              <a:t> </a:t>
            </a:r>
            <a:r>
              <a:rPr lang="nl-BE" dirty="0" smtClean="0"/>
              <a:t>worden beïnvloed, is het belangrijk om</a:t>
            </a:r>
            <a:r>
              <a:rPr lang="nl-BE" baseline="0" dirty="0" smtClean="0"/>
              <a:t> </a:t>
            </a:r>
            <a:r>
              <a:rPr lang="nl-BE" dirty="0" smtClean="0"/>
              <a:t>deze niet-beïnvloedbare risicofactoren</a:t>
            </a:r>
            <a:r>
              <a:rPr lang="nl-BE" baseline="0" dirty="0" smtClean="0"/>
              <a:t> </a:t>
            </a:r>
            <a:r>
              <a:rPr lang="nl-BE" dirty="0" smtClean="0"/>
              <a:t>te kennen, zodat maatregelen kunnen</a:t>
            </a:r>
            <a:r>
              <a:rPr lang="nl-BE" baseline="0" dirty="0" smtClean="0"/>
              <a:t> </a:t>
            </a:r>
            <a:r>
              <a:rPr lang="nl-BE" dirty="0" smtClean="0"/>
              <a:t>worden genomen om het verlies aan</a:t>
            </a:r>
            <a:r>
              <a:rPr lang="nl-BE" baseline="0" dirty="0" smtClean="0"/>
              <a:t> </a:t>
            </a:r>
            <a:r>
              <a:rPr lang="nl-BE" dirty="0" smtClean="0"/>
              <a:t>botmassa te beperken. De beïnvloedbare</a:t>
            </a:r>
            <a:r>
              <a:rPr lang="nl-BE" baseline="0" dirty="0" smtClean="0"/>
              <a:t> </a:t>
            </a:r>
            <a:r>
              <a:rPr lang="nl-BE" dirty="0" smtClean="0"/>
              <a:t>risicofactoren hebben vaak te maken</a:t>
            </a:r>
            <a:r>
              <a:rPr lang="nl-BE" baseline="0" dirty="0" smtClean="0"/>
              <a:t> </a:t>
            </a:r>
            <a:r>
              <a:rPr lang="nl-BE" dirty="0" smtClean="0"/>
              <a:t>met een slechte levensstijl.</a:t>
            </a:r>
            <a:r>
              <a:rPr lang="nl-BE" baseline="0" dirty="0" smtClean="0"/>
              <a:t> </a:t>
            </a:r>
            <a:r>
              <a:rPr lang="nl-BE" sz="1200" b="0" i="0" u="none" strike="noStrike" kern="1200" baseline="0" dirty="0" smtClean="0">
                <a:solidFill>
                  <a:schemeClr val="tx1"/>
                </a:solidFill>
                <a:latin typeface="+mn-lt"/>
                <a:ea typeface="+mn-ea"/>
                <a:cs typeface="+mn-cs"/>
              </a:rPr>
              <a:t>De afname van botdensiteit kan ook een gevolg zijn van bepaalde ziekten of bijwerkingen van bepaalde geneesmiddelen (zie Tabel 4). We spreken dan van secundaire osteoporose.</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70</a:t>
            </a:fld>
            <a:endParaRPr lang="en-US"/>
          </a:p>
        </p:txBody>
      </p:sp>
    </p:spTree>
    <p:extLst>
      <p:ext uri="{BB962C8B-B14F-4D97-AF65-F5344CB8AC3E}">
        <p14:creationId xmlns:p14="http://schemas.microsoft.com/office/powerpoint/2010/main" val="154329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err="1" smtClean="0"/>
              <a:t>Duquet</a:t>
            </a:r>
            <a:r>
              <a:rPr lang="nl-BE" b="1" u="sng" dirty="0" smtClean="0"/>
              <a:t>, N., Osteoporose: preventie , behandeling en farmaceutische zorg. FTA 2014</a:t>
            </a:r>
          </a:p>
          <a:p>
            <a:r>
              <a:rPr lang="nl-BE" sz="1200" kern="1200" dirty="0" smtClean="0">
                <a:solidFill>
                  <a:schemeClr val="tx1"/>
                </a:solidFill>
                <a:effectLst/>
                <a:latin typeface="+mn-lt"/>
                <a:ea typeface="+mn-ea"/>
                <a:cs typeface="+mn-cs"/>
              </a:rPr>
              <a:t>De door gebruik van corticosteroïden geïnduceerde osteoporose berust op drie factoren: vergrote eiwitkatabolie (verdwijnen van botmatrix), remming van de osteoblastenactiviteit en beïnvloeding van de calciumresorptie in de darm (waarschijnlijk door verminderde gevoeligheid voor </a:t>
            </a:r>
            <a:r>
              <a:rPr lang="nl-BE" sz="1200" kern="1200" dirty="0" err="1" smtClean="0">
                <a:solidFill>
                  <a:schemeClr val="tx1"/>
                </a:solidFill>
                <a:effectLst/>
                <a:latin typeface="+mn-lt"/>
                <a:ea typeface="+mn-ea"/>
                <a:cs typeface="+mn-cs"/>
              </a:rPr>
              <a:t>calciferolmetabolieten</a:t>
            </a:r>
            <a:r>
              <a:rPr lang="nl-BE" sz="1200" kern="1200" dirty="0" smtClean="0">
                <a:solidFill>
                  <a:schemeClr val="tx1"/>
                </a:solidFill>
                <a:effectLst/>
                <a:latin typeface="+mn-lt"/>
                <a:ea typeface="+mn-ea"/>
                <a:cs typeface="+mn-cs"/>
              </a:rPr>
              <a:t>). [7]</a:t>
            </a:r>
          </a:p>
          <a:p>
            <a:r>
              <a:rPr lang="nl-BE" sz="1200" kern="1200" dirty="0" smtClean="0">
                <a:solidFill>
                  <a:schemeClr val="tx1"/>
                </a:solidFill>
                <a:effectLst/>
                <a:latin typeface="+mn-lt"/>
                <a:ea typeface="+mn-ea"/>
                <a:cs typeface="+mn-cs"/>
              </a:rPr>
              <a:t>Glucocorticoïd-geïnduceerde osteoporose is de belangrijkste vorm van secundaire osteoporose omwille van het wijdverbreid gebruik van deze middelen. Een veilige dosis corticosteroïden, d.w.z. waarbij geen belangrijk botverlies optreedt, is nooit aangetoond. De richtlijnen bevelen aan doses lager dan 7,5 mg </a:t>
            </a:r>
            <a:r>
              <a:rPr lang="nl-BE" sz="1200" kern="1200" dirty="0" err="1" smtClean="0">
                <a:solidFill>
                  <a:schemeClr val="tx1"/>
                </a:solidFill>
                <a:effectLst/>
                <a:latin typeface="+mn-lt"/>
                <a:ea typeface="+mn-ea"/>
                <a:cs typeface="+mn-cs"/>
              </a:rPr>
              <a:t>prednisolon</a:t>
            </a:r>
            <a:r>
              <a:rPr lang="nl-BE" sz="1200" kern="1200" dirty="0" smtClean="0">
                <a:solidFill>
                  <a:schemeClr val="tx1"/>
                </a:solidFill>
                <a:effectLst/>
                <a:latin typeface="+mn-lt"/>
                <a:ea typeface="+mn-ea"/>
                <a:cs typeface="+mn-cs"/>
              </a:rPr>
              <a:t> (of equivalent) te gebruiken, maar zelfs met lagere doses werd een toegenomen fractuurrisico aangetoond [8,9]. Van zodra er een inname is die overeenkomt met 7.5 mg </a:t>
            </a:r>
            <a:r>
              <a:rPr lang="nl-BE" sz="1200" kern="1200" dirty="0" err="1" smtClean="0">
                <a:solidFill>
                  <a:schemeClr val="tx1"/>
                </a:solidFill>
                <a:effectLst/>
                <a:latin typeface="+mn-lt"/>
                <a:ea typeface="+mn-ea"/>
                <a:cs typeface="+mn-cs"/>
              </a:rPr>
              <a:t>prednisolone</a:t>
            </a:r>
            <a:r>
              <a:rPr lang="nl-BE" sz="1200" kern="1200" dirty="0" smtClean="0">
                <a:solidFill>
                  <a:schemeClr val="tx1"/>
                </a:solidFill>
                <a:effectLst/>
                <a:latin typeface="+mn-lt"/>
                <a:ea typeface="+mn-ea"/>
                <a:cs typeface="+mn-cs"/>
              </a:rPr>
              <a:t> per dag gedurende meer dan 3 maand, is er substantieel botverlies [10]. </a:t>
            </a:r>
          </a:p>
          <a:p>
            <a:r>
              <a:rPr lang="nl-BE" sz="1200" kern="1200" dirty="0" smtClean="0">
                <a:solidFill>
                  <a:schemeClr val="tx1"/>
                </a:solidFill>
                <a:effectLst/>
                <a:latin typeface="+mn-lt"/>
                <a:ea typeface="+mn-ea"/>
                <a:cs typeface="+mn-cs"/>
              </a:rPr>
              <a:t>Wat inhalatiecorticosteroïden betreft, is er geen consensus over een veilige dosis. Hoewel inhalatiecorticosteroïden een effect hebben op BMD, is dit effect niet consistent en is het onduidelijk wat de betekenis is naar fractuurrisico toe. In retrospectief onderzoek bleken inhalatiecorticosteroïden mogelijk geassocieerd met een gestegen fractuurrisico [8,9].</a:t>
            </a:r>
          </a:p>
          <a:p>
            <a:endParaRPr lang="nl-BE" sz="1200" kern="1200" dirty="0" smtClean="0">
              <a:solidFill>
                <a:schemeClr val="tx1"/>
              </a:solidFill>
              <a:effectLst/>
              <a:latin typeface="+mn-lt"/>
              <a:ea typeface="+mn-ea"/>
              <a:cs typeface="+mn-cs"/>
            </a:endParaRPr>
          </a:p>
          <a:p>
            <a:r>
              <a:rPr lang="nl-BE" sz="1200" b="1" u="sng" kern="1200" dirty="0" smtClean="0">
                <a:solidFill>
                  <a:schemeClr val="tx1"/>
                </a:solidFill>
                <a:effectLst/>
                <a:latin typeface="+mn-lt"/>
                <a:ea typeface="+mn-ea"/>
                <a:cs typeface="+mn-cs"/>
              </a:rPr>
              <a:t>Grafiek: S. BOONEN, F. LUYTEN, D. VANDERSCHUEREN, E. GIELEN, H. BORGHS, S.G., Medische preventie van </a:t>
            </a:r>
            <a:r>
              <a:rPr lang="nl-BE" sz="1200" b="1" u="sng" kern="1200" dirty="0" err="1" smtClean="0">
                <a:solidFill>
                  <a:schemeClr val="tx1"/>
                </a:solidFill>
                <a:effectLst/>
                <a:latin typeface="+mn-lt"/>
                <a:ea typeface="+mn-ea"/>
                <a:cs typeface="+mn-cs"/>
              </a:rPr>
              <a:t>osteoporotische</a:t>
            </a:r>
            <a:r>
              <a:rPr lang="nl-BE" sz="1200" b="1" u="sng" kern="1200" dirty="0" smtClean="0">
                <a:solidFill>
                  <a:schemeClr val="tx1"/>
                </a:solidFill>
                <a:effectLst/>
                <a:latin typeface="+mn-lt"/>
                <a:ea typeface="+mn-ea"/>
                <a:cs typeface="+mn-cs"/>
              </a:rPr>
              <a:t> breuken bij patiënten behandeld met </a:t>
            </a:r>
            <a:r>
              <a:rPr lang="nl-BE" sz="1200" b="1" u="sng" kern="1200" dirty="0" err="1" smtClean="0">
                <a:solidFill>
                  <a:schemeClr val="tx1"/>
                </a:solidFill>
                <a:effectLst/>
                <a:latin typeface="+mn-lt"/>
                <a:ea typeface="+mn-ea"/>
                <a:cs typeface="+mn-cs"/>
              </a:rPr>
              <a:t>glucocorticoïden</a:t>
            </a:r>
            <a:r>
              <a:rPr lang="nl-BE" sz="1200" b="1" u="sng" kern="1200" dirty="0" smtClean="0">
                <a:solidFill>
                  <a:schemeClr val="tx1"/>
                </a:solidFill>
                <a:effectLst/>
                <a:latin typeface="+mn-lt"/>
                <a:ea typeface="+mn-ea"/>
                <a:cs typeface="+mn-cs"/>
              </a:rPr>
              <a:t>. </a:t>
            </a:r>
            <a:r>
              <a:rPr lang="nl-BE" sz="1200" b="1" i="1" u="sng" kern="1200" dirty="0" smtClean="0">
                <a:solidFill>
                  <a:schemeClr val="tx1"/>
                </a:solidFill>
                <a:effectLst/>
                <a:latin typeface="+mn-lt"/>
                <a:ea typeface="+mn-ea"/>
                <a:cs typeface="+mn-cs"/>
              </a:rPr>
              <a:t>Tijdschr. voor </a:t>
            </a:r>
            <a:r>
              <a:rPr lang="nl-BE" sz="1200" b="1" i="1" u="sng" kern="1200" dirty="0" err="1" smtClean="0">
                <a:solidFill>
                  <a:schemeClr val="tx1"/>
                </a:solidFill>
                <a:effectLst/>
                <a:latin typeface="+mn-lt"/>
                <a:ea typeface="+mn-ea"/>
                <a:cs typeface="+mn-cs"/>
              </a:rPr>
              <a:t>Geneeskd</a:t>
            </a:r>
            <a:r>
              <a:rPr lang="nl-BE" sz="1200" b="1" i="1" u="sng" kern="1200" dirty="0" smtClean="0">
                <a:solidFill>
                  <a:schemeClr val="tx1"/>
                </a:solidFill>
                <a:effectLst/>
                <a:latin typeface="+mn-lt"/>
                <a:ea typeface="+mn-ea"/>
                <a:cs typeface="+mn-cs"/>
              </a:rPr>
              <a:t>.</a:t>
            </a:r>
            <a:r>
              <a:rPr lang="nl-BE" sz="1200" b="1" u="sng" kern="1200" dirty="0" smtClean="0">
                <a:solidFill>
                  <a:schemeClr val="tx1"/>
                </a:solidFill>
                <a:effectLst/>
                <a:latin typeface="+mn-lt"/>
                <a:ea typeface="+mn-ea"/>
                <a:cs typeface="+mn-cs"/>
              </a:rPr>
              <a:t> 2012, 68.</a:t>
            </a:r>
          </a:p>
          <a:p>
            <a:r>
              <a:rPr lang="nl-BE" dirty="0" smtClean="0"/>
              <a:t>Fig. 3: </a:t>
            </a:r>
            <a:r>
              <a:rPr lang="nl-BE" dirty="0" err="1" smtClean="0"/>
              <a:t>Glucocorticoïden</a:t>
            </a:r>
            <a:r>
              <a:rPr lang="nl-BE" dirty="0" smtClean="0"/>
              <a:t> verhogen de kans op </a:t>
            </a:r>
            <a:r>
              <a:rPr lang="nl-BE" dirty="0" err="1" smtClean="0"/>
              <a:t>osteoporotische</a:t>
            </a:r>
            <a:r>
              <a:rPr lang="nl-BE" dirty="0" smtClean="0"/>
              <a:t> breuken sterk en die toename is </a:t>
            </a:r>
            <a:r>
              <a:rPr lang="nl-BE" dirty="0" err="1" smtClean="0"/>
              <a:t>dosisgebonden</a:t>
            </a:r>
            <a:r>
              <a:rPr lang="nl-BE" dirty="0" smtClean="0"/>
              <a:t>: hoe hoger de cumulatieve blootstelling, hoe meer kans op fracturen (18). Zowel wervelinzakkingen als perifere breuken (zoals hier weergegeven) kunnen worden uitgelokt door glucocorticoïdbehandeling. </a:t>
            </a:r>
            <a:endParaRPr lang="nl-BE" b="1" u="sng"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71</a:t>
            </a:fld>
            <a:endParaRPr lang="en-US"/>
          </a:p>
        </p:txBody>
      </p:sp>
    </p:spTree>
    <p:extLst>
      <p:ext uri="{BB962C8B-B14F-4D97-AF65-F5344CB8AC3E}">
        <p14:creationId xmlns:p14="http://schemas.microsoft.com/office/powerpoint/2010/main" val="222595347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Verschillende risicofactoren, al dan niet</a:t>
            </a:r>
            <a:r>
              <a:rPr lang="nl-BE" baseline="0" dirty="0" smtClean="0"/>
              <a:t> </a:t>
            </a:r>
            <a:r>
              <a:rPr lang="nl-BE" dirty="0" smtClean="0"/>
              <a:t>beïnvloedbaar, hebben een direct effect</a:t>
            </a:r>
            <a:r>
              <a:rPr lang="nl-BE" baseline="0" dirty="0" smtClean="0"/>
              <a:t> </a:t>
            </a:r>
            <a:r>
              <a:rPr lang="nl-BE" dirty="0" smtClean="0"/>
              <a:t>op de biologie van het bot en leiden tot</a:t>
            </a:r>
            <a:r>
              <a:rPr lang="nl-BE" baseline="0" dirty="0" smtClean="0"/>
              <a:t> </a:t>
            </a:r>
            <a:r>
              <a:rPr lang="nl-BE" dirty="0" smtClean="0"/>
              <a:t>een verminderde botdichtheid.</a:t>
            </a:r>
            <a:r>
              <a:rPr lang="nl-BE" baseline="0" dirty="0" smtClean="0"/>
              <a:t> </a:t>
            </a:r>
            <a:r>
              <a:rPr lang="nl-BE" dirty="0" smtClean="0"/>
              <a:t>Bovendien hebben verschillende factoren</a:t>
            </a:r>
            <a:r>
              <a:rPr lang="nl-BE" baseline="0" dirty="0" smtClean="0"/>
              <a:t> </a:t>
            </a:r>
            <a:r>
              <a:rPr lang="nl-BE" dirty="0" smtClean="0"/>
              <a:t>een invloed op het fractuurrisico,</a:t>
            </a:r>
            <a:r>
              <a:rPr lang="nl-BE" baseline="0" dirty="0" smtClean="0"/>
              <a:t> </a:t>
            </a:r>
            <a:r>
              <a:rPr lang="nl-BE" dirty="0" smtClean="0"/>
              <a:t>ongeacht de lage botmineraaldichtheid</a:t>
            </a:r>
            <a:r>
              <a:rPr lang="nl-BE" baseline="0" dirty="0" smtClean="0"/>
              <a:t> </a:t>
            </a:r>
            <a:r>
              <a:rPr lang="nl-BE" dirty="0" smtClean="0"/>
              <a:t>(zie Tabel 3). Zelfs als ze niet kunnen</a:t>
            </a:r>
            <a:r>
              <a:rPr lang="nl-BE" baseline="0" dirty="0" smtClean="0"/>
              <a:t> </a:t>
            </a:r>
            <a:r>
              <a:rPr lang="nl-BE" dirty="0" smtClean="0"/>
              <a:t>worden beïnvloed, is het belangrijk om</a:t>
            </a:r>
            <a:r>
              <a:rPr lang="nl-BE" baseline="0" dirty="0" smtClean="0"/>
              <a:t> </a:t>
            </a:r>
            <a:r>
              <a:rPr lang="nl-BE" dirty="0" smtClean="0"/>
              <a:t>deze niet-beïnvloedbare risicofactoren</a:t>
            </a:r>
            <a:r>
              <a:rPr lang="nl-BE" baseline="0" dirty="0" smtClean="0"/>
              <a:t> </a:t>
            </a:r>
            <a:r>
              <a:rPr lang="nl-BE" dirty="0" smtClean="0"/>
              <a:t>te kennen, zodat maatregelen kunnen</a:t>
            </a:r>
            <a:r>
              <a:rPr lang="nl-BE" baseline="0" dirty="0" smtClean="0"/>
              <a:t> </a:t>
            </a:r>
            <a:r>
              <a:rPr lang="nl-BE" dirty="0" smtClean="0"/>
              <a:t>worden genomen om het verlies aan</a:t>
            </a:r>
            <a:r>
              <a:rPr lang="nl-BE" baseline="0" dirty="0" smtClean="0"/>
              <a:t> </a:t>
            </a:r>
            <a:r>
              <a:rPr lang="nl-BE" dirty="0" smtClean="0"/>
              <a:t>botmassa te beperken. De beïnvloedbare</a:t>
            </a:r>
            <a:r>
              <a:rPr lang="nl-BE" baseline="0" dirty="0" smtClean="0"/>
              <a:t> </a:t>
            </a:r>
            <a:r>
              <a:rPr lang="nl-BE" dirty="0" smtClean="0"/>
              <a:t>risicofactoren hebben vaak te maken</a:t>
            </a:r>
            <a:r>
              <a:rPr lang="nl-BE" baseline="0" dirty="0" smtClean="0"/>
              <a:t> </a:t>
            </a:r>
            <a:r>
              <a:rPr lang="nl-BE" dirty="0" smtClean="0"/>
              <a:t>met een slechte levensstijl.</a:t>
            </a:r>
            <a:r>
              <a:rPr lang="nl-BE" baseline="0" dirty="0" smtClean="0"/>
              <a:t> </a:t>
            </a:r>
            <a:r>
              <a:rPr lang="nl-BE" sz="1200" b="0" i="0" u="none" strike="noStrike" kern="1200" baseline="0" dirty="0" smtClean="0">
                <a:solidFill>
                  <a:schemeClr val="tx1"/>
                </a:solidFill>
                <a:latin typeface="+mn-lt"/>
                <a:ea typeface="+mn-ea"/>
                <a:cs typeface="+mn-cs"/>
              </a:rPr>
              <a:t>De afname van botdensiteit kan ook een gevolg zijn van bepaalde ziekten of bijwerkingen van bepaalde geneesmiddelen (zie Tabel 4). We spreken dan van secundaire osteoporose.</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72</a:t>
            </a:fld>
            <a:endParaRPr lang="en-US"/>
          </a:p>
        </p:txBody>
      </p:sp>
    </p:spTree>
    <p:extLst>
      <p:ext uri="{BB962C8B-B14F-4D97-AF65-F5344CB8AC3E}">
        <p14:creationId xmlns:p14="http://schemas.microsoft.com/office/powerpoint/2010/main" val="371793516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t>ALCOHOL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u="sng" dirty="0" err="1" smtClean="0"/>
              <a:t>Hendrickx</a:t>
            </a:r>
            <a:r>
              <a:rPr lang="en-US" b="1" u="sng" dirty="0" smtClean="0"/>
              <a:t>, G. et al. (2015) A look behind the scenes: the risk and pathogenesis of primary osteoporosis Nat. Rev. </a:t>
            </a:r>
            <a:r>
              <a:rPr lang="en-US" b="1" u="sng" dirty="0" err="1" smtClean="0"/>
              <a:t>Rheumatol</a:t>
            </a:r>
            <a:r>
              <a:rPr lang="en-US" b="1" u="sng" dirty="0" smtClean="0"/>
              <a:t>. doi:10.1038/nrrheum.2015.48</a:t>
            </a:r>
          </a:p>
          <a:p>
            <a:pPr lvl="1"/>
            <a:r>
              <a:rPr lang="en-US" dirty="0" smtClean="0"/>
              <a:t>The effect of alcohol consumption on bone metabolism, and consequently on bone tissue, depends on the quantity consumed (Figure 3).86,87</a:t>
            </a:r>
          </a:p>
          <a:p>
            <a:pPr lvl="1"/>
            <a:r>
              <a:rPr lang="en-US" dirty="0" smtClean="0"/>
              <a:t>Chronic, excessive intake of alcohol is associated with a decrease in BMD and bone mineral content, resulting in an increased susceptibility to fractures. These features are the result of both direct and indirect effects of alcohol on bone metabolism.87–89</a:t>
            </a:r>
          </a:p>
          <a:p>
            <a:pPr lvl="1"/>
            <a:r>
              <a:rPr lang="en-US" dirty="0" smtClean="0"/>
              <a:t>Furthermore, excessive alcohol intake can result in inhibition of bone formation, as well as increased bone resorption, via several mechanisms.87 How ever, despite the adverse effects of high alcohol con- </a:t>
            </a:r>
            <a:r>
              <a:rPr lang="en-US" dirty="0" err="1" smtClean="0"/>
              <a:t>sumption</a:t>
            </a:r>
            <a:r>
              <a:rPr lang="en-US" dirty="0" smtClean="0"/>
              <a:t> on bone, other evidence suggests that moderate alcohol consumption is beneficial for bone.86,87</a:t>
            </a:r>
          </a:p>
          <a:p>
            <a:pPr lvl="1"/>
            <a:endParaRPr lang="en-US" dirty="0" smtClean="0"/>
          </a:p>
          <a:p>
            <a:pPr lvl="1"/>
            <a:r>
              <a:rPr lang="nl-BE" sz="1200" b="1" u="sng" kern="1200" dirty="0" smtClean="0">
                <a:solidFill>
                  <a:schemeClr val="tx1"/>
                </a:solidFill>
                <a:effectLst/>
                <a:latin typeface="+mn-lt"/>
                <a:ea typeface="+mn-ea"/>
                <a:cs typeface="+mn-cs"/>
              </a:rPr>
              <a:t>Gezondheidszorg, F.K. voor de, </a:t>
            </a:r>
            <a:r>
              <a:rPr lang="nl-BE" sz="1200" b="1" i="1" u="sng" kern="1200" dirty="0" err="1" smtClean="0">
                <a:solidFill>
                  <a:schemeClr val="tx1"/>
                </a:solidFill>
                <a:effectLst/>
                <a:latin typeface="+mn-lt"/>
                <a:ea typeface="+mn-ea"/>
                <a:cs typeface="+mn-cs"/>
              </a:rPr>
              <a:t>Pharmacological</a:t>
            </a:r>
            <a:r>
              <a:rPr lang="nl-BE" sz="1200" b="1" i="1" u="sng" kern="1200" dirty="0" smtClean="0">
                <a:solidFill>
                  <a:schemeClr val="tx1"/>
                </a:solidFill>
                <a:effectLst/>
                <a:latin typeface="+mn-lt"/>
                <a:ea typeface="+mn-ea"/>
                <a:cs typeface="+mn-cs"/>
              </a:rPr>
              <a:t> prevention of </a:t>
            </a:r>
            <a:r>
              <a:rPr lang="nl-BE" sz="1200" b="1" i="1" u="sng" kern="1200" dirty="0" err="1" smtClean="0">
                <a:solidFill>
                  <a:schemeClr val="tx1"/>
                </a:solidFill>
                <a:effectLst/>
                <a:latin typeface="+mn-lt"/>
                <a:ea typeface="+mn-ea"/>
                <a:cs typeface="+mn-cs"/>
              </a:rPr>
              <a:t>fragility</a:t>
            </a:r>
            <a:r>
              <a:rPr lang="nl-BE" sz="1200" b="1" i="1" u="sng" kern="1200" dirty="0" smtClean="0">
                <a:solidFill>
                  <a:schemeClr val="tx1"/>
                </a:solidFill>
                <a:effectLst/>
                <a:latin typeface="+mn-lt"/>
                <a:ea typeface="+mn-ea"/>
                <a:cs typeface="+mn-cs"/>
              </a:rPr>
              <a:t> </a:t>
            </a:r>
            <a:r>
              <a:rPr lang="nl-BE" sz="1200" b="1" i="1" u="sng" kern="1200" dirty="0" err="1" smtClean="0">
                <a:solidFill>
                  <a:schemeClr val="tx1"/>
                </a:solidFill>
                <a:effectLst/>
                <a:latin typeface="+mn-lt"/>
                <a:ea typeface="+mn-ea"/>
                <a:cs typeface="+mn-cs"/>
              </a:rPr>
              <a:t>fractures</a:t>
            </a:r>
            <a:r>
              <a:rPr lang="nl-BE" sz="1200" b="1" i="1" u="sng" kern="1200" dirty="0" smtClean="0">
                <a:solidFill>
                  <a:schemeClr val="tx1"/>
                </a:solidFill>
                <a:effectLst/>
                <a:latin typeface="+mn-lt"/>
                <a:ea typeface="+mn-ea"/>
                <a:cs typeface="+mn-cs"/>
              </a:rPr>
              <a:t> in Belgium KCE </a:t>
            </a:r>
            <a:r>
              <a:rPr lang="nl-BE" sz="1200" b="1" i="1" u="sng" kern="1200" dirty="0" err="1" smtClean="0">
                <a:solidFill>
                  <a:schemeClr val="tx1"/>
                </a:solidFill>
                <a:effectLst/>
                <a:latin typeface="+mn-lt"/>
                <a:ea typeface="+mn-ea"/>
                <a:cs typeface="+mn-cs"/>
              </a:rPr>
              <a:t>reports</a:t>
            </a:r>
            <a:r>
              <a:rPr lang="nl-BE" sz="1200" b="1" i="1" u="sng" kern="1200" dirty="0" smtClean="0">
                <a:solidFill>
                  <a:schemeClr val="tx1"/>
                </a:solidFill>
                <a:effectLst/>
                <a:latin typeface="+mn-lt"/>
                <a:ea typeface="+mn-ea"/>
                <a:cs typeface="+mn-cs"/>
              </a:rPr>
              <a:t> 159C</a:t>
            </a:r>
            <a:r>
              <a:rPr lang="nl-BE" sz="1200" b="1" u="sng" kern="1200" dirty="0" smtClean="0">
                <a:solidFill>
                  <a:schemeClr val="tx1"/>
                </a:solidFill>
                <a:effectLst/>
                <a:latin typeface="+mn-lt"/>
                <a:ea typeface="+mn-ea"/>
                <a:cs typeface="+mn-cs"/>
              </a:rPr>
              <a:t>, </a:t>
            </a:r>
            <a:r>
              <a:rPr lang="nl-BE" sz="1200" b="1" u="sng" kern="1200" dirty="0" err="1" smtClean="0">
                <a:solidFill>
                  <a:schemeClr val="tx1"/>
                </a:solidFill>
                <a:effectLst/>
                <a:latin typeface="+mn-lt"/>
                <a:ea typeface="+mn-ea"/>
                <a:cs typeface="+mn-cs"/>
              </a:rPr>
              <a:t>n.d</a:t>
            </a:r>
            <a:r>
              <a:rPr lang="nl-BE" sz="1200" b="1" u="sng" kern="1200" dirty="0" smtClean="0">
                <a:solidFill>
                  <a:schemeClr val="tx1"/>
                </a:solidFill>
                <a:effectLst/>
                <a:latin typeface="+mn-lt"/>
                <a:ea typeface="+mn-ea"/>
                <a:cs typeface="+mn-cs"/>
              </a:rPr>
              <a:t>.</a:t>
            </a:r>
            <a:endParaRPr lang="nl-BE" sz="1200" b="1" i="0" u="sng"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5. Alcohol intake</a:t>
            </a:r>
          </a:p>
          <a:p>
            <a:pPr lvl="1"/>
            <a:r>
              <a:rPr lang="en-US" sz="1200" b="0" i="0" u="none" strike="noStrike" kern="1200" baseline="0" dirty="0" smtClean="0">
                <a:solidFill>
                  <a:schemeClr val="tx1"/>
                </a:solidFill>
                <a:latin typeface="+mn-lt"/>
                <a:ea typeface="+mn-ea"/>
                <a:cs typeface="+mn-cs"/>
              </a:rPr>
              <a:t>No significant increase in risk was observed at intakes of 2 units or less daily. Above this threshold, alcohol intake was associated with an increased risk of any fracture (risk ratio [RR]=1.23; 95% CI, 1.06–1.43), any osteoporotic fracture (RR=1.38; 95% CI, 1.16–1.65), or hip fracture (RR=1.68; 95% CI, 1.19–2.36) 162. There was no significant interaction with age, BMD, or time since baseline assessment. Risk ratios were moderately but not significantly higher in men than in women, and there was no evidence for a different threshold for effect by gender. The mechanism for the BMD-independent increase in risk could not be determined from this study, but might be due in part to coexisting morbidity that in turn increases the risk of falls or interferes with the protective response to injury 162. With regard to BMD there are several mechanisms whereby alcohol might adversely affect fracture risk. Alcohol is shown to have direct effects on osteoblasts including those derived from man. Alcohol also increases the endogenous secretion of calcitonin. In addition, heavy drinkers may have poor nutrition with respect to calcium, vitamin D, or protein 162. One weakness of the study was the self-reported alcohol intake, i.e. information bias cannot be ruled out.</a:t>
            </a:r>
            <a:endParaRPr lang="nl-BE" sz="1200" b="0" i="0" u="none" strike="noStrike" kern="1200" baseline="0" dirty="0" smtClean="0">
              <a:solidFill>
                <a:schemeClr val="tx1"/>
              </a:solidFill>
              <a:latin typeface="+mn-lt"/>
              <a:ea typeface="+mn-ea"/>
              <a:cs typeface="+mn-cs"/>
            </a:endParaRPr>
          </a:p>
          <a:p>
            <a:pPr lvl="1"/>
            <a:endParaRPr lang="nl-BE" sz="1200" b="0" i="0" u="none" strike="noStrike" kern="1200" baseline="0" dirty="0" smtClean="0">
              <a:solidFill>
                <a:schemeClr val="tx1"/>
              </a:solidFill>
              <a:latin typeface="+mn-lt"/>
              <a:ea typeface="+mn-ea"/>
              <a:cs typeface="+mn-cs"/>
            </a:endParaRPr>
          </a:p>
          <a:p>
            <a:pPr marL="457200" marR="0" lvl="1" indent="0" algn="l" defTabSz="914400" rtl="0" eaLnBrk="1" fontAlgn="base" latinLnBrk="0" hangingPunct="1">
              <a:lnSpc>
                <a:spcPct val="100000"/>
              </a:lnSpc>
              <a:spcBef>
                <a:spcPts val="0"/>
              </a:spcBef>
              <a:spcAft>
                <a:spcPts val="0"/>
              </a:spcAft>
              <a:buClrTx/>
              <a:buSzTx/>
              <a:buFontTx/>
              <a:buNone/>
              <a:tabLst/>
              <a:defRPr/>
            </a:pPr>
            <a:r>
              <a:rPr lang="en-US" b="1" u="sng" dirty="0" err="1" smtClean="0"/>
              <a:t>Grafiek</a:t>
            </a:r>
            <a:r>
              <a:rPr lang="en-US" b="1" u="sng" dirty="0" smtClean="0"/>
              <a:t>: </a:t>
            </a:r>
            <a:r>
              <a:rPr lang="nl-BE" b="1" u="sng" dirty="0" smtClean="0"/>
              <a:t>Kanis, J.A., Johansson, H., </a:t>
            </a:r>
            <a:r>
              <a:rPr lang="nl-BE" b="1" u="sng" dirty="0" err="1" smtClean="0"/>
              <a:t>Johnell</a:t>
            </a:r>
            <a:r>
              <a:rPr lang="nl-BE" b="1" u="sng" dirty="0" smtClean="0"/>
              <a:t>, O., Oden, A., et al., Alcohol intake as a risk factor </a:t>
            </a:r>
            <a:r>
              <a:rPr lang="nl-BE" b="1" u="sng" dirty="0" err="1" smtClean="0"/>
              <a:t>for</a:t>
            </a:r>
            <a:r>
              <a:rPr lang="nl-BE" b="1" u="sng" dirty="0" smtClean="0"/>
              <a:t> </a:t>
            </a:r>
            <a:r>
              <a:rPr lang="nl-BE" b="1" u="sng" dirty="0" err="1" smtClean="0"/>
              <a:t>fracture</a:t>
            </a:r>
            <a:r>
              <a:rPr lang="nl-BE" b="1" u="sng" dirty="0" smtClean="0"/>
              <a:t>. </a:t>
            </a:r>
            <a:r>
              <a:rPr lang="nl-BE" b="1" i="1" u="sng" dirty="0" err="1" smtClean="0"/>
              <a:t>Osteoporos</a:t>
            </a:r>
            <a:r>
              <a:rPr lang="nl-BE" b="1" i="1" u="sng" dirty="0" smtClean="0"/>
              <a:t>. Int.</a:t>
            </a:r>
            <a:r>
              <a:rPr lang="nl-BE" b="1" u="sng" dirty="0" smtClean="0"/>
              <a:t> 2005, 16, 737–742.</a:t>
            </a:r>
            <a:endParaRPr lang="en-US" sz="1200" b="1" i="0" u="sng" kern="1200" dirty="0" smtClean="0">
              <a:solidFill>
                <a:schemeClr val="tx1"/>
              </a:solidFill>
              <a:effectLst/>
              <a:latin typeface="+mn-lt"/>
              <a:ea typeface="+mn-ea"/>
              <a:cs typeface="+mn-cs"/>
            </a:endParaRPr>
          </a:p>
          <a:p>
            <a:pPr lvl="1" fontAlgn="base"/>
            <a:r>
              <a:rPr lang="en-US" sz="1200" b="1" i="0" kern="1200" dirty="0" smtClean="0">
                <a:solidFill>
                  <a:schemeClr val="tx1"/>
                </a:solidFill>
                <a:effectLst/>
                <a:latin typeface="+mn-lt"/>
                <a:ea typeface="+mn-ea"/>
                <a:cs typeface="+mn-cs"/>
              </a:rPr>
              <a:t>Alcohol</a:t>
            </a:r>
          </a:p>
          <a:p>
            <a:pPr lvl="1" fontAlgn="base"/>
            <a:r>
              <a:rPr lang="en-US" sz="1200" b="0" i="0" kern="1200" dirty="0" smtClean="0">
                <a:solidFill>
                  <a:schemeClr val="tx1"/>
                </a:solidFill>
                <a:effectLst/>
                <a:latin typeface="+mn-lt"/>
                <a:ea typeface="+mn-ea"/>
                <a:cs typeface="+mn-cs"/>
              </a:rPr>
              <a:t>Alcohol affects bone metabolism, whether acute or chronic consumption, moderate or excessive. Chronic alcohol abuse is associated with osteoporosis and fracture, and is a common cause of secondary osteoporosis in men. An increase in osteoporotic (</a:t>
            </a:r>
            <a:r>
              <a:rPr lang="en-US" sz="1200" b="0" i="0" u="none" strike="noStrike" kern="1200" dirty="0" smtClean="0">
                <a:solidFill>
                  <a:schemeClr val="tx1"/>
                </a:solidFill>
                <a:effectLst/>
                <a:latin typeface="+mn-lt"/>
                <a:ea typeface="+mn-ea"/>
                <a:cs typeface="+mn-cs"/>
                <a:hlinkClick r:id="rId3" tooltip="RR"/>
              </a:rPr>
              <a:t>RR</a:t>
            </a:r>
            <a:r>
              <a:rPr lang="en-US" sz="1200" b="0" i="0" kern="1200" dirty="0" smtClean="0">
                <a:solidFill>
                  <a:schemeClr val="tx1"/>
                </a:solidFill>
                <a:effectLst/>
                <a:latin typeface="+mn-lt"/>
                <a:ea typeface="+mn-ea"/>
                <a:cs typeface="+mn-cs"/>
              </a:rPr>
              <a:t> 1.38, 95% </a:t>
            </a:r>
            <a:r>
              <a:rPr lang="en-US" sz="1200" b="0" i="0" u="none" strike="noStrike" kern="1200" dirty="0" smtClean="0">
                <a:solidFill>
                  <a:schemeClr val="tx1"/>
                </a:solidFill>
                <a:effectLst/>
                <a:latin typeface="+mn-lt"/>
                <a:ea typeface="+mn-ea"/>
                <a:cs typeface="+mn-cs"/>
                <a:hlinkClick r:id="rId3" tooltip="CI"/>
              </a:rPr>
              <a:t>CI</a:t>
            </a:r>
            <a:r>
              <a:rPr lang="en-US" sz="1200" b="0" i="0" kern="1200" dirty="0" smtClean="0">
                <a:solidFill>
                  <a:schemeClr val="tx1"/>
                </a:solidFill>
                <a:effectLst/>
                <a:latin typeface="+mn-lt"/>
                <a:ea typeface="+mn-ea"/>
                <a:cs typeface="+mn-cs"/>
              </a:rPr>
              <a:t> 1.16-1.65) and hip fractures (</a:t>
            </a:r>
            <a:r>
              <a:rPr lang="en-US" sz="1200" b="0" i="0" u="none" strike="noStrike" kern="1200" dirty="0" smtClean="0">
                <a:solidFill>
                  <a:schemeClr val="tx1"/>
                </a:solidFill>
                <a:effectLst/>
                <a:latin typeface="+mn-lt"/>
                <a:ea typeface="+mn-ea"/>
                <a:cs typeface="+mn-cs"/>
                <a:hlinkClick r:id="rId3" tooltip="RR"/>
              </a:rPr>
              <a:t>RR</a:t>
            </a:r>
            <a:r>
              <a:rPr lang="en-US" sz="1200" b="0" i="0" kern="1200" dirty="0" smtClean="0">
                <a:solidFill>
                  <a:schemeClr val="tx1"/>
                </a:solidFill>
                <a:effectLst/>
                <a:latin typeface="+mn-lt"/>
                <a:ea typeface="+mn-ea"/>
                <a:cs typeface="+mn-cs"/>
              </a:rPr>
              <a:t> 1.68, 95% </a:t>
            </a:r>
            <a:r>
              <a:rPr lang="en-US" sz="1200" b="0" i="0" u="none" strike="noStrike" kern="1200" dirty="0" smtClean="0">
                <a:solidFill>
                  <a:schemeClr val="tx1"/>
                </a:solidFill>
                <a:effectLst/>
                <a:latin typeface="+mn-lt"/>
                <a:ea typeface="+mn-ea"/>
                <a:cs typeface="+mn-cs"/>
                <a:hlinkClick r:id="rId3" tooltip="CI"/>
              </a:rPr>
              <a:t>CI</a:t>
            </a:r>
            <a:r>
              <a:rPr lang="en-US" sz="1200" b="0" i="0" kern="1200" dirty="0" smtClean="0">
                <a:solidFill>
                  <a:schemeClr val="tx1"/>
                </a:solidFill>
                <a:effectLst/>
                <a:latin typeface="+mn-lt"/>
                <a:ea typeface="+mn-ea"/>
                <a:cs typeface="+mn-cs"/>
              </a:rPr>
              <a:t> 1.19-2.336) was found in an analysis of several large population studies</a:t>
            </a:r>
            <a:r>
              <a:rPr lang="en-US" sz="1200" b="0" i="0" u="none" strike="noStrike" kern="1200" baseline="30000" dirty="0" smtClean="0">
                <a:solidFill>
                  <a:schemeClr val="tx1"/>
                </a:solidFill>
                <a:effectLst/>
                <a:latin typeface="+mn-lt"/>
                <a:ea typeface="+mn-ea"/>
                <a:cs typeface="+mn-cs"/>
                <a:hlinkClick r:id="rId4" tooltip="25"/>
              </a:rPr>
              <a:t>25</a:t>
            </a:r>
            <a:r>
              <a:rPr lang="en-US" sz="1200" b="0" i="0" kern="1200" dirty="0" smtClean="0">
                <a:solidFill>
                  <a:schemeClr val="tx1"/>
                </a:solidFill>
                <a:effectLst/>
                <a:latin typeface="+mn-lt"/>
                <a:ea typeface="+mn-ea"/>
                <a:cs typeface="+mn-cs"/>
              </a:rPr>
              <a:t>. The risk of fracture increases with alcohol intake above a threshold of 2 units daily in both men and women in a study of three prospective cohorts of 5,939 men and 11,032 women in total, followed for a total of over 75,000 person-years</a:t>
            </a:r>
            <a:r>
              <a:rPr lang="en-US" sz="1200" b="0" i="0" u="none" strike="noStrike" kern="1200" baseline="30000" dirty="0" smtClean="0">
                <a:solidFill>
                  <a:schemeClr val="tx1"/>
                </a:solidFill>
                <a:effectLst/>
                <a:latin typeface="+mn-lt"/>
                <a:ea typeface="+mn-ea"/>
                <a:cs typeface="+mn-cs"/>
                <a:hlinkClick r:id="rId4" tooltip="25"/>
              </a:rPr>
              <a:t>25</a:t>
            </a:r>
            <a:r>
              <a:rPr lang="en-US" sz="1200" b="0" i="0"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hlinkClick r:id="rId5" tooltip="4.5"/>
              </a:rPr>
              <a:t>4.5</a:t>
            </a:r>
            <a:r>
              <a:rPr lang="en-US" sz="1200" b="0" i="0" kern="1200" dirty="0" smtClean="0">
                <a:solidFill>
                  <a:schemeClr val="tx1"/>
                </a:solidFill>
                <a:effectLst/>
                <a:latin typeface="+mn-lt"/>
                <a:ea typeface="+mn-ea"/>
                <a:cs typeface="+mn-cs"/>
              </a:rPr>
              <a:t>). The effect was nonlinear and seen above an intake of 3 units daily in both men and women.</a:t>
            </a:r>
          </a:p>
          <a:p>
            <a:pPr lvl="1" fontAlgn="base"/>
            <a:r>
              <a:rPr lang="en-US" sz="1200" b="0" i="0" kern="1200" dirty="0" smtClean="0">
                <a:solidFill>
                  <a:schemeClr val="tx1"/>
                </a:solidFill>
                <a:effectLst/>
                <a:latin typeface="+mn-lt"/>
                <a:ea typeface="+mn-ea"/>
                <a:cs typeface="+mn-cs"/>
              </a:rPr>
              <a:t>The effect of chronic heavy drinking on the skeleton during adolescence and young adulthood is particularly harmful leading to future osteoporosis (see </a:t>
            </a:r>
            <a:r>
              <a:rPr lang="en-US" sz="1200" b="1" i="0" kern="1200" dirty="0" smtClean="0">
                <a:solidFill>
                  <a:schemeClr val="tx1"/>
                </a:solidFill>
                <a:effectLst/>
                <a:latin typeface="+mn-lt"/>
                <a:ea typeface="+mn-ea"/>
                <a:cs typeface="+mn-cs"/>
              </a:rPr>
              <a:t>2.42</a:t>
            </a:r>
            <a:r>
              <a:rPr lang="en-US" sz="1200" b="0" i="0" kern="1200" dirty="0" smtClean="0">
                <a:solidFill>
                  <a:schemeClr val="tx1"/>
                </a:solidFill>
                <a:effectLst/>
                <a:latin typeface="+mn-lt"/>
                <a:ea typeface="+mn-ea"/>
                <a:cs typeface="+mn-cs"/>
              </a:rPr>
              <a:t>). The effect is increased because of other frequently coexistent lifestyle risk factors such as smoking, poor diet, and lack of physical activity. People who drink alcohol are more likely to smoke than nondrinkers, and smokers are much more likely to drink than nonsmokers. Eating disorders are common in women who abuse alcohol. The risk of fracture may relate to an increased risk of falls with greater physical impact, in addition to reduced </a:t>
            </a:r>
            <a:r>
              <a:rPr lang="en-US" sz="1200" b="0" i="0" u="none" strike="noStrike" kern="1200" dirty="0" smtClean="0">
                <a:solidFill>
                  <a:schemeClr val="tx1"/>
                </a:solidFill>
                <a:effectLst/>
                <a:latin typeface="+mn-lt"/>
                <a:ea typeface="+mn-ea"/>
                <a:cs typeface="+mn-cs"/>
                <a:hlinkClick r:id="rId3" tooltip="BMD"/>
              </a:rPr>
              <a:t>BMD</a:t>
            </a:r>
            <a:r>
              <a:rPr lang="en-US" sz="1200" b="0" i="0" kern="1200" dirty="0" smtClean="0">
                <a:solidFill>
                  <a:schemeClr val="tx1"/>
                </a:solidFill>
                <a:effectLst/>
                <a:latin typeface="+mn-lt"/>
                <a:ea typeface="+mn-ea"/>
                <a:cs typeface="+mn-cs"/>
              </a:rPr>
              <a:t>. Moderate alcohol consumption, in contrast, may not be harmful</a:t>
            </a:r>
            <a:r>
              <a:rPr lang="en-US" sz="1200" b="0" i="0" u="none" strike="noStrike" kern="1200" baseline="30000" dirty="0" smtClean="0">
                <a:solidFill>
                  <a:schemeClr val="tx1"/>
                </a:solidFill>
                <a:effectLst/>
                <a:latin typeface="+mn-lt"/>
                <a:ea typeface="+mn-ea"/>
                <a:cs typeface="+mn-cs"/>
                <a:hlinkClick r:id="rId4" tooltip="25"/>
              </a:rPr>
              <a:t>25</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6" tooltip="26"/>
              </a:rPr>
              <a:t>26</a:t>
            </a:r>
            <a:r>
              <a:rPr lang="en-US" sz="1200" b="0" i="0" kern="1200" dirty="0" smtClean="0">
                <a:solidFill>
                  <a:schemeClr val="tx1"/>
                </a:solidFill>
                <a:effectLst/>
                <a:latin typeface="+mn-lt"/>
                <a:ea typeface="+mn-ea"/>
                <a:cs typeface="+mn-cs"/>
              </a:rPr>
              <a:t> and may even be beneficial with increased bone density, but it does not seem to reduce fracture risk. There is little evidence as to the effect of reducing alcohol intake; in the Framingham Study</a:t>
            </a:r>
            <a:r>
              <a:rPr lang="en-US" sz="1200" b="0" i="0" u="none" strike="noStrike" kern="1200" baseline="30000" dirty="0" smtClean="0">
                <a:solidFill>
                  <a:schemeClr val="tx1"/>
                </a:solidFill>
                <a:effectLst/>
                <a:latin typeface="+mn-lt"/>
                <a:ea typeface="+mn-ea"/>
                <a:cs typeface="+mn-cs"/>
                <a:hlinkClick r:id="rId7" tooltip="27"/>
              </a:rPr>
              <a:t>27</a:t>
            </a:r>
            <a:r>
              <a:rPr lang="en-US" sz="1200" b="0" i="0" kern="1200" dirty="0" smtClean="0">
                <a:solidFill>
                  <a:schemeClr val="tx1"/>
                </a:solidFill>
                <a:effectLst/>
                <a:latin typeface="+mn-lt"/>
                <a:ea typeface="+mn-ea"/>
                <a:cs typeface="+mn-cs"/>
              </a:rPr>
              <a:t> there was no effect on fracture risk of changing from a past heavy to a present light alcohol intake, but avoidance of excess is recommended (which has additional health benefits).</a:t>
            </a:r>
          </a:p>
          <a:p>
            <a:pPr lvl="0"/>
            <a:endParaRPr lang="nl-BE" sz="1200" b="0" i="0" u="none" strike="noStrike" kern="1200" baseline="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73</a:t>
            </a:fld>
            <a:endParaRPr lang="en-US"/>
          </a:p>
        </p:txBody>
      </p:sp>
    </p:spTree>
    <p:extLst>
      <p:ext uri="{BB962C8B-B14F-4D97-AF65-F5344CB8AC3E}">
        <p14:creationId xmlns:p14="http://schemas.microsoft.com/office/powerpoint/2010/main" val="42572004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pPr lvl="0"/>
            <a:r>
              <a:rPr lang="nl-BE" sz="1200" b="0" i="0" u="none" strike="noStrike" kern="1200" baseline="0" dirty="0" smtClean="0">
                <a:solidFill>
                  <a:schemeClr val="tx1"/>
                </a:solidFill>
                <a:latin typeface="+mn-lt"/>
                <a:ea typeface="+mn-ea"/>
                <a:cs typeface="+mn-cs"/>
              </a:rPr>
              <a:t>ROKEN</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b="1" u="sng" dirty="0" err="1" smtClean="0"/>
              <a:t>Hendrickx</a:t>
            </a:r>
            <a:r>
              <a:rPr lang="en-US" b="1" u="sng" dirty="0" smtClean="0"/>
              <a:t>, G. et al. (2015) A look behind the scenes: the risk and pathogenesis of primary osteoporosis Nat. Rev. </a:t>
            </a:r>
            <a:r>
              <a:rPr lang="en-US" b="1" u="sng" dirty="0" err="1" smtClean="0"/>
              <a:t>Rheumatol</a:t>
            </a:r>
            <a:r>
              <a:rPr lang="en-US" b="1" u="sng" dirty="0" smtClean="0"/>
              <a:t>. doi:10.1038/nrrheum.2015.48</a:t>
            </a:r>
          </a:p>
          <a:p>
            <a:pPr lvl="1"/>
            <a:r>
              <a:rPr lang="en-US" dirty="0" smtClean="0"/>
              <a:t>Several studies comparing smokers and nonsmokers</a:t>
            </a:r>
            <a:r>
              <a:rPr lang="en-US" baseline="0" dirty="0" smtClean="0"/>
              <a:t> </a:t>
            </a:r>
            <a:r>
              <a:rPr lang="en-US" dirty="0" smtClean="0"/>
              <a:t>showed a clear association between cigarette smoking and a dose-dependent deficit in BMD at several sites (Figure 3).90–92</a:t>
            </a:r>
            <a:r>
              <a:rPr lang="en-US" baseline="0" dirty="0" smtClean="0"/>
              <a:t> </a:t>
            </a:r>
            <a:r>
              <a:rPr lang="en-US" dirty="0" smtClean="0"/>
              <a:t>The mechanisms underlying this bone loss</a:t>
            </a:r>
            <a:r>
              <a:rPr lang="en-US" baseline="0" dirty="0" smtClean="0"/>
              <a:t> </a:t>
            </a:r>
            <a:r>
              <a:rPr lang="en-US" dirty="0" smtClean="0"/>
              <a:t>are not yet clear, mainly because smoking affects many tissues and regulatory pathways, such that the effects seen</a:t>
            </a:r>
            <a:r>
              <a:rPr lang="en-US" baseline="0" dirty="0" smtClean="0"/>
              <a:t> </a:t>
            </a:r>
            <a:r>
              <a:rPr lang="en-US" dirty="0" smtClean="0"/>
              <a:t>on </a:t>
            </a:r>
            <a:r>
              <a:rPr lang="en-US" dirty="0" err="1" smtClean="0"/>
              <a:t>on</a:t>
            </a:r>
            <a:r>
              <a:rPr lang="en-US" dirty="0" smtClean="0"/>
              <a:t> bone are probably a combination of many direct and indirect actions. Regardless of this uncertainty, smoking cessation is strongly recommended in individuals at risk of osteoporosis, as its deleterious effects on bone are at least partially reversible.92</a:t>
            </a:r>
          </a:p>
          <a:p>
            <a:pPr lvl="1"/>
            <a:endParaRPr lang="nl-BE" sz="1200" b="1" u="sng" kern="1200" dirty="0" smtClean="0">
              <a:solidFill>
                <a:schemeClr val="tx1"/>
              </a:solidFill>
              <a:effectLst/>
              <a:latin typeface="+mn-lt"/>
              <a:ea typeface="+mn-ea"/>
              <a:cs typeface="+mn-cs"/>
            </a:endParaRPr>
          </a:p>
          <a:p>
            <a:pPr lvl="1"/>
            <a:r>
              <a:rPr lang="nl-BE" sz="1200" b="1" u="sng" kern="1200" dirty="0" smtClean="0">
                <a:solidFill>
                  <a:schemeClr val="tx1"/>
                </a:solidFill>
                <a:effectLst/>
                <a:latin typeface="+mn-lt"/>
                <a:ea typeface="+mn-ea"/>
                <a:cs typeface="+mn-cs"/>
              </a:rPr>
              <a:t>Gezondheidszorg, F.K. voor de, </a:t>
            </a:r>
            <a:r>
              <a:rPr lang="nl-BE" sz="1200" b="1" i="1" u="sng" kern="1200" dirty="0" err="1" smtClean="0">
                <a:solidFill>
                  <a:schemeClr val="tx1"/>
                </a:solidFill>
                <a:effectLst/>
                <a:latin typeface="+mn-lt"/>
                <a:ea typeface="+mn-ea"/>
                <a:cs typeface="+mn-cs"/>
              </a:rPr>
              <a:t>Pharmacological</a:t>
            </a:r>
            <a:r>
              <a:rPr lang="nl-BE" sz="1200" b="1" i="1" u="sng" kern="1200" dirty="0" smtClean="0">
                <a:solidFill>
                  <a:schemeClr val="tx1"/>
                </a:solidFill>
                <a:effectLst/>
                <a:latin typeface="+mn-lt"/>
                <a:ea typeface="+mn-ea"/>
                <a:cs typeface="+mn-cs"/>
              </a:rPr>
              <a:t> prevention of </a:t>
            </a:r>
            <a:r>
              <a:rPr lang="nl-BE" sz="1200" b="1" i="1" u="sng" kern="1200" dirty="0" err="1" smtClean="0">
                <a:solidFill>
                  <a:schemeClr val="tx1"/>
                </a:solidFill>
                <a:effectLst/>
                <a:latin typeface="+mn-lt"/>
                <a:ea typeface="+mn-ea"/>
                <a:cs typeface="+mn-cs"/>
              </a:rPr>
              <a:t>fragility</a:t>
            </a:r>
            <a:r>
              <a:rPr lang="nl-BE" sz="1200" b="1" i="1" u="sng" kern="1200" dirty="0" smtClean="0">
                <a:solidFill>
                  <a:schemeClr val="tx1"/>
                </a:solidFill>
                <a:effectLst/>
                <a:latin typeface="+mn-lt"/>
                <a:ea typeface="+mn-ea"/>
                <a:cs typeface="+mn-cs"/>
              </a:rPr>
              <a:t> </a:t>
            </a:r>
            <a:r>
              <a:rPr lang="nl-BE" sz="1200" b="1" i="1" u="sng" kern="1200" dirty="0" err="1" smtClean="0">
                <a:solidFill>
                  <a:schemeClr val="tx1"/>
                </a:solidFill>
                <a:effectLst/>
                <a:latin typeface="+mn-lt"/>
                <a:ea typeface="+mn-ea"/>
                <a:cs typeface="+mn-cs"/>
              </a:rPr>
              <a:t>fractures</a:t>
            </a:r>
            <a:r>
              <a:rPr lang="nl-BE" sz="1200" b="1" i="1" u="sng" kern="1200" dirty="0" smtClean="0">
                <a:solidFill>
                  <a:schemeClr val="tx1"/>
                </a:solidFill>
                <a:effectLst/>
                <a:latin typeface="+mn-lt"/>
                <a:ea typeface="+mn-ea"/>
                <a:cs typeface="+mn-cs"/>
              </a:rPr>
              <a:t> in Belgium KCE </a:t>
            </a:r>
            <a:r>
              <a:rPr lang="nl-BE" sz="1200" b="1" i="1" u="sng" kern="1200" dirty="0" err="1" smtClean="0">
                <a:solidFill>
                  <a:schemeClr val="tx1"/>
                </a:solidFill>
                <a:effectLst/>
                <a:latin typeface="+mn-lt"/>
                <a:ea typeface="+mn-ea"/>
                <a:cs typeface="+mn-cs"/>
              </a:rPr>
              <a:t>reports</a:t>
            </a:r>
            <a:r>
              <a:rPr lang="nl-BE" sz="1200" b="1" i="1" u="sng" kern="1200" dirty="0" smtClean="0">
                <a:solidFill>
                  <a:schemeClr val="tx1"/>
                </a:solidFill>
                <a:effectLst/>
                <a:latin typeface="+mn-lt"/>
                <a:ea typeface="+mn-ea"/>
                <a:cs typeface="+mn-cs"/>
              </a:rPr>
              <a:t> 159C</a:t>
            </a:r>
            <a:r>
              <a:rPr lang="nl-BE" sz="1200" b="1" u="sng" kern="1200" dirty="0" smtClean="0">
                <a:solidFill>
                  <a:schemeClr val="tx1"/>
                </a:solidFill>
                <a:effectLst/>
                <a:latin typeface="+mn-lt"/>
                <a:ea typeface="+mn-ea"/>
                <a:cs typeface="+mn-cs"/>
              </a:rPr>
              <a:t>, </a:t>
            </a:r>
            <a:r>
              <a:rPr lang="nl-BE" sz="1200" b="1" u="sng" kern="1200" dirty="0" err="1" smtClean="0">
                <a:solidFill>
                  <a:schemeClr val="tx1"/>
                </a:solidFill>
                <a:effectLst/>
                <a:latin typeface="+mn-lt"/>
                <a:ea typeface="+mn-ea"/>
                <a:cs typeface="+mn-cs"/>
              </a:rPr>
              <a:t>n.d</a:t>
            </a:r>
            <a:r>
              <a:rPr lang="nl-BE" sz="1200" b="1" u="sng" kern="1200" dirty="0" smtClean="0">
                <a:solidFill>
                  <a:schemeClr val="tx1"/>
                </a:solidFill>
                <a:effectLst/>
                <a:latin typeface="+mn-lt"/>
                <a:ea typeface="+mn-ea"/>
                <a:cs typeface="+mn-cs"/>
              </a:rPr>
              <a:t>.</a:t>
            </a:r>
            <a:endParaRPr lang="nl-BE" sz="1200" b="1" i="0" u="sng"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4. </a:t>
            </a:r>
            <a:r>
              <a:rPr lang="nl-BE" sz="1200" b="0" i="0" u="none" strike="noStrike" kern="1200" baseline="0" dirty="0" err="1" smtClean="0">
                <a:solidFill>
                  <a:schemeClr val="tx1"/>
                </a:solidFill>
                <a:latin typeface="+mn-lt"/>
                <a:ea typeface="+mn-ea"/>
                <a:cs typeface="+mn-cs"/>
              </a:rPr>
              <a:t>Current</a:t>
            </a:r>
            <a:r>
              <a:rPr lang="nl-BE" sz="1200" b="0" i="0" u="none" strike="noStrike" kern="1200" baseline="0" dirty="0" smtClean="0">
                <a:solidFill>
                  <a:schemeClr val="tx1"/>
                </a:solidFill>
                <a:latin typeface="+mn-lt"/>
                <a:ea typeface="+mn-ea"/>
                <a:cs typeface="+mn-cs"/>
              </a:rPr>
              <a:t> smoking</a:t>
            </a:r>
          </a:p>
          <a:p>
            <a:pPr lvl="1"/>
            <a:r>
              <a:rPr lang="en-US" sz="1200" b="0" i="0" u="none" strike="noStrike" kern="1200" baseline="0" dirty="0" smtClean="0">
                <a:solidFill>
                  <a:schemeClr val="tx1"/>
                </a:solidFill>
                <a:latin typeface="+mn-lt"/>
                <a:ea typeface="+mn-ea"/>
                <a:cs typeface="+mn-cs"/>
              </a:rPr>
              <a:t>A history of smoking carried a modest but significant risk for future fractures. The risk of subsequent fractures was greater in the case of hip fracture than for all fractures, and intermediate for osteoporotic fractures. Risk ratios for hip fracture tended to decrease with age. In contrast, risk ratios for osteoporotic fractures (which included hip fractures) increased with age. After adjustment for BMD, for any fracture overall or osteoporotic fracture specifically, the associations between smoking and fracture were no longer significant in women. In men, the effect was less marked or not apparent. In men and women together, low BMD accounted for the minority of the risk associated with current smoking. For fractures overall, 45% of the risk was explained by BMD, whereas for osteoporotic fracture alone it was 40% and for hip fracture, only 23% </a:t>
            </a:r>
            <a:r>
              <a:rPr lang="en-US" sz="800" b="0" i="0" u="none" strike="noStrike" kern="1200" baseline="0" dirty="0" smtClean="0">
                <a:solidFill>
                  <a:schemeClr val="tx1"/>
                </a:solidFill>
                <a:latin typeface="+mn-lt"/>
                <a:ea typeface="+mn-ea"/>
                <a:cs typeface="+mn-cs"/>
              </a:rPr>
              <a:t>161</a:t>
            </a:r>
            <a:r>
              <a:rPr lang="en-US" sz="1200" b="0" i="0" u="none" strike="noStrike" kern="1200" baseline="0" dirty="0" smtClean="0">
                <a:solidFill>
                  <a:schemeClr val="tx1"/>
                </a:solidFill>
                <a:latin typeface="+mn-lt"/>
                <a:ea typeface="+mn-ea"/>
                <a:cs typeface="+mn-cs"/>
              </a:rPr>
              <a:t>. The strength of the association was lower than for ever-smokers (except for hip fractures), consistent with the view that the effect of smoking appears to wane slowly after a person stops smoking. There was no significant difference in risk ratio between men and women, no difference when adjusted for BMD (results adjusted for BMD were no reported by the authors). No dose-effect was investigated due to differences in data </a:t>
            </a:r>
            <a:r>
              <a:rPr lang="nl-BE" sz="1200" b="0" i="0" u="none" strike="noStrike" kern="1200" baseline="0" dirty="0" err="1" smtClean="0">
                <a:solidFill>
                  <a:schemeClr val="tx1"/>
                </a:solidFill>
                <a:latin typeface="+mn-lt"/>
                <a:ea typeface="+mn-ea"/>
                <a:cs typeface="+mn-cs"/>
              </a:rPr>
              <a:t>collection</a:t>
            </a:r>
            <a:r>
              <a:rPr lang="nl-BE" sz="1200" b="0" i="0" u="none" strike="noStrike" kern="1200" baseline="0" dirty="0" smtClean="0">
                <a:solidFill>
                  <a:schemeClr val="tx1"/>
                </a:solidFill>
                <a:latin typeface="+mn-lt"/>
                <a:ea typeface="+mn-ea"/>
                <a:cs typeface="+mn-cs"/>
              </a:rPr>
              <a:t> </a:t>
            </a:r>
            <a:r>
              <a:rPr lang="nl-BE" sz="1200" b="0" i="0" u="none" strike="noStrike" kern="1200" baseline="0" dirty="0" err="1" smtClean="0">
                <a:solidFill>
                  <a:schemeClr val="tx1"/>
                </a:solidFill>
                <a:latin typeface="+mn-lt"/>
                <a:ea typeface="+mn-ea"/>
                <a:cs typeface="+mn-cs"/>
              </a:rPr>
              <a:t>between</a:t>
            </a:r>
            <a:r>
              <a:rPr lang="nl-BE" sz="1200" b="0" i="0" u="none" strike="noStrike" kern="1200" baseline="0" dirty="0" smtClean="0">
                <a:solidFill>
                  <a:schemeClr val="tx1"/>
                </a:solidFill>
                <a:latin typeface="+mn-lt"/>
                <a:ea typeface="+mn-ea"/>
                <a:cs typeface="+mn-cs"/>
              </a:rPr>
              <a:t> </a:t>
            </a:r>
            <a:r>
              <a:rPr lang="nl-BE" sz="1200" b="0" i="0" u="none" strike="noStrike" kern="1200" baseline="0" dirty="0" err="1" smtClean="0">
                <a:solidFill>
                  <a:schemeClr val="tx1"/>
                </a:solidFill>
                <a:latin typeface="+mn-lt"/>
                <a:ea typeface="+mn-ea"/>
                <a:cs typeface="+mn-cs"/>
              </a:rPr>
              <a:t>cohorts</a:t>
            </a:r>
            <a:r>
              <a:rPr lang="nl-BE"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The association between smoking and fractures may result, in part, from lower levels of physical activity or from co-existing morbidity, which might in turn increase the risk of falls or impair protective responses to injury. It is also possible that smoking-induced changes in the microarchitecture of cancellous bone would weaken the resistance to mechanical force out of proportion to any effect on BMD.</a:t>
            </a:r>
          </a:p>
          <a:p>
            <a:pPr lvl="1"/>
            <a:endParaRPr lang="en-US" sz="1200" b="0" i="0" u="none" strike="noStrike" kern="1200" baseline="0" dirty="0" smtClean="0">
              <a:solidFill>
                <a:schemeClr val="tx1"/>
              </a:solidFill>
              <a:latin typeface="+mn-lt"/>
              <a:ea typeface="+mn-ea"/>
              <a:cs typeface="+mn-cs"/>
            </a:endParaRPr>
          </a:p>
          <a:p>
            <a:pPr lvl="1" fontAlgn="base"/>
            <a:r>
              <a:rPr lang="nl-BE" sz="1200" b="1" u="sng" kern="1200" dirty="0" err="1" smtClean="0">
                <a:solidFill>
                  <a:schemeClr val="tx1"/>
                </a:solidFill>
                <a:effectLst/>
                <a:latin typeface="+mn-lt"/>
                <a:ea typeface="+mn-ea"/>
                <a:cs typeface="+mn-cs"/>
              </a:rPr>
              <a:t>Olofsson</a:t>
            </a:r>
            <a:r>
              <a:rPr lang="nl-BE" sz="1200" b="1" u="sng" kern="1200" dirty="0" smtClean="0">
                <a:solidFill>
                  <a:schemeClr val="tx1"/>
                </a:solidFill>
                <a:effectLst/>
                <a:latin typeface="+mn-lt"/>
                <a:ea typeface="+mn-ea"/>
                <a:cs typeface="+mn-cs"/>
              </a:rPr>
              <a:t>, H., </a:t>
            </a:r>
            <a:r>
              <a:rPr lang="nl-BE" sz="1200" b="1" u="sng" kern="1200" dirty="0" err="1" smtClean="0">
                <a:solidFill>
                  <a:schemeClr val="tx1"/>
                </a:solidFill>
                <a:effectLst/>
                <a:latin typeface="+mn-lt"/>
                <a:ea typeface="+mn-ea"/>
                <a:cs typeface="+mn-cs"/>
              </a:rPr>
              <a:t>Byberg</a:t>
            </a:r>
            <a:r>
              <a:rPr lang="nl-BE" sz="1200" b="1" u="sng" kern="1200" dirty="0" smtClean="0">
                <a:solidFill>
                  <a:schemeClr val="tx1"/>
                </a:solidFill>
                <a:effectLst/>
                <a:latin typeface="+mn-lt"/>
                <a:ea typeface="+mn-ea"/>
                <a:cs typeface="+mn-cs"/>
              </a:rPr>
              <a:t>, L., </a:t>
            </a:r>
            <a:r>
              <a:rPr lang="nl-BE" sz="1200" b="1" u="sng" kern="1200" dirty="0" err="1" smtClean="0">
                <a:solidFill>
                  <a:schemeClr val="tx1"/>
                </a:solidFill>
                <a:effectLst/>
                <a:latin typeface="+mn-lt"/>
                <a:ea typeface="+mn-ea"/>
                <a:cs typeface="+mn-cs"/>
              </a:rPr>
              <a:t>Mohsen</a:t>
            </a:r>
            <a:r>
              <a:rPr lang="nl-BE" sz="1200" b="1" u="sng" kern="1200" dirty="0" smtClean="0">
                <a:solidFill>
                  <a:schemeClr val="tx1"/>
                </a:solidFill>
                <a:effectLst/>
                <a:latin typeface="+mn-lt"/>
                <a:ea typeface="+mn-ea"/>
                <a:cs typeface="+mn-cs"/>
              </a:rPr>
              <a:t>, R., </a:t>
            </a:r>
            <a:r>
              <a:rPr lang="nl-BE" sz="1200" b="1" u="sng" kern="1200" dirty="0" err="1" smtClean="0">
                <a:solidFill>
                  <a:schemeClr val="tx1"/>
                </a:solidFill>
                <a:effectLst/>
                <a:latin typeface="+mn-lt"/>
                <a:ea typeface="+mn-ea"/>
                <a:cs typeface="+mn-cs"/>
              </a:rPr>
              <a:t>Melhus</a:t>
            </a:r>
            <a:r>
              <a:rPr lang="nl-BE" sz="1200" b="1" u="sng" kern="1200" dirty="0" smtClean="0">
                <a:solidFill>
                  <a:schemeClr val="tx1"/>
                </a:solidFill>
                <a:effectLst/>
                <a:latin typeface="+mn-lt"/>
                <a:ea typeface="+mn-ea"/>
                <a:cs typeface="+mn-cs"/>
              </a:rPr>
              <a:t>, H., et al., Smoking </a:t>
            </a:r>
            <a:r>
              <a:rPr lang="nl-BE" sz="1200" b="1" u="sng" kern="1200" dirty="0" err="1" smtClean="0">
                <a:solidFill>
                  <a:schemeClr val="tx1"/>
                </a:solidFill>
                <a:effectLst/>
                <a:latin typeface="+mn-lt"/>
                <a:ea typeface="+mn-ea"/>
                <a:cs typeface="+mn-cs"/>
              </a:rPr>
              <a:t>and</a:t>
            </a:r>
            <a:r>
              <a:rPr lang="nl-BE" sz="1200" b="1" u="sng" kern="1200" dirty="0" smtClean="0">
                <a:solidFill>
                  <a:schemeClr val="tx1"/>
                </a:solidFill>
                <a:effectLst/>
                <a:latin typeface="+mn-lt"/>
                <a:ea typeface="+mn-ea"/>
                <a:cs typeface="+mn-cs"/>
              </a:rPr>
              <a:t> the Risk of </a:t>
            </a:r>
            <a:r>
              <a:rPr lang="nl-BE" sz="1200" b="1" u="sng" kern="1200" dirty="0" err="1" smtClean="0">
                <a:solidFill>
                  <a:schemeClr val="tx1"/>
                </a:solidFill>
                <a:effectLst/>
                <a:latin typeface="+mn-lt"/>
                <a:ea typeface="+mn-ea"/>
                <a:cs typeface="+mn-cs"/>
              </a:rPr>
              <a:t>Fracture</a:t>
            </a:r>
            <a:r>
              <a:rPr lang="nl-BE" sz="1200" b="1" u="sng" kern="1200" dirty="0" smtClean="0">
                <a:solidFill>
                  <a:schemeClr val="tx1"/>
                </a:solidFill>
                <a:effectLst/>
                <a:latin typeface="+mn-lt"/>
                <a:ea typeface="+mn-ea"/>
                <a:cs typeface="+mn-cs"/>
              </a:rPr>
              <a:t> in </a:t>
            </a:r>
            <a:r>
              <a:rPr lang="nl-BE" sz="1200" b="1" u="sng" kern="1200" dirty="0" err="1" smtClean="0">
                <a:solidFill>
                  <a:schemeClr val="tx1"/>
                </a:solidFill>
                <a:effectLst/>
                <a:latin typeface="+mn-lt"/>
                <a:ea typeface="+mn-ea"/>
                <a:cs typeface="+mn-cs"/>
              </a:rPr>
              <a:t>Older</a:t>
            </a:r>
            <a:r>
              <a:rPr lang="nl-BE" sz="1200" b="1" u="sng" kern="1200" dirty="0" smtClean="0">
                <a:solidFill>
                  <a:schemeClr val="tx1"/>
                </a:solidFill>
                <a:effectLst/>
                <a:latin typeface="+mn-lt"/>
                <a:ea typeface="+mn-ea"/>
                <a:cs typeface="+mn-cs"/>
              </a:rPr>
              <a:t> Men. </a:t>
            </a:r>
            <a:r>
              <a:rPr lang="nl-BE" sz="1200" b="1" i="1" u="sng" kern="1200" dirty="0" smtClean="0">
                <a:solidFill>
                  <a:schemeClr val="tx1"/>
                </a:solidFill>
                <a:effectLst/>
                <a:latin typeface="+mn-lt"/>
                <a:ea typeface="+mn-ea"/>
                <a:cs typeface="+mn-cs"/>
              </a:rPr>
              <a:t>J. Bone </a:t>
            </a:r>
            <a:r>
              <a:rPr lang="nl-BE" sz="1200" b="1" i="1" u="sng" kern="1200" dirty="0" err="1" smtClean="0">
                <a:solidFill>
                  <a:schemeClr val="tx1"/>
                </a:solidFill>
                <a:effectLst/>
                <a:latin typeface="+mn-lt"/>
                <a:ea typeface="+mn-ea"/>
                <a:cs typeface="+mn-cs"/>
              </a:rPr>
              <a:t>Miner</a:t>
            </a:r>
            <a:r>
              <a:rPr lang="nl-BE" sz="1200" b="1" i="1" u="sng" kern="1200" dirty="0" smtClean="0">
                <a:solidFill>
                  <a:schemeClr val="tx1"/>
                </a:solidFill>
                <a:effectLst/>
                <a:latin typeface="+mn-lt"/>
                <a:ea typeface="+mn-ea"/>
                <a:cs typeface="+mn-cs"/>
              </a:rPr>
              <a:t>. </a:t>
            </a:r>
            <a:r>
              <a:rPr lang="nl-BE" sz="1200" b="1" i="1" u="sng" kern="1200" dirty="0" err="1" smtClean="0">
                <a:solidFill>
                  <a:schemeClr val="tx1"/>
                </a:solidFill>
                <a:effectLst/>
                <a:latin typeface="+mn-lt"/>
                <a:ea typeface="+mn-ea"/>
                <a:cs typeface="+mn-cs"/>
              </a:rPr>
              <a:t>Res</a:t>
            </a:r>
            <a:r>
              <a:rPr lang="nl-BE" sz="1200" b="1" i="1" u="sng" kern="1200" dirty="0" smtClean="0">
                <a:solidFill>
                  <a:schemeClr val="tx1"/>
                </a:solidFill>
                <a:effectLst/>
                <a:latin typeface="+mn-lt"/>
                <a:ea typeface="+mn-ea"/>
                <a:cs typeface="+mn-cs"/>
              </a:rPr>
              <a:t>.</a:t>
            </a:r>
            <a:r>
              <a:rPr lang="nl-BE" sz="1200" b="1" u="sng" kern="1200" dirty="0" smtClean="0">
                <a:solidFill>
                  <a:schemeClr val="tx1"/>
                </a:solidFill>
                <a:effectLst/>
                <a:latin typeface="+mn-lt"/>
                <a:ea typeface="+mn-ea"/>
                <a:cs typeface="+mn-cs"/>
              </a:rPr>
              <a:t> 2005, 20, 1208–1215</a:t>
            </a:r>
          </a:p>
          <a:p>
            <a:pPr lvl="1" fontAlgn="base"/>
            <a:r>
              <a:rPr lang="nl-BE" dirty="0" smtClean="0">
                <a:hlinkClick r:id="rId3"/>
              </a:rPr>
              <a:t>(https://musculoskeletalkey.com/management-of-osteoporosis/</a:t>
            </a:r>
            <a:r>
              <a:rPr lang="nl-BE" dirty="0" smtClean="0"/>
              <a:t>)</a:t>
            </a:r>
            <a:endParaRPr lang="en-US" sz="1200" b="0" i="0" kern="1200" dirty="0" smtClean="0">
              <a:solidFill>
                <a:schemeClr val="tx1"/>
              </a:solidFill>
              <a:effectLst/>
              <a:latin typeface="+mn-lt"/>
              <a:ea typeface="+mn-ea"/>
              <a:cs typeface="+mn-cs"/>
            </a:endParaRPr>
          </a:p>
          <a:p>
            <a:pPr lvl="1" fontAlgn="base"/>
            <a:r>
              <a:rPr lang="en-US" sz="1200" b="0" i="0" kern="1200" dirty="0" smtClean="0">
                <a:solidFill>
                  <a:schemeClr val="tx1"/>
                </a:solidFill>
                <a:effectLst/>
                <a:latin typeface="+mn-lt"/>
                <a:ea typeface="+mn-ea"/>
                <a:cs typeface="+mn-cs"/>
              </a:rPr>
              <a:t>Smoking carries a moderate and dose-dependent risk for osteoporosis and fracture</a:t>
            </a:r>
            <a:r>
              <a:rPr lang="en-US" sz="1200" b="0" i="0" u="none" strike="noStrike" kern="1200" baseline="30000" dirty="0" smtClean="0">
                <a:solidFill>
                  <a:schemeClr val="tx1"/>
                </a:solidFill>
                <a:effectLst/>
                <a:latin typeface="+mn-lt"/>
                <a:ea typeface="+mn-ea"/>
                <a:cs typeface="+mn-cs"/>
                <a:hlinkClick r:id="rId4" tooltip="18"/>
              </a:rPr>
              <a:t>18</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5" tooltip="19"/>
              </a:rPr>
              <a:t>19</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6" tooltip="20"/>
              </a:rPr>
              <a:t>20</a:t>
            </a:r>
            <a:r>
              <a:rPr lang="en-US" sz="1200" b="0" i="0" kern="1200" dirty="0" smtClean="0">
                <a:solidFill>
                  <a:schemeClr val="tx1"/>
                </a:solidFill>
                <a:effectLst/>
                <a:latin typeface="+mn-lt"/>
                <a:ea typeface="+mn-ea"/>
                <a:cs typeface="+mn-cs"/>
              </a:rPr>
              <a:t>. In a longitudinal </a:t>
            </a:r>
            <a:r>
              <a:rPr lang="en-US" sz="1200" b="0" i="0" kern="1200" dirty="0" err="1" smtClean="0">
                <a:solidFill>
                  <a:schemeClr val="tx1"/>
                </a:solidFill>
                <a:effectLst/>
                <a:latin typeface="+mn-lt"/>
                <a:ea typeface="+mn-ea"/>
                <a:cs typeface="+mn-cs"/>
              </a:rPr>
              <a:t>populationbased</a:t>
            </a:r>
            <a:r>
              <a:rPr lang="en-US" sz="1200" b="0" i="0" kern="1200" dirty="0" smtClean="0">
                <a:solidFill>
                  <a:schemeClr val="tx1"/>
                </a:solidFill>
                <a:effectLst/>
                <a:latin typeface="+mn-lt"/>
                <a:ea typeface="+mn-ea"/>
                <a:cs typeface="+mn-cs"/>
              </a:rPr>
              <a:t> cohort study of men first enrolled at 50 years and followed for 27 years, the risk of any fracture increased linearly with smoking up to about 25 pack-years. At higher rates of consumption there was no further substantial increase in fracture risk per pack-year (</a:t>
            </a:r>
            <a:r>
              <a:rPr lang="en-US" sz="1200" b="1" i="0" u="none" strike="noStrike" kern="1200" dirty="0" smtClean="0">
                <a:solidFill>
                  <a:schemeClr val="tx1"/>
                </a:solidFill>
                <a:effectLst/>
                <a:latin typeface="+mn-lt"/>
                <a:ea typeface="+mn-ea"/>
                <a:cs typeface="+mn-cs"/>
                <a:hlinkClick r:id="rId7" tooltip="4.3"/>
              </a:rPr>
              <a:t>4.3</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8" tooltip="21"/>
              </a:rPr>
              <a:t>21</a:t>
            </a:r>
            <a:r>
              <a:rPr lang="en-US" sz="1200" b="0" i="0" kern="1200" dirty="0" smtClean="0">
                <a:solidFill>
                  <a:schemeClr val="tx1"/>
                </a:solidFill>
                <a:effectLst/>
                <a:latin typeface="+mn-lt"/>
                <a:ea typeface="+mn-ea"/>
                <a:cs typeface="+mn-cs"/>
              </a:rPr>
              <a:t>. Reduced bone mass has been shown in different populations around the globe</a:t>
            </a:r>
            <a:r>
              <a:rPr lang="en-US" sz="1200" b="0" i="0" u="none" strike="noStrike" kern="1200" baseline="30000" dirty="0" smtClean="0">
                <a:solidFill>
                  <a:schemeClr val="tx1"/>
                </a:solidFill>
                <a:effectLst/>
                <a:latin typeface="+mn-lt"/>
                <a:ea typeface="+mn-ea"/>
                <a:cs typeface="+mn-cs"/>
                <a:hlinkClick r:id="rId9" tooltip="22"/>
              </a:rPr>
              <a:t>22</a:t>
            </a:r>
            <a:r>
              <a:rPr lang="en-US" sz="1200" b="0" i="0" kern="1200" dirty="0" smtClean="0">
                <a:solidFill>
                  <a:schemeClr val="tx1"/>
                </a:solidFill>
                <a:effectLst/>
                <a:latin typeface="+mn-lt"/>
                <a:ea typeface="+mn-ea"/>
                <a:cs typeface="+mn-cs"/>
              </a:rPr>
              <a:t> at all sites, most marked at the hip</a:t>
            </a:r>
            <a:r>
              <a:rPr lang="en-US" sz="1200" b="0" i="0" u="none" strike="noStrike" kern="1200" baseline="30000" dirty="0" smtClean="0">
                <a:solidFill>
                  <a:schemeClr val="tx1"/>
                </a:solidFill>
                <a:effectLst/>
                <a:latin typeface="+mn-lt"/>
                <a:ea typeface="+mn-ea"/>
                <a:cs typeface="+mn-cs"/>
                <a:hlinkClick r:id="rId10" tooltip="23"/>
              </a:rPr>
              <a:t>23</a:t>
            </a:r>
            <a:r>
              <a:rPr lang="en-US" sz="1200" b="0" i="0" kern="1200" dirty="0" smtClean="0">
                <a:solidFill>
                  <a:schemeClr val="tx1"/>
                </a:solidFill>
                <a:effectLst/>
                <a:latin typeface="+mn-lt"/>
                <a:ea typeface="+mn-ea"/>
                <a:cs typeface="+mn-cs"/>
              </a:rPr>
              <a:t>. This will increase the risk of fracture; it is estimated that smoking increases the lifetime risk of hip fracture by 31% in women and 40% in men</a:t>
            </a:r>
            <a:r>
              <a:rPr lang="en-US" sz="1200" b="0" i="0" u="none" strike="noStrike" kern="1200" baseline="30000" dirty="0" smtClean="0">
                <a:solidFill>
                  <a:schemeClr val="tx1"/>
                </a:solidFill>
                <a:effectLst/>
                <a:latin typeface="+mn-lt"/>
                <a:ea typeface="+mn-ea"/>
                <a:cs typeface="+mn-cs"/>
                <a:hlinkClick r:id="rId10" tooltip="23"/>
              </a:rPr>
              <a:t>23</a:t>
            </a:r>
            <a:r>
              <a:rPr lang="en-US" sz="1200" b="0" i="0" kern="1200" dirty="0" smtClean="0">
                <a:solidFill>
                  <a:schemeClr val="tx1"/>
                </a:solidFill>
                <a:effectLst/>
                <a:latin typeface="+mn-lt"/>
                <a:ea typeface="+mn-ea"/>
                <a:cs typeface="+mn-cs"/>
              </a:rPr>
              <a:t>. The increased risk of fracture has been demonstrated at all sites in both men and women, and is greatest for hip fracture, with estimates of a relative risk of 1.84 (95% </a:t>
            </a:r>
            <a:r>
              <a:rPr lang="en-US" sz="1200" b="0" i="0" u="none" strike="noStrike" kern="1200" dirty="0" smtClean="0">
                <a:solidFill>
                  <a:schemeClr val="tx1"/>
                </a:solidFill>
                <a:effectLst/>
                <a:latin typeface="+mn-lt"/>
                <a:ea typeface="+mn-ea"/>
                <a:cs typeface="+mn-cs"/>
                <a:hlinkClick r:id="rId11" tooltip="CI"/>
              </a:rPr>
              <a:t>CI</a:t>
            </a:r>
            <a:r>
              <a:rPr lang="en-US" sz="1200" b="0" i="0" kern="1200" dirty="0" smtClean="0">
                <a:solidFill>
                  <a:schemeClr val="tx1"/>
                </a:solidFill>
                <a:effectLst/>
                <a:latin typeface="+mn-lt"/>
                <a:ea typeface="+mn-ea"/>
                <a:cs typeface="+mn-cs"/>
              </a:rPr>
              <a:t> 1.52-2.22). This increased risk is not only explained by effects on bone density and body mass index (</a:t>
            </a:r>
            <a:r>
              <a:rPr lang="en-US" sz="1200" b="0" i="0" u="none" strike="noStrike" kern="1200" dirty="0" smtClean="0">
                <a:solidFill>
                  <a:schemeClr val="tx1"/>
                </a:solidFill>
                <a:effectLst/>
                <a:latin typeface="+mn-lt"/>
                <a:ea typeface="+mn-ea"/>
                <a:cs typeface="+mn-cs"/>
                <a:hlinkClick r:id="rId11" tooltip="BMI"/>
              </a:rPr>
              <a:t>BMI</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6" tooltip="20"/>
              </a:rPr>
              <a:t>20</a:t>
            </a:r>
            <a:r>
              <a:rPr lang="en-US" sz="1200" b="0" i="0" kern="1200" dirty="0" smtClean="0">
                <a:solidFill>
                  <a:schemeClr val="tx1"/>
                </a:solidFill>
                <a:effectLst/>
                <a:latin typeface="+mn-lt"/>
                <a:ea typeface="+mn-ea"/>
                <a:cs typeface="+mn-cs"/>
              </a:rPr>
              <a:t>. Past smokers are at intermediate risk</a:t>
            </a:r>
            <a:r>
              <a:rPr lang="en-US" sz="1200" b="0" i="0" u="none" strike="noStrike" kern="1200" baseline="30000" dirty="0" smtClean="0">
                <a:solidFill>
                  <a:schemeClr val="tx1"/>
                </a:solidFill>
                <a:effectLst/>
                <a:latin typeface="+mn-lt"/>
                <a:ea typeface="+mn-ea"/>
                <a:cs typeface="+mn-cs"/>
                <a:hlinkClick r:id="rId5" tooltip="19"/>
              </a:rPr>
              <a:t>19</a:t>
            </a:r>
            <a:r>
              <a:rPr lang="en-US" sz="1200" b="0" i="0" kern="1200" dirty="0" smtClean="0">
                <a:solidFill>
                  <a:schemeClr val="tx1"/>
                </a:solidFill>
                <a:effectLst/>
                <a:latin typeface="+mn-lt"/>
                <a:ea typeface="+mn-ea"/>
                <a:cs typeface="+mn-cs"/>
              </a:rPr>
              <a:t> and it would, therefore, appear that stopping smoking will reduce the risk of osteoporosis and fracture. However, the benefit may not be seen for 10 years in women</a:t>
            </a:r>
            <a:r>
              <a:rPr lang="en-US" sz="1200" b="0" i="0" u="none" strike="noStrike" kern="1200" baseline="30000" dirty="0" smtClean="0">
                <a:solidFill>
                  <a:schemeClr val="tx1"/>
                </a:solidFill>
                <a:effectLst/>
                <a:latin typeface="+mn-lt"/>
                <a:ea typeface="+mn-ea"/>
                <a:cs typeface="+mn-cs"/>
                <a:hlinkClick r:id="rId12" tooltip="24"/>
              </a:rPr>
              <a:t>24</a:t>
            </a:r>
            <a:r>
              <a:rPr lang="en-US" sz="1200" b="0" i="0" kern="1200" dirty="0" smtClean="0">
                <a:solidFill>
                  <a:schemeClr val="tx1"/>
                </a:solidFill>
                <a:effectLst/>
                <a:latin typeface="+mn-lt"/>
                <a:ea typeface="+mn-ea"/>
                <a:cs typeface="+mn-cs"/>
              </a:rPr>
              <a:t> but could be up to 30 years in men</a:t>
            </a:r>
            <a:r>
              <a:rPr lang="en-US" sz="1200" b="0" i="0" u="none" strike="noStrike" kern="1200" baseline="30000" dirty="0" smtClean="0">
                <a:solidFill>
                  <a:schemeClr val="tx1"/>
                </a:solidFill>
                <a:effectLst/>
                <a:latin typeface="+mn-lt"/>
                <a:ea typeface="+mn-ea"/>
                <a:cs typeface="+mn-cs"/>
                <a:hlinkClick r:id="rId8" tooltip="21"/>
              </a:rPr>
              <a:t>21</a:t>
            </a:r>
            <a:r>
              <a:rPr lang="en-US" sz="1200" b="0" i="0"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hlinkClick r:id="rId13" tooltip="4.4"/>
              </a:rPr>
              <a:t>4.4</a:t>
            </a:r>
            <a:r>
              <a:rPr lang="en-US" sz="1200" b="0" i="0" kern="1200" dirty="0" smtClean="0">
                <a:solidFill>
                  <a:schemeClr val="tx1"/>
                </a:solidFill>
                <a:effectLst/>
                <a:latin typeface="+mn-lt"/>
                <a:ea typeface="+mn-ea"/>
                <a:cs typeface="+mn-cs"/>
              </a:rPr>
              <a:t>).</a:t>
            </a:r>
          </a:p>
          <a:p>
            <a:pPr lvl="1"/>
            <a:endParaRPr lang="nl-BE" sz="1800" b="0" i="0" u="none" strike="noStrike" kern="1200" baseline="0" dirty="0" smtClean="0">
              <a:solidFill>
                <a:schemeClr val="tx1"/>
              </a:solidFill>
              <a:latin typeface="+mn-lt"/>
              <a:ea typeface="+mn-ea"/>
              <a:cs typeface="+mn-cs"/>
            </a:endParaRPr>
          </a:p>
          <a:p>
            <a:pPr lvl="0"/>
            <a:endParaRPr lang="nl-BE" sz="1200" b="0" i="0" u="none" strike="noStrike" kern="1200" baseline="0" dirty="0" smtClean="0">
              <a:solidFill>
                <a:schemeClr val="tx1"/>
              </a:solidFill>
              <a:latin typeface="+mn-lt"/>
              <a:ea typeface="+mn-ea"/>
              <a:cs typeface="+mn-cs"/>
            </a:endParaRPr>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74</a:t>
            </a:fld>
            <a:endParaRPr lang="en-US"/>
          </a:p>
        </p:txBody>
      </p:sp>
    </p:spTree>
    <p:extLst>
      <p:ext uri="{BB962C8B-B14F-4D97-AF65-F5344CB8AC3E}">
        <p14:creationId xmlns:p14="http://schemas.microsoft.com/office/powerpoint/2010/main" val="39495152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Verschillende risicofactoren, al dan niet</a:t>
            </a:r>
            <a:r>
              <a:rPr lang="nl-BE" baseline="0" dirty="0" smtClean="0"/>
              <a:t> </a:t>
            </a:r>
            <a:r>
              <a:rPr lang="nl-BE" dirty="0" smtClean="0"/>
              <a:t>beïnvloedbaar, hebben een direct effect</a:t>
            </a:r>
            <a:r>
              <a:rPr lang="nl-BE" baseline="0" dirty="0" smtClean="0"/>
              <a:t> </a:t>
            </a:r>
            <a:r>
              <a:rPr lang="nl-BE" dirty="0" smtClean="0"/>
              <a:t>op de biologie van het bot en leiden tot</a:t>
            </a:r>
            <a:r>
              <a:rPr lang="nl-BE" baseline="0" dirty="0" smtClean="0"/>
              <a:t> </a:t>
            </a:r>
            <a:r>
              <a:rPr lang="nl-BE" dirty="0" smtClean="0"/>
              <a:t>een verminderde botdichtheid.</a:t>
            </a:r>
            <a:r>
              <a:rPr lang="nl-BE" baseline="0" dirty="0" smtClean="0"/>
              <a:t> </a:t>
            </a:r>
            <a:r>
              <a:rPr lang="nl-BE" dirty="0" smtClean="0"/>
              <a:t>Bovendien hebben verschillende factoren</a:t>
            </a:r>
            <a:r>
              <a:rPr lang="nl-BE" baseline="0" dirty="0" smtClean="0"/>
              <a:t> </a:t>
            </a:r>
            <a:r>
              <a:rPr lang="nl-BE" dirty="0" smtClean="0"/>
              <a:t>een invloed op het fractuurrisico,</a:t>
            </a:r>
            <a:r>
              <a:rPr lang="nl-BE" baseline="0" dirty="0" smtClean="0"/>
              <a:t> </a:t>
            </a:r>
            <a:r>
              <a:rPr lang="nl-BE" dirty="0" smtClean="0"/>
              <a:t>ongeacht de lage botmineraaldichtheid</a:t>
            </a:r>
            <a:r>
              <a:rPr lang="nl-BE" baseline="0" dirty="0" smtClean="0"/>
              <a:t> </a:t>
            </a:r>
            <a:r>
              <a:rPr lang="nl-BE" dirty="0" smtClean="0"/>
              <a:t>(zie Tabel 3). Zelfs als ze niet kunnen</a:t>
            </a:r>
            <a:r>
              <a:rPr lang="nl-BE" baseline="0" dirty="0" smtClean="0"/>
              <a:t> </a:t>
            </a:r>
            <a:r>
              <a:rPr lang="nl-BE" dirty="0" smtClean="0"/>
              <a:t>worden beïnvloed, is het belangrijk om</a:t>
            </a:r>
            <a:r>
              <a:rPr lang="nl-BE" baseline="0" dirty="0" smtClean="0"/>
              <a:t> </a:t>
            </a:r>
            <a:r>
              <a:rPr lang="nl-BE" dirty="0" smtClean="0"/>
              <a:t>deze niet-beïnvloedbare risicofactoren</a:t>
            </a:r>
            <a:r>
              <a:rPr lang="nl-BE" baseline="0" dirty="0" smtClean="0"/>
              <a:t> </a:t>
            </a:r>
            <a:r>
              <a:rPr lang="nl-BE" dirty="0" smtClean="0"/>
              <a:t>te kennen, zodat maatregelen kunnen</a:t>
            </a:r>
            <a:r>
              <a:rPr lang="nl-BE" baseline="0" dirty="0" smtClean="0"/>
              <a:t> </a:t>
            </a:r>
            <a:r>
              <a:rPr lang="nl-BE" dirty="0" smtClean="0"/>
              <a:t>worden genomen om het verlies aan</a:t>
            </a:r>
            <a:r>
              <a:rPr lang="nl-BE" baseline="0" dirty="0" smtClean="0"/>
              <a:t> </a:t>
            </a:r>
            <a:r>
              <a:rPr lang="nl-BE" dirty="0" smtClean="0"/>
              <a:t>botmassa te beperken. De beïnvloedbare</a:t>
            </a:r>
            <a:r>
              <a:rPr lang="nl-BE" baseline="0" dirty="0" smtClean="0"/>
              <a:t> </a:t>
            </a:r>
            <a:r>
              <a:rPr lang="nl-BE" dirty="0" smtClean="0"/>
              <a:t>risicofactoren hebben vaak te maken</a:t>
            </a:r>
            <a:r>
              <a:rPr lang="nl-BE" baseline="0" dirty="0" smtClean="0"/>
              <a:t> </a:t>
            </a:r>
            <a:r>
              <a:rPr lang="nl-BE" dirty="0" smtClean="0"/>
              <a:t>met een slechte levensstijl.</a:t>
            </a:r>
            <a:r>
              <a:rPr lang="nl-BE" baseline="0" dirty="0" smtClean="0"/>
              <a:t> </a:t>
            </a:r>
            <a:r>
              <a:rPr lang="nl-BE" sz="1200" b="0" i="0" u="none" strike="noStrike" kern="1200" baseline="0" dirty="0" smtClean="0">
                <a:solidFill>
                  <a:schemeClr val="tx1"/>
                </a:solidFill>
                <a:latin typeface="+mn-lt"/>
                <a:ea typeface="+mn-ea"/>
                <a:cs typeface="+mn-cs"/>
              </a:rPr>
              <a:t>De afname van botdensiteit kan ook een gevolg zijn van bepaalde ziekten of bijwerkingen van bepaalde geneesmiddelen (zie Tabel 4). We spreken dan van secundaire osteoporose.</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75</a:t>
            </a:fld>
            <a:endParaRPr lang="en-US"/>
          </a:p>
        </p:txBody>
      </p:sp>
    </p:spTree>
    <p:extLst>
      <p:ext uri="{BB962C8B-B14F-4D97-AF65-F5344CB8AC3E}">
        <p14:creationId xmlns:p14="http://schemas.microsoft.com/office/powerpoint/2010/main" val="6826624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err="1" smtClean="0"/>
              <a:t>Hendrickx</a:t>
            </a:r>
            <a:r>
              <a:rPr lang="en-US" b="1" u="sng" dirty="0" smtClean="0"/>
              <a:t>, G. et al. (2015) A look behind the scenes: the risk and pathogenesis of primary osteoporosis Nat. Rev. </a:t>
            </a:r>
            <a:r>
              <a:rPr lang="en-US" b="1" u="sng" dirty="0" err="1" smtClean="0"/>
              <a:t>Rheumatol</a:t>
            </a:r>
            <a:r>
              <a:rPr lang="en-US" b="1" u="sng" dirty="0" smtClean="0"/>
              <a:t>. doi:10.1038/nrrheum.2015.48</a:t>
            </a:r>
          </a:p>
          <a:p>
            <a:pPr lvl="0"/>
            <a:r>
              <a:rPr lang="en-US" sz="1050" b="0" u="none" dirty="0" smtClean="0"/>
              <a:t>Heritable risk factors In polygenic osteoporosis, which is the most common type, the heritable component is defined by a large number of single nucleotide polymorphisms (SNPs), each with small effect sizes, and by epigenetic factors. However, </a:t>
            </a:r>
            <a:r>
              <a:rPr lang="en-US" sz="1050" b="0" u="none" dirty="0" err="1" smtClean="0"/>
              <a:t>osteo</a:t>
            </a:r>
            <a:r>
              <a:rPr lang="en-US" sz="1050" b="0" u="none" dirty="0" smtClean="0"/>
              <a:t> </a:t>
            </a:r>
            <a:r>
              <a:rPr lang="en-US" sz="1050" b="0" u="none" dirty="0" err="1" smtClean="0"/>
              <a:t>porosis</a:t>
            </a:r>
            <a:r>
              <a:rPr lang="en-US" sz="1050" b="0" u="none" dirty="0" smtClean="0"/>
              <a:t> can also be caused by a single mutation in one gene. Monogenic conditions associated with reduced bone mass have a low prevalence and are mostly detected in childhood or adolescence. Study- </a:t>
            </a:r>
            <a:r>
              <a:rPr lang="en-US" sz="1050" b="0" u="none" dirty="0" err="1" smtClean="0"/>
              <a:t>ing</a:t>
            </a:r>
            <a:r>
              <a:rPr lang="en-US" sz="1050" b="0" u="none" dirty="0" smtClean="0"/>
              <a:t> the genetic cause of these rare Mendelian dis orders has been a valuable strategy resulting in the </a:t>
            </a:r>
            <a:r>
              <a:rPr lang="en-US" sz="1050" b="0" u="none" dirty="0" err="1" smtClean="0"/>
              <a:t>identifi</a:t>
            </a:r>
            <a:r>
              <a:rPr lang="en-US" sz="1050" b="0" u="none" dirty="0" smtClean="0"/>
              <a:t>- cation of genetic determinants that also contribute to multifactorial osteoporosis</a:t>
            </a:r>
          </a:p>
          <a:p>
            <a:pPr lvl="1"/>
            <a:endParaRPr lang="en-US" sz="1050" b="1" u="sng" dirty="0" smtClean="0"/>
          </a:p>
          <a:p>
            <a:pPr lvl="1"/>
            <a:r>
              <a:rPr lang="en-US" sz="1050" b="1" u="sng" dirty="0" smtClean="0"/>
              <a:t>Monogenic conditions causing decreased BMD </a:t>
            </a:r>
          </a:p>
          <a:p>
            <a:pPr lvl="1"/>
            <a:r>
              <a:rPr lang="en-US" sz="1050" b="0" u="none" dirty="0" smtClean="0"/>
              <a:t>The group of monogenic disorders linked to decreased BMD and increased fracture risk can be subdivided according to the specific genetic cause and the presence or absence of additional symptoms. Here, we discuss the genetic causes of osteogenesis imperfecta, juvenile osteoporosis, and some other syndromes characterized by osteoporosis.</a:t>
            </a:r>
          </a:p>
          <a:p>
            <a:pPr lvl="1"/>
            <a:r>
              <a:rPr lang="en-US" sz="1050" b="1" u="sng" dirty="0" smtClean="0"/>
              <a:t>Genetics of multifactorial osteoporosis </a:t>
            </a:r>
          </a:p>
          <a:p>
            <a:pPr lvl="1"/>
            <a:r>
              <a:rPr lang="en-US" sz="1050" dirty="0" smtClean="0"/>
              <a:t>Although bone fracture is the most important clinical outcome in patients with multifactorial osteoporosis, at this moment BMD measurements serve as the most widely used method to</a:t>
            </a:r>
            <a:r>
              <a:rPr lang="en-US" sz="1050" baseline="0" dirty="0" smtClean="0"/>
              <a:t> </a:t>
            </a:r>
            <a:r>
              <a:rPr lang="en-US" sz="1050" dirty="0" smtClean="0"/>
              <a:t>diagnose osteoporosis (as low BMD is an important predictor of fracture). Several twin and family studies have shown that 50–85% of the </a:t>
            </a:r>
            <a:r>
              <a:rPr lang="en-US" sz="1050" dirty="0" err="1" smtClean="0"/>
              <a:t>vari</a:t>
            </a:r>
            <a:r>
              <a:rPr lang="en-US" sz="1050" dirty="0" smtClean="0"/>
              <a:t>- </a:t>
            </a:r>
            <a:r>
              <a:rPr lang="en-US" sz="1050" dirty="0" err="1" smtClean="0"/>
              <a:t>ance</a:t>
            </a:r>
            <a:r>
              <a:rPr lang="en-US" sz="1050" dirty="0" smtClean="0"/>
              <a:t> in BMD is genetically determined.119</a:t>
            </a:r>
          </a:p>
          <a:p>
            <a:pPr lvl="1"/>
            <a:r>
              <a:rPr lang="en-US" sz="1050" dirty="0" smtClean="0"/>
              <a:t>Heritability</a:t>
            </a:r>
            <a:r>
              <a:rPr lang="en-US" sz="1050" baseline="0" dirty="0" smtClean="0"/>
              <a:t> </a:t>
            </a:r>
            <a:r>
              <a:rPr lang="en-US" sz="1050" dirty="0" smtClean="0"/>
              <a:t>of fractures is 25–35%, however—substantially lower than that of BMD, which indicates that fracture is partially independent of BMD. Furthermore, a large number of individuals with osteoporotic fractures do not have osteoporosis</a:t>
            </a:r>
            <a:r>
              <a:rPr lang="en-US" sz="1050" baseline="0" dirty="0" smtClean="0"/>
              <a:t> </a:t>
            </a:r>
            <a:r>
              <a:rPr lang="en-US" sz="1050" dirty="0" smtClean="0"/>
              <a:t>according to BMD criteria.120 These observations confirm that, besides BMD, </a:t>
            </a:r>
            <a:r>
              <a:rPr lang="en-US" sz="1050" dirty="0" err="1" smtClean="0"/>
              <a:t>addi</a:t>
            </a:r>
            <a:r>
              <a:rPr lang="en-US" sz="1050" dirty="0" smtClean="0"/>
              <a:t>- </a:t>
            </a:r>
            <a:r>
              <a:rPr lang="en-US" sz="1050" dirty="0" err="1" smtClean="0"/>
              <a:t>tional</a:t>
            </a:r>
            <a:r>
              <a:rPr lang="en-US" sz="1050" dirty="0" smtClean="0"/>
              <a:t> parameters such as bone geo </a:t>
            </a:r>
            <a:r>
              <a:rPr lang="en-US" sz="1050" dirty="0" err="1" smtClean="0"/>
              <a:t>metry</a:t>
            </a:r>
            <a:r>
              <a:rPr lang="en-US" sz="1050" dirty="0" smtClean="0"/>
              <a:t>, bone quality and </a:t>
            </a:r>
            <a:r>
              <a:rPr lang="en-US" sz="1050" dirty="0" err="1" smtClean="0"/>
              <a:t>mus</a:t>
            </a:r>
            <a:r>
              <a:rPr lang="en-US" sz="1050" dirty="0" smtClean="0"/>
              <a:t> </a:t>
            </a:r>
            <a:r>
              <a:rPr lang="en-US" sz="1050" dirty="0" err="1" smtClean="0"/>
              <a:t>cle</a:t>
            </a:r>
            <a:r>
              <a:rPr lang="en-US" sz="1050" dirty="0" smtClean="0"/>
              <a:t> strength are important in determining the risk of </a:t>
            </a:r>
            <a:r>
              <a:rPr lang="en-US" sz="1050" dirty="0" err="1" smtClean="0"/>
              <a:t>os</a:t>
            </a:r>
            <a:r>
              <a:rPr lang="en-US" sz="1050" dirty="0" smtClean="0"/>
              <a:t> </a:t>
            </a:r>
            <a:r>
              <a:rPr lang="en-US" sz="1050" dirty="0" err="1" smtClean="0"/>
              <a:t>teoporotic</a:t>
            </a:r>
            <a:r>
              <a:rPr lang="en-US" sz="1050" dirty="0" smtClean="0"/>
              <a:t> fractures.1</a:t>
            </a:r>
            <a:endParaRPr lang="nl-BE" sz="1050" dirty="0" smtClean="0"/>
          </a:p>
          <a:p>
            <a:pPr lvl="1"/>
            <a:endParaRPr lang="nl-BE" sz="105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sz="1050" b="1" u="sng" kern="1200" dirty="0" smtClean="0">
                <a:solidFill>
                  <a:schemeClr val="tx1"/>
                </a:solidFill>
                <a:effectLst/>
                <a:latin typeface="+mn-lt"/>
                <a:ea typeface="+mn-ea"/>
                <a:cs typeface="+mn-cs"/>
              </a:rPr>
              <a:t>Gezondheidszorg, F.K. voor de, </a:t>
            </a:r>
            <a:r>
              <a:rPr lang="nl-BE" sz="1050" b="1" i="1" u="sng" kern="1200" dirty="0" err="1" smtClean="0">
                <a:solidFill>
                  <a:schemeClr val="tx1"/>
                </a:solidFill>
                <a:effectLst/>
                <a:latin typeface="+mn-lt"/>
                <a:ea typeface="+mn-ea"/>
                <a:cs typeface="+mn-cs"/>
              </a:rPr>
              <a:t>Pharmacological</a:t>
            </a:r>
            <a:r>
              <a:rPr lang="nl-BE" sz="1050" b="1" i="1" u="sng" kern="1200" dirty="0" smtClean="0">
                <a:solidFill>
                  <a:schemeClr val="tx1"/>
                </a:solidFill>
                <a:effectLst/>
                <a:latin typeface="+mn-lt"/>
                <a:ea typeface="+mn-ea"/>
                <a:cs typeface="+mn-cs"/>
              </a:rPr>
              <a:t> prevention of </a:t>
            </a:r>
            <a:r>
              <a:rPr lang="nl-BE" sz="1050" b="1" i="1" u="sng" kern="1200" dirty="0" err="1" smtClean="0">
                <a:solidFill>
                  <a:schemeClr val="tx1"/>
                </a:solidFill>
                <a:effectLst/>
                <a:latin typeface="+mn-lt"/>
                <a:ea typeface="+mn-ea"/>
                <a:cs typeface="+mn-cs"/>
              </a:rPr>
              <a:t>fragility</a:t>
            </a:r>
            <a:r>
              <a:rPr lang="nl-BE" sz="1050" b="1" i="1" u="sng" kern="1200" dirty="0" smtClean="0">
                <a:solidFill>
                  <a:schemeClr val="tx1"/>
                </a:solidFill>
                <a:effectLst/>
                <a:latin typeface="+mn-lt"/>
                <a:ea typeface="+mn-ea"/>
                <a:cs typeface="+mn-cs"/>
              </a:rPr>
              <a:t> </a:t>
            </a:r>
            <a:r>
              <a:rPr lang="nl-BE" sz="1050" b="1" i="1" u="sng" kern="1200" dirty="0" err="1" smtClean="0">
                <a:solidFill>
                  <a:schemeClr val="tx1"/>
                </a:solidFill>
                <a:effectLst/>
                <a:latin typeface="+mn-lt"/>
                <a:ea typeface="+mn-ea"/>
                <a:cs typeface="+mn-cs"/>
              </a:rPr>
              <a:t>fractures</a:t>
            </a:r>
            <a:r>
              <a:rPr lang="nl-BE" sz="1050" b="1" i="1" u="sng" kern="1200" dirty="0" smtClean="0">
                <a:solidFill>
                  <a:schemeClr val="tx1"/>
                </a:solidFill>
                <a:effectLst/>
                <a:latin typeface="+mn-lt"/>
                <a:ea typeface="+mn-ea"/>
                <a:cs typeface="+mn-cs"/>
              </a:rPr>
              <a:t> in Belgium KCE </a:t>
            </a:r>
            <a:r>
              <a:rPr lang="nl-BE" sz="1050" b="1" i="1" u="sng" kern="1200" dirty="0" err="1" smtClean="0">
                <a:solidFill>
                  <a:schemeClr val="tx1"/>
                </a:solidFill>
                <a:effectLst/>
                <a:latin typeface="+mn-lt"/>
                <a:ea typeface="+mn-ea"/>
                <a:cs typeface="+mn-cs"/>
              </a:rPr>
              <a:t>reports</a:t>
            </a:r>
            <a:r>
              <a:rPr lang="nl-BE" sz="1050" b="1" i="1" u="sng" kern="1200" dirty="0" smtClean="0">
                <a:solidFill>
                  <a:schemeClr val="tx1"/>
                </a:solidFill>
                <a:effectLst/>
                <a:latin typeface="+mn-lt"/>
                <a:ea typeface="+mn-ea"/>
                <a:cs typeface="+mn-cs"/>
              </a:rPr>
              <a:t> 159C</a:t>
            </a:r>
            <a:r>
              <a:rPr lang="nl-BE" sz="1050" b="1" u="sng" kern="1200" dirty="0" smtClean="0">
                <a:solidFill>
                  <a:schemeClr val="tx1"/>
                </a:solidFill>
                <a:effectLst/>
                <a:latin typeface="+mn-lt"/>
                <a:ea typeface="+mn-ea"/>
                <a:cs typeface="+mn-cs"/>
              </a:rPr>
              <a:t>, </a:t>
            </a:r>
            <a:r>
              <a:rPr lang="nl-BE" sz="1050" b="1" u="sng" kern="1200" dirty="0" err="1" smtClean="0">
                <a:solidFill>
                  <a:schemeClr val="tx1"/>
                </a:solidFill>
                <a:effectLst/>
                <a:latin typeface="+mn-lt"/>
                <a:ea typeface="+mn-ea"/>
                <a:cs typeface="+mn-cs"/>
              </a:rPr>
              <a:t>n.d</a:t>
            </a:r>
            <a:r>
              <a:rPr lang="nl-BE" sz="1050" b="1" u="sng" kern="1200" dirty="0" smtClean="0">
                <a:solidFill>
                  <a:schemeClr val="tx1"/>
                </a:solidFill>
                <a:effectLst/>
                <a:latin typeface="+mn-lt"/>
                <a:ea typeface="+mn-ea"/>
                <a:cs typeface="+mn-cs"/>
              </a:rPr>
              <a:t>.</a:t>
            </a:r>
            <a:endParaRPr lang="nl-BE" sz="1050" b="1" i="0" u="sng" strike="noStrike" kern="1200" baseline="0" dirty="0" smtClean="0">
              <a:solidFill>
                <a:schemeClr val="tx1"/>
              </a:solidFill>
              <a:latin typeface="+mn-lt"/>
              <a:ea typeface="+mn-ea"/>
              <a:cs typeface="+mn-cs"/>
            </a:endParaRPr>
          </a:p>
          <a:p>
            <a:r>
              <a:rPr lang="en-US" sz="1050" b="0" i="0" u="none" strike="noStrike" kern="1200" baseline="0" dirty="0" smtClean="0">
                <a:solidFill>
                  <a:schemeClr val="tx1"/>
                </a:solidFill>
                <a:latin typeface="+mn-lt"/>
                <a:ea typeface="+mn-ea"/>
                <a:cs typeface="+mn-cs"/>
              </a:rPr>
              <a:t>A parental history of fracture is associated with a modest but significantly increased risk of any fracture independently of BMD 159. For a family history of any fracture, the increase in risk of an osteoporotic fracture was of borderline significance in the entire cohort but consistently significant up to the age of 75 years (see Table 5). For hip fracture outcome, the association was stronger and, as expected, was significant up to the age of 80 years. A parental history of hip fracture provided a stronger risk indicator, but was significant only in women. The mechanism for the BMD-independent increase in risk may be related to important skeletally related factors such as size and shape of bone or the microarchitecture of trabecular elements in cancellous bone. But it may not be entirely due to skeletal factors, at least as captured by the measurement of BMD. A family history may act, for example, as a surrogate for falls. The frequency of falling is less in black people than amongst white, as is the risk of fracture, which might indicate an important genetic factor related to falls. Height does not affect the relationship between family history and fracture outcome 159.</a:t>
            </a:r>
          </a:p>
          <a:p>
            <a:endParaRPr lang="en-US" sz="1050" b="0" i="0" u="none" strike="noStrike" kern="1200" baseline="0" dirty="0" smtClean="0">
              <a:solidFill>
                <a:schemeClr val="tx1"/>
              </a:solidFill>
              <a:latin typeface="+mn-lt"/>
              <a:ea typeface="+mn-ea"/>
              <a:cs typeface="+mn-cs"/>
            </a:endParaRPr>
          </a:p>
          <a:p>
            <a:pPr lvl="0"/>
            <a:endParaRPr lang="en-US" sz="1050" dirty="0" smtClean="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76</a:t>
            </a:fld>
            <a:endParaRPr lang="en-US"/>
          </a:p>
        </p:txBody>
      </p:sp>
    </p:spTree>
    <p:extLst>
      <p:ext uri="{BB962C8B-B14F-4D97-AF65-F5344CB8AC3E}">
        <p14:creationId xmlns:p14="http://schemas.microsoft.com/office/powerpoint/2010/main" val="9117427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77</a:t>
            </a:fld>
            <a:endParaRPr lang="en-US"/>
          </a:p>
        </p:txBody>
      </p:sp>
    </p:spTree>
    <p:extLst>
      <p:ext uri="{BB962C8B-B14F-4D97-AF65-F5344CB8AC3E}">
        <p14:creationId xmlns:p14="http://schemas.microsoft.com/office/powerpoint/2010/main" val="22988609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BE" sz="1200" b="1" i="0" u="sng" kern="1200" dirty="0" smtClean="0">
                <a:solidFill>
                  <a:schemeClr val="tx1"/>
                </a:solidFill>
                <a:effectLst/>
                <a:latin typeface="+mn-lt"/>
                <a:ea typeface="+mn-ea"/>
                <a:cs typeface="+mn-cs"/>
              </a:rPr>
              <a:t>NHG-Standaard Fractuurpreventie</a:t>
            </a:r>
          </a:p>
          <a:p>
            <a:r>
              <a:rPr lang="nl-BE" sz="1200" b="0" i="0" kern="1200" dirty="0" smtClean="0">
                <a:solidFill>
                  <a:schemeClr val="tx1"/>
                </a:solidFill>
                <a:effectLst/>
                <a:latin typeface="+mn-lt"/>
                <a:ea typeface="+mn-ea"/>
                <a:cs typeface="+mn-cs"/>
              </a:rPr>
              <a:t>Beleid na 5 jaar behandeling met bisfosfonaten</a:t>
            </a:r>
          </a:p>
          <a:p>
            <a:r>
              <a:rPr lang="nl-BE" sz="1200" b="0" i="0" kern="1200" dirty="0" smtClean="0">
                <a:solidFill>
                  <a:schemeClr val="tx1"/>
                </a:solidFill>
                <a:effectLst/>
                <a:latin typeface="+mn-lt"/>
                <a:ea typeface="+mn-ea"/>
                <a:cs typeface="+mn-cs"/>
              </a:rPr>
              <a:t>Na een behandeling van 5 jaar wordt de behandeling in principe gestaakt.</a:t>
            </a:r>
            <a:r>
              <a:rPr lang="nl-BE" sz="1200" b="0" i="0" u="none" strike="noStrike" kern="1200" baseline="30000" dirty="0" smtClean="0">
                <a:solidFill>
                  <a:schemeClr val="tx1"/>
                </a:solidFill>
                <a:effectLst/>
                <a:latin typeface="+mn-lt"/>
                <a:ea typeface="+mn-ea"/>
                <a:cs typeface="+mn-cs"/>
                <a:hlinkClick r:id="rId3"/>
              </a:rPr>
              <a:t>27)</a:t>
            </a:r>
            <a:r>
              <a:rPr lang="nl-BE" sz="1200" b="0" i="0" kern="1200" dirty="0" smtClean="0">
                <a:solidFill>
                  <a:schemeClr val="tx1"/>
                </a:solidFill>
                <a:effectLst/>
                <a:latin typeface="+mn-lt"/>
                <a:ea typeface="+mn-ea"/>
                <a:cs typeface="+mn-cs"/>
              </a:rPr>
              <a:t> Drie jaar na het staken van de medicatie of eerder als er in de periode na het staken een nieuwe fractuur ontstaat, wordt het stappenplan opnieuw doorlopen. Eerder geconstateerde wervelfracturen voorafgaande aan de behandeling tellen uitsluitend mee als een oude fractuur in de risicoscore.</a:t>
            </a:r>
          </a:p>
          <a:p>
            <a:r>
              <a:rPr lang="nl-BE" sz="1200" b="0" i="0" kern="1200" dirty="0" smtClean="0">
                <a:solidFill>
                  <a:schemeClr val="tx1"/>
                </a:solidFill>
                <a:effectLst/>
                <a:latin typeface="+mn-lt"/>
                <a:ea typeface="+mn-ea"/>
                <a:cs typeface="+mn-cs"/>
              </a:rPr>
              <a:t>Bij patiënten die na 5 jaar behandelen nog steeds een hoge dosis </a:t>
            </a:r>
            <a:r>
              <a:rPr lang="nl-BE" sz="1200" b="0" i="0" kern="1200" dirty="0" err="1" smtClean="0">
                <a:solidFill>
                  <a:schemeClr val="tx1"/>
                </a:solidFill>
                <a:effectLst/>
                <a:latin typeface="+mn-lt"/>
                <a:ea typeface="+mn-ea"/>
                <a:cs typeface="+mn-cs"/>
              </a:rPr>
              <a:t>glucocorticosteroïd</a:t>
            </a:r>
            <a:r>
              <a:rPr lang="nl-BE" sz="1200" b="0" i="0" kern="1200" dirty="0" smtClean="0">
                <a:solidFill>
                  <a:schemeClr val="tx1"/>
                </a:solidFill>
                <a:effectLst/>
                <a:latin typeface="+mn-lt"/>
                <a:ea typeface="+mn-ea"/>
                <a:cs typeface="+mn-cs"/>
              </a:rPr>
              <a:t> gebruiken (postmenopauzale vrouwen en mannen vanaf 70 jaar die langer dan 3 maanden een dosis </a:t>
            </a:r>
            <a:r>
              <a:rPr lang="nl-BE" sz="1200" b="0" i="0" kern="1200" dirty="0" err="1" smtClean="0">
                <a:solidFill>
                  <a:schemeClr val="tx1"/>
                </a:solidFill>
                <a:effectLst/>
                <a:latin typeface="+mn-lt"/>
                <a:ea typeface="+mn-ea"/>
                <a:cs typeface="+mn-cs"/>
              </a:rPr>
              <a:t>glucocorticosteroïden</a:t>
            </a:r>
            <a:r>
              <a:rPr lang="nl-BE" sz="1200" b="0" i="0" kern="1200" dirty="0" smtClean="0">
                <a:solidFill>
                  <a:schemeClr val="tx1"/>
                </a:solidFill>
                <a:effectLst/>
                <a:latin typeface="+mn-lt"/>
                <a:ea typeface="+mn-ea"/>
                <a:cs typeface="+mn-cs"/>
              </a:rPr>
              <a:t> van ≥ 7,5 mg/dag gebruiken of andere leeftijdsgroepen die langer dan 3 maanden een dosis van ≥ 15 mg/dag gebruiken) wordt de behandeling met bisfosfonaten (en vitamine D en eventueel calcium) voortgezet voor een periode van maximaal 10 jaar.</a:t>
            </a:r>
          </a:p>
          <a:p>
            <a:r>
              <a:rPr lang="nl-BE" sz="1200" b="0" i="0" kern="1200" dirty="0" smtClean="0">
                <a:solidFill>
                  <a:schemeClr val="tx1"/>
                </a:solidFill>
                <a:effectLst/>
                <a:latin typeface="+mn-lt"/>
                <a:ea typeface="+mn-ea"/>
                <a:cs typeface="+mn-cs"/>
              </a:rPr>
              <a:t>Bij patiënten met een persisterend hoog fractuurrisico kan de behandeling tot een periode van maximaal 10 jaar worden voortgezet. Weeg hierbij de mogelijke afname van het fractuurrisico af tegen het met de behandelduur toenemende risico op zeldzame bijwerkingen zoals </a:t>
            </a:r>
            <a:r>
              <a:rPr lang="nl-BE" sz="1200" b="0" i="0" kern="1200" dirty="0" err="1" smtClean="0">
                <a:solidFill>
                  <a:schemeClr val="tx1"/>
                </a:solidFill>
                <a:effectLst/>
                <a:latin typeface="+mn-lt"/>
                <a:ea typeface="+mn-ea"/>
                <a:cs typeface="+mn-cs"/>
              </a:rPr>
              <a:t>osteonecrose</a:t>
            </a:r>
            <a:r>
              <a:rPr lang="nl-BE" sz="1200" b="0" i="0" kern="1200" dirty="0" smtClean="0">
                <a:solidFill>
                  <a:schemeClr val="tx1"/>
                </a:solidFill>
                <a:effectLst/>
                <a:latin typeface="+mn-lt"/>
                <a:ea typeface="+mn-ea"/>
                <a:cs typeface="+mn-cs"/>
              </a:rPr>
              <a:t>, slokdarmcarcinoom en atypische femurschachtfracturen.</a:t>
            </a:r>
          </a:p>
          <a:p>
            <a:endParaRPr lang="nl-BE" sz="1200" b="0" i="0" kern="1200" dirty="0" smtClean="0">
              <a:solidFill>
                <a:schemeClr val="tx1"/>
              </a:solidFill>
              <a:effectLst/>
              <a:latin typeface="+mn-lt"/>
              <a:ea typeface="+mn-ea"/>
              <a:cs typeface="+mn-cs"/>
            </a:endParaRPr>
          </a:p>
          <a:p>
            <a:pPr lvl="1"/>
            <a:r>
              <a:rPr lang="nl-BE" sz="1200" b="0" i="1" kern="1200" dirty="0" smtClean="0">
                <a:solidFill>
                  <a:schemeClr val="tx1"/>
                </a:solidFill>
                <a:effectLst/>
                <a:latin typeface="+mn-lt"/>
                <a:ea typeface="+mn-ea"/>
                <a:cs typeface="+mn-cs"/>
              </a:rPr>
              <a:t>Noot 27: Optimale behandelduur bisfosfonaten</a:t>
            </a:r>
          </a:p>
          <a:p>
            <a:pPr lvl="1"/>
            <a:r>
              <a:rPr lang="nl-BE" sz="1200" b="0" i="0" kern="1200" dirty="0" smtClean="0">
                <a:solidFill>
                  <a:schemeClr val="tx1"/>
                </a:solidFill>
                <a:effectLst/>
                <a:latin typeface="+mn-lt"/>
                <a:ea typeface="+mn-ea"/>
                <a:cs typeface="+mn-cs"/>
              </a:rPr>
              <a:t>Onderzoeken naar de meest effectieve behandelduur met bisfosfonaten zijn niet bekend. In de CBO-consensus worden 3 onderzoeken vermeld waarin de effecten van bisfosfonaten gedurende een langere periode dan 5 jaar zijn onderzocht [CBO 2011]. In een gerandomiseerd en geblindeerd onderzoek (n = 164) waarin het effect van </a:t>
            </a:r>
            <a:r>
              <a:rPr lang="nl-BE" sz="1200" b="0" i="0" kern="1200" dirty="0" err="1" smtClean="0">
                <a:solidFill>
                  <a:schemeClr val="tx1"/>
                </a:solidFill>
                <a:effectLst/>
                <a:latin typeface="+mn-lt"/>
                <a:ea typeface="+mn-ea"/>
                <a:cs typeface="+mn-cs"/>
              </a:rPr>
              <a:t>risedroninezuur</a:t>
            </a:r>
            <a:r>
              <a:rPr lang="nl-BE" sz="1200" b="0" i="0" kern="1200" dirty="0" smtClean="0">
                <a:solidFill>
                  <a:schemeClr val="tx1"/>
                </a:solidFill>
                <a:effectLst/>
                <a:latin typeface="+mn-lt"/>
                <a:ea typeface="+mn-ea"/>
                <a:cs typeface="+mn-cs"/>
              </a:rPr>
              <a:t> wordt onderzocht blijkt dat na 7 jaar behandelen de wervelfractuurincidentie verlaagd is gebleven op het niveau van de start van de behandeling [</a:t>
            </a:r>
            <a:r>
              <a:rPr lang="nl-BE" sz="1200" b="0" i="0" kern="1200" dirty="0" err="1" smtClean="0">
                <a:solidFill>
                  <a:schemeClr val="tx1"/>
                </a:solidFill>
                <a:effectLst/>
                <a:latin typeface="+mn-lt"/>
                <a:ea typeface="+mn-ea"/>
                <a:cs typeface="+mn-cs"/>
              </a:rPr>
              <a:t>Mellstrom</a:t>
            </a:r>
            <a:r>
              <a:rPr lang="nl-BE" sz="1200" b="0" i="0" kern="1200" dirty="0" smtClean="0">
                <a:solidFill>
                  <a:schemeClr val="tx1"/>
                </a:solidFill>
                <a:effectLst/>
                <a:latin typeface="+mn-lt"/>
                <a:ea typeface="+mn-ea"/>
                <a:cs typeface="+mn-cs"/>
              </a:rPr>
              <a:t> 2004]. De </a:t>
            </a:r>
            <a:r>
              <a:rPr lang="nl-BE" sz="1200" b="0" i="1" kern="1200" dirty="0" err="1" smtClean="0">
                <a:solidFill>
                  <a:schemeClr val="tx1"/>
                </a:solidFill>
                <a:effectLst/>
                <a:latin typeface="+mn-lt"/>
                <a:ea typeface="+mn-ea"/>
                <a:cs typeface="+mn-cs"/>
              </a:rPr>
              <a:t>Fracture</a:t>
            </a:r>
            <a:r>
              <a:rPr lang="nl-BE" sz="1200" b="0" i="1" kern="1200" dirty="0" smtClean="0">
                <a:solidFill>
                  <a:schemeClr val="tx1"/>
                </a:solidFill>
                <a:effectLst/>
                <a:latin typeface="+mn-lt"/>
                <a:ea typeface="+mn-ea"/>
                <a:cs typeface="+mn-cs"/>
              </a:rPr>
              <a:t> </a:t>
            </a:r>
            <a:r>
              <a:rPr lang="nl-BE" sz="1200" b="0" i="1" kern="1200" dirty="0" err="1" smtClean="0">
                <a:solidFill>
                  <a:schemeClr val="tx1"/>
                </a:solidFill>
                <a:effectLst/>
                <a:latin typeface="+mn-lt"/>
                <a:ea typeface="+mn-ea"/>
                <a:cs typeface="+mn-cs"/>
              </a:rPr>
              <a:t>Intervention</a:t>
            </a:r>
            <a:r>
              <a:rPr lang="nl-BE" sz="1200" b="0" i="1" kern="1200" dirty="0" smtClean="0">
                <a:solidFill>
                  <a:schemeClr val="tx1"/>
                </a:solidFill>
                <a:effectLst/>
                <a:latin typeface="+mn-lt"/>
                <a:ea typeface="+mn-ea"/>
                <a:cs typeface="+mn-cs"/>
              </a:rPr>
              <a:t> Trial Long-Term Extension</a:t>
            </a:r>
            <a:r>
              <a:rPr lang="nl-BE" sz="1200" b="0" i="0" kern="1200" dirty="0" smtClean="0">
                <a:solidFill>
                  <a:schemeClr val="tx1"/>
                </a:solidFill>
                <a:effectLst/>
                <a:latin typeface="+mn-lt"/>
                <a:ea typeface="+mn-ea"/>
                <a:cs typeface="+mn-cs"/>
              </a:rPr>
              <a:t> (FLEX) (n = 1099) laat zien dat bij patiënten, die na 5 jaar behandeling met </a:t>
            </a:r>
            <a:r>
              <a:rPr lang="nl-BE" sz="1200" b="0" i="0" kern="1200" dirty="0" err="1" smtClean="0">
                <a:solidFill>
                  <a:schemeClr val="tx1"/>
                </a:solidFill>
                <a:effectLst/>
                <a:latin typeface="+mn-lt"/>
                <a:ea typeface="+mn-ea"/>
                <a:cs typeface="+mn-cs"/>
              </a:rPr>
              <a:t>alendroninezuur</a:t>
            </a:r>
            <a:r>
              <a:rPr lang="nl-BE" sz="1200" b="0" i="0" kern="1200" dirty="0" smtClean="0">
                <a:solidFill>
                  <a:schemeClr val="tx1"/>
                </a:solidFill>
                <a:effectLst/>
                <a:latin typeface="+mn-lt"/>
                <a:ea typeface="+mn-ea"/>
                <a:cs typeface="+mn-cs"/>
              </a:rPr>
              <a:t> geen osteoporose hadden (T-score &gt; −2,0) geen verdere fractuurreductie kon worden aangetoond na nogmaals 5 jaar behandelen met </a:t>
            </a:r>
            <a:r>
              <a:rPr lang="nl-BE" sz="1200" b="0" i="0" kern="1200" dirty="0" err="1" smtClean="0">
                <a:solidFill>
                  <a:schemeClr val="tx1"/>
                </a:solidFill>
                <a:effectLst/>
                <a:latin typeface="+mn-lt"/>
                <a:ea typeface="+mn-ea"/>
                <a:cs typeface="+mn-cs"/>
              </a:rPr>
              <a:t>alendroninezuur</a:t>
            </a:r>
            <a:r>
              <a:rPr lang="nl-BE" sz="1200" b="0" i="0" kern="1200" dirty="0" smtClean="0">
                <a:solidFill>
                  <a:schemeClr val="tx1"/>
                </a:solidFill>
                <a:effectLst/>
                <a:latin typeface="+mn-lt"/>
                <a:ea typeface="+mn-ea"/>
                <a:cs typeface="+mn-cs"/>
              </a:rPr>
              <a:t>. Bij patiënten, die na 5 jaar behandeling met </a:t>
            </a:r>
            <a:r>
              <a:rPr lang="nl-BE" sz="1200" b="0" i="0" kern="1200" dirty="0" err="1" smtClean="0">
                <a:solidFill>
                  <a:schemeClr val="tx1"/>
                </a:solidFill>
                <a:effectLst/>
                <a:latin typeface="+mn-lt"/>
                <a:ea typeface="+mn-ea"/>
                <a:cs typeface="+mn-cs"/>
              </a:rPr>
              <a:t>alendroninezuur</a:t>
            </a:r>
            <a:r>
              <a:rPr lang="nl-BE" sz="1200" b="0" i="0" kern="1200" dirty="0" smtClean="0">
                <a:solidFill>
                  <a:schemeClr val="tx1"/>
                </a:solidFill>
                <a:effectLst/>
                <a:latin typeface="+mn-lt"/>
                <a:ea typeface="+mn-ea"/>
                <a:cs typeface="+mn-cs"/>
              </a:rPr>
              <a:t> nog steeds osteoporose hadden (T-score ≤ −2,5), was de incidentie van klinische wervelfracturen na nogmaals 5 jaar behandelen verder verminderd. De groep die na 5 jaar verder behandeld werd met </a:t>
            </a:r>
            <a:r>
              <a:rPr lang="nl-BE" sz="1200" b="0" i="0" kern="1200" dirty="0" err="1" smtClean="0">
                <a:solidFill>
                  <a:schemeClr val="tx1"/>
                </a:solidFill>
                <a:effectLst/>
                <a:latin typeface="+mn-lt"/>
                <a:ea typeface="+mn-ea"/>
                <a:cs typeface="+mn-cs"/>
              </a:rPr>
              <a:t>alendroninezuur</a:t>
            </a:r>
            <a:r>
              <a:rPr lang="nl-BE" sz="1200" b="0" i="0" kern="1200" dirty="0" smtClean="0">
                <a:solidFill>
                  <a:schemeClr val="tx1"/>
                </a:solidFill>
                <a:effectLst/>
                <a:latin typeface="+mn-lt"/>
                <a:ea typeface="+mn-ea"/>
                <a:cs typeface="+mn-cs"/>
              </a:rPr>
              <a:t> liet na 8,6 jaar een verdere toename zien van de BMD vergeleken met de groep die verder behandeld werd met calcium of placebo (2,0% verschil in toename van de BMD van de heup; 95%-BI 1,6 tot 2,5% en 2,5% verschil toename van de BMD van de wervelkolom: 95%-BI 1,9 tot 3,1%) [Black 2000, </a:t>
            </a:r>
            <a:r>
              <a:rPr lang="nl-BE" sz="1200" b="0" i="0" kern="1200" dirty="0" err="1" smtClean="0">
                <a:solidFill>
                  <a:schemeClr val="tx1"/>
                </a:solidFill>
                <a:effectLst/>
                <a:latin typeface="+mn-lt"/>
                <a:ea typeface="+mn-ea"/>
                <a:cs typeface="+mn-cs"/>
              </a:rPr>
              <a:t>Ensrud</a:t>
            </a:r>
            <a:r>
              <a:rPr lang="nl-BE" sz="1200" b="0" i="0" kern="1200" dirty="0" smtClean="0">
                <a:solidFill>
                  <a:schemeClr val="tx1"/>
                </a:solidFill>
                <a:effectLst/>
                <a:latin typeface="+mn-lt"/>
                <a:ea typeface="+mn-ea"/>
                <a:cs typeface="+mn-cs"/>
              </a:rPr>
              <a:t> 2004, </a:t>
            </a:r>
            <a:r>
              <a:rPr lang="nl-BE" sz="1200" b="0" i="0" kern="1200" dirty="0" err="1" smtClean="0">
                <a:solidFill>
                  <a:schemeClr val="tx1"/>
                </a:solidFill>
                <a:effectLst/>
                <a:latin typeface="+mn-lt"/>
                <a:ea typeface="+mn-ea"/>
                <a:cs typeface="+mn-cs"/>
              </a:rPr>
              <a:t>Roschger</a:t>
            </a:r>
            <a:r>
              <a:rPr lang="nl-BE" sz="1200" b="0" i="0" kern="1200" dirty="0" smtClean="0">
                <a:solidFill>
                  <a:schemeClr val="tx1"/>
                </a:solidFill>
                <a:effectLst/>
                <a:latin typeface="+mn-lt"/>
                <a:ea typeface="+mn-ea"/>
                <a:cs typeface="+mn-cs"/>
              </a:rPr>
              <a:t> 2010]. In de review van Watts et al. wordt aangeraden om na 5 tot 10 jaar behandelen met bisfosfonaten (tijdelijk) te stoppen met de medicatie omdat bisfosfonaten accumuleren in het skelet en mogelijk gedurende een periode tot 2 jaar het fractuurrisico reduceren na het stoppen [Watts 2010]. Hierbij wordt onderscheid gemaakt tussen verschillende patiëntengroepen. Patiënten met een gemiddeld risico kunnen na 5 jaar stoppen met de behandeling en pas weer starten met de medicatie als de BMD niet meer stabiel blijft of als er een fractuur optreedt. Patiënten met een hoog risico kunnen 10 jaar behandeld worden en daarna 1 à 2 jaar stoppen met de behandeling. Data van behandeling gedurende een periode van 10 jaar met alendronaat en 8 jaar met </a:t>
            </a:r>
            <a:r>
              <a:rPr lang="nl-BE" sz="1200" b="0" i="0" kern="1200" dirty="0" err="1" smtClean="0">
                <a:solidFill>
                  <a:schemeClr val="tx1"/>
                </a:solidFill>
                <a:effectLst/>
                <a:latin typeface="+mn-lt"/>
                <a:ea typeface="+mn-ea"/>
                <a:cs typeface="+mn-cs"/>
              </a:rPr>
              <a:t>risedroninezuur</a:t>
            </a:r>
            <a:r>
              <a:rPr lang="nl-BE" sz="1200" b="0" i="0" kern="1200" dirty="0" smtClean="0">
                <a:solidFill>
                  <a:schemeClr val="tx1"/>
                </a:solidFill>
                <a:effectLst/>
                <a:latin typeface="+mn-lt"/>
                <a:ea typeface="+mn-ea"/>
                <a:cs typeface="+mn-cs"/>
              </a:rPr>
              <a:t> laten zien dat deze behandelingen goed getolereerd worden en veilig zijn. De auteurs van dit artikel geven aan dat deze patiënten eventueel op een andere therapie, die niet bestaat uit bisfosfonaten, kunnen overstappen tijdens deze rustpauze van 1 à 2 jaar [Watts 2010]. De CBO-consensus adviseert om na 5 jaar behandeling het fractuurrisico te </a:t>
            </a:r>
            <a:r>
              <a:rPr lang="nl-BE" sz="1200" b="0" i="0" kern="1200" dirty="0" err="1" smtClean="0">
                <a:solidFill>
                  <a:schemeClr val="tx1"/>
                </a:solidFill>
                <a:effectLst/>
                <a:latin typeface="+mn-lt"/>
                <a:ea typeface="+mn-ea"/>
                <a:cs typeface="+mn-cs"/>
              </a:rPr>
              <a:t>herevalueren</a:t>
            </a:r>
            <a:r>
              <a:rPr lang="nl-BE" sz="1200" b="0" i="0" kern="1200" dirty="0" smtClean="0">
                <a:solidFill>
                  <a:schemeClr val="tx1"/>
                </a:solidFill>
                <a:effectLst/>
                <a:latin typeface="+mn-lt"/>
                <a:ea typeface="+mn-ea"/>
                <a:cs typeface="+mn-cs"/>
              </a:rPr>
              <a:t> (DXA, VFA en klinische risicofactoren). Bij de </a:t>
            </a:r>
            <a:r>
              <a:rPr lang="nl-BE" sz="1200" b="0" i="0" kern="1200" dirty="0" err="1" smtClean="0">
                <a:solidFill>
                  <a:schemeClr val="tx1"/>
                </a:solidFill>
                <a:effectLst/>
                <a:latin typeface="+mn-lt"/>
                <a:ea typeface="+mn-ea"/>
                <a:cs typeface="+mn-cs"/>
              </a:rPr>
              <a:t>hoogrisicogroep</a:t>
            </a:r>
            <a:r>
              <a:rPr lang="nl-BE" sz="1200" b="0" i="0" kern="1200" dirty="0" smtClean="0">
                <a:solidFill>
                  <a:schemeClr val="tx1"/>
                </a:solidFill>
                <a:effectLst/>
                <a:latin typeface="+mn-lt"/>
                <a:ea typeface="+mn-ea"/>
                <a:cs typeface="+mn-cs"/>
              </a:rPr>
              <a:t> kan de behandeling worden voortgezet; in andere gevallen kan de behandeling worden gestaakt [CBO 2011].</a:t>
            </a:r>
          </a:p>
          <a:p>
            <a:pPr lvl="1"/>
            <a:r>
              <a:rPr lang="nl-BE" sz="1200" b="0" i="0" kern="1200" dirty="0" smtClean="0">
                <a:solidFill>
                  <a:schemeClr val="tx1"/>
                </a:solidFill>
                <a:effectLst/>
                <a:latin typeface="+mn-lt"/>
                <a:ea typeface="+mn-ea"/>
                <a:cs typeface="+mn-cs"/>
              </a:rPr>
              <a:t>Overwegingen: er zijn geen onderzoeken bekend naar de meest effectieve behandelduur met bisfosfonaten en naar de bijwerkingen van bisfosfonaten op de lange termijn. Er is geen onderzoek gevonden naar het effect van langer dan 5 jaar behandelen met bisfosfonaten op het optreden van niet-wervelfracturen. Uit post-hoc-analysen blijkt dat het fractuurrisico na 5 jaar bepalend is voor de te verwachte effectiviteit van een vervolgbehandeling met bisfosfonaten na 5 jaar (verdere vermindering van het fractuurrisico bij de </a:t>
            </a:r>
            <a:r>
              <a:rPr lang="nl-BE" sz="1200" b="0" i="0" kern="1200" dirty="0" err="1" smtClean="0">
                <a:solidFill>
                  <a:schemeClr val="tx1"/>
                </a:solidFill>
                <a:effectLst/>
                <a:latin typeface="+mn-lt"/>
                <a:ea typeface="+mn-ea"/>
                <a:cs typeface="+mn-cs"/>
              </a:rPr>
              <a:t>hoogrisicogroep</a:t>
            </a:r>
            <a:r>
              <a:rPr lang="nl-BE" sz="1200" b="0" i="0" kern="1200" dirty="0" smtClean="0">
                <a:solidFill>
                  <a:schemeClr val="tx1"/>
                </a:solidFill>
                <a:effectLst/>
                <a:latin typeface="+mn-lt"/>
                <a:ea typeface="+mn-ea"/>
                <a:cs typeface="+mn-cs"/>
              </a:rPr>
              <a:t> en geen verdere vermindering bij patiënten zonder osteoporose). Uit de post-hoc-analyses van de onderzoeken zijn geen nadelige effecten naar voren gekomen.</a:t>
            </a:r>
          </a:p>
          <a:p>
            <a:pPr lvl="1"/>
            <a:r>
              <a:rPr lang="nl-BE" sz="1200" b="0" i="0" kern="1200" dirty="0" smtClean="0">
                <a:solidFill>
                  <a:schemeClr val="tx1"/>
                </a:solidFill>
                <a:effectLst/>
                <a:latin typeface="+mn-lt"/>
                <a:ea typeface="+mn-ea"/>
                <a:cs typeface="+mn-cs"/>
              </a:rPr>
              <a:t>Conclusie: er is geen bewijs voor een meest effectieve behandelduur met bisfosfonaten. De werkgroep adviseert om na 5 jaar behandeling met bisfosfonaten deze behandeling te stoppen en het fractuurrisico na 3 jaar opnieuw te evalueren aan de hand van het algoritme (fractuurgeschiedenis gedurende de behandelperiode, DXA, VFA en risicofactoren). Doorgaan met de behandeling kan worden overwogen als het aannemelijk is dat het fractuurrisico aan het eind van de behandeling nog steeds erg hoog is, bijvoorbeeld als er aan het einde van de behandeling nieuwe fracturen zijn opgetreden, of als de botmineraaldichtheid aan het begin van de behandeling opvallend laag was (T-score ≤ −3,5) en therapieontrouw is uitgesloten. In lijn met de CBO-consensus adviseert de werkgroep dan eerst de DXA en VFA te herhalen en uitsluitend bij patiënten met een hoog fractuurrisico volgens het algoritme de behandeling met een periode van maximaal 5 jaar te verlengen. Gezien de mogelijke associatie van de behandelduur met de kans op slokdarmcarcinoom, kaakbotnecrose en het optreden van atypische femurschachtfracturen wordt geadviseerd om in het algemeen terughoudend te zijn met de verlenging van de behandeling.</a:t>
            </a:r>
          </a:p>
          <a:p>
            <a:endParaRPr lang="nl-BE" sz="1200" b="0" i="0" kern="1200" dirty="0" smtClean="0">
              <a:solidFill>
                <a:schemeClr val="tx1"/>
              </a:solidFill>
              <a:effectLst/>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78</a:t>
            </a:fld>
            <a:endParaRPr lang="en-US"/>
          </a:p>
        </p:txBody>
      </p:sp>
    </p:spTree>
    <p:extLst>
      <p:ext uri="{BB962C8B-B14F-4D97-AF65-F5344CB8AC3E}">
        <p14:creationId xmlns:p14="http://schemas.microsoft.com/office/powerpoint/2010/main" val="25372597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BE" sz="1200" b="1" u="sng" kern="1200" dirty="0" smtClean="0">
                <a:solidFill>
                  <a:schemeClr val="tx1"/>
                </a:solidFill>
                <a:effectLst/>
                <a:latin typeface="+mn-lt"/>
                <a:ea typeface="+mn-ea"/>
                <a:cs typeface="+mn-cs"/>
              </a:rPr>
              <a:t>Govaerts, F., Val- en fractuurpreventie. </a:t>
            </a:r>
            <a:r>
              <a:rPr lang="nl-BE" sz="1200" b="1" i="1" u="sng" kern="1200" dirty="0" smtClean="0">
                <a:solidFill>
                  <a:schemeClr val="tx1"/>
                </a:solidFill>
                <a:effectLst/>
                <a:latin typeface="+mn-lt"/>
                <a:ea typeface="+mn-ea"/>
                <a:cs typeface="+mn-cs"/>
              </a:rPr>
              <a:t>Huisarts Nu</a:t>
            </a:r>
            <a:r>
              <a:rPr lang="nl-BE" sz="1200" b="1" u="sng" kern="1200" dirty="0" smtClean="0">
                <a:solidFill>
                  <a:schemeClr val="tx1"/>
                </a:solidFill>
                <a:effectLst/>
                <a:latin typeface="+mn-lt"/>
                <a:ea typeface="+mn-ea"/>
                <a:cs typeface="+mn-cs"/>
              </a:rPr>
              <a:t> 2015, 44, 254–255</a:t>
            </a:r>
            <a:endParaRPr lang="nl-BE" b="1" u="sng" dirty="0" smtClean="0"/>
          </a:p>
          <a:p>
            <a:r>
              <a:rPr lang="nl-BE" b="1" dirty="0" smtClean="0"/>
              <a:t>Primaire preventie van osteoporose</a:t>
            </a:r>
          </a:p>
          <a:p>
            <a:r>
              <a:rPr lang="nl-BE" dirty="0" smtClean="0"/>
              <a:t>Algemeen</a:t>
            </a:r>
            <a:r>
              <a:rPr lang="nl-BE" baseline="0" dirty="0" smtClean="0"/>
              <a:t>: </a:t>
            </a:r>
            <a:r>
              <a:rPr lang="nl-BE" dirty="0" smtClean="0"/>
              <a:t>Osteoporose is een gegeneraliseerde skeletaandoening,</a:t>
            </a:r>
            <a:r>
              <a:rPr lang="nl-BE" baseline="0" dirty="0" smtClean="0"/>
              <a:t> </a:t>
            </a:r>
            <a:r>
              <a:rPr lang="nl-BE" dirty="0" smtClean="0"/>
              <a:t>gekarakteriseerd door een lage botmassa met een verslechterde</a:t>
            </a:r>
            <a:r>
              <a:rPr lang="nl-BE" baseline="0" dirty="0" smtClean="0"/>
              <a:t> </a:t>
            </a:r>
            <a:r>
              <a:rPr lang="nl-BE" dirty="0" smtClean="0"/>
              <a:t>microarchitectuur van het bot. Het gevolg hiervan</a:t>
            </a:r>
            <a:r>
              <a:rPr lang="nl-BE" baseline="0" dirty="0" smtClean="0"/>
              <a:t> </a:t>
            </a:r>
            <a:r>
              <a:rPr lang="nl-BE" dirty="0" smtClean="0"/>
              <a:t>is een toegenomen kwetsbaarheid van het bot met een</a:t>
            </a:r>
            <a:r>
              <a:rPr lang="nl-BE" baseline="0" dirty="0" smtClean="0"/>
              <a:t> </a:t>
            </a:r>
            <a:r>
              <a:rPr lang="nl-BE" dirty="0" smtClean="0"/>
              <a:t>verhoogde kans op fracturen.</a:t>
            </a:r>
            <a:r>
              <a:rPr lang="nl-BE" baseline="0" dirty="0" smtClean="0"/>
              <a:t> </a:t>
            </a:r>
            <a:r>
              <a:rPr lang="nl-BE" dirty="0" smtClean="0"/>
              <a:t>Osteoporose is een multifactoriële aandoening. Zowel bij</a:t>
            </a:r>
            <a:r>
              <a:rPr lang="nl-BE" baseline="0" dirty="0" smtClean="0"/>
              <a:t> </a:t>
            </a:r>
            <a:r>
              <a:rPr lang="nl-BE" dirty="0" smtClean="0"/>
              <a:t>mannen als bij vrouwen hangt het risico op osteoporose en</a:t>
            </a:r>
            <a:r>
              <a:rPr lang="nl-BE" baseline="0" dirty="0" smtClean="0"/>
              <a:t> </a:t>
            </a:r>
            <a:r>
              <a:rPr lang="nl-BE" dirty="0" err="1" smtClean="0"/>
              <a:t>osteoporotische</a:t>
            </a:r>
            <a:r>
              <a:rPr lang="nl-BE" dirty="0" smtClean="0"/>
              <a:t> fracturen niet alleen af van de botdensiteit</a:t>
            </a:r>
            <a:r>
              <a:rPr lang="nl-BE" baseline="0" dirty="0" smtClean="0"/>
              <a:t> </a:t>
            </a:r>
            <a:r>
              <a:rPr lang="nl-BE" dirty="0" smtClean="0"/>
              <a:t>maar ook van andere risicofactoren zoals leeftijd, genetische</a:t>
            </a:r>
            <a:r>
              <a:rPr lang="nl-BE" baseline="0" dirty="0" smtClean="0"/>
              <a:t> </a:t>
            </a:r>
            <a:r>
              <a:rPr lang="nl-BE" dirty="0" smtClean="0"/>
              <a:t>aanleg, fracturen in de voorgeschiedenis, langdurig</a:t>
            </a:r>
            <a:r>
              <a:rPr lang="nl-BE" baseline="0" dirty="0" smtClean="0"/>
              <a:t> </a:t>
            </a:r>
            <a:r>
              <a:rPr lang="nl-BE" dirty="0" smtClean="0"/>
              <a:t>gebruik van corticosteroïden, bepaalde aandoeningen (bv.</a:t>
            </a:r>
            <a:r>
              <a:rPr lang="nl-BE" baseline="0" dirty="0" smtClean="0"/>
              <a:t> </a:t>
            </a:r>
            <a:r>
              <a:rPr lang="nl-BE" dirty="0" smtClean="0"/>
              <a:t>hormonale afwijkingen, inflammatoire ziekten zoals reumatoïde</a:t>
            </a:r>
            <a:r>
              <a:rPr lang="nl-BE" baseline="0" dirty="0" smtClean="0"/>
              <a:t> </a:t>
            </a:r>
            <a:r>
              <a:rPr lang="nl-BE" dirty="0" smtClean="0"/>
              <a:t>artritis, COPD, gastro-intestinale ziekten die leiden tot</a:t>
            </a:r>
            <a:r>
              <a:rPr lang="nl-BE" baseline="0" dirty="0" smtClean="0"/>
              <a:t> </a:t>
            </a:r>
            <a:r>
              <a:rPr lang="nl-BE" dirty="0" smtClean="0"/>
              <a:t>malabsorptie), voedingsgewoonten, tabak- en alcoholverbruik</a:t>
            </a:r>
            <a:r>
              <a:rPr lang="nl-BE" baseline="0" dirty="0" smtClean="0"/>
              <a:t> </a:t>
            </a:r>
            <a:r>
              <a:rPr lang="nl-BE" dirty="0" smtClean="0"/>
              <a:t>en andere leefstijlfactoren. Een verhoogde </a:t>
            </a:r>
            <a:r>
              <a:rPr lang="nl-BE" dirty="0" err="1" smtClean="0"/>
              <a:t>valkans</a:t>
            </a:r>
            <a:r>
              <a:rPr lang="nl-BE" baseline="0" dirty="0" smtClean="0"/>
              <a:t> </a:t>
            </a:r>
            <a:r>
              <a:rPr lang="nl-BE" dirty="0" smtClean="0"/>
              <a:t>vergroot eveneens de kans op fracturen.</a:t>
            </a:r>
            <a:r>
              <a:rPr lang="nl-BE" baseline="0" dirty="0" smtClean="0"/>
              <a:t> </a:t>
            </a:r>
            <a:r>
              <a:rPr lang="nl-BE" dirty="0" smtClean="0"/>
              <a:t>De botaanmaak overheerst tijdens de groei en vooral tijdens</a:t>
            </a:r>
            <a:r>
              <a:rPr lang="nl-BE" baseline="0" dirty="0" smtClean="0"/>
              <a:t> </a:t>
            </a:r>
            <a:r>
              <a:rPr lang="nl-BE" dirty="0" smtClean="0"/>
              <a:t>de puberteit. Genetische factoren maar ook voeding en</a:t>
            </a:r>
            <a:r>
              <a:rPr lang="nl-BE" baseline="0" dirty="0" smtClean="0"/>
              <a:t> </a:t>
            </a:r>
            <a:r>
              <a:rPr lang="nl-BE" dirty="0" smtClean="0"/>
              <a:t>beweging spelen hierbij een belangrijke rol. Op de leeftijd van</a:t>
            </a:r>
            <a:r>
              <a:rPr lang="nl-BE" baseline="0" dirty="0" smtClean="0"/>
              <a:t> </a:t>
            </a:r>
            <a:r>
              <a:rPr lang="nl-BE" dirty="0" smtClean="0"/>
              <a:t>ongeveer 30 jaar wordt de piekbotmassa bereikt. Een optimale</a:t>
            </a:r>
            <a:r>
              <a:rPr lang="nl-BE" baseline="0" dirty="0" smtClean="0"/>
              <a:t> </a:t>
            </a:r>
            <a:r>
              <a:rPr lang="nl-BE" dirty="0" smtClean="0"/>
              <a:t>piekbotmassa biedt bescherming tegen osteoporose.</a:t>
            </a:r>
            <a:r>
              <a:rPr lang="nl-BE" baseline="0" dirty="0" smtClean="0"/>
              <a:t> </a:t>
            </a:r>
            <a:r>
              <a:rPr lang="nl-BE" dirty="0" smtClean="0"/>
              <a:t>De primaire preventie van osteoporose is bijgevolg niet alleen</a:t>
            </a:r>
            <a:r>
              <a:rPr lang="nl-BE" baseline="0" dirty="0" smtClean="0"/>
              <a:t> </a:t>
            </a:r>
            <a:r>
              <a:rPr lang="nl-BE" dirty="0" smtClean="0"/>
              <a:t>van belang in de oudere bevolking maar ook op kinderleeftijd.</a:t>
            </a:r>
            <a:r>
              <a:rPr lang="nl-BE" baseline="0" dirty="0" smtClean="0"/>
              <a:t> </a:t>
            </a:r>
            <a:r>
              <a:rPr lang="nl-BE" dirty="0" smtClean="0"/>
              <a:t>Leefstijladvies</a:t>
            </a:r>
            <a:r>
              <a:rPr lang="nl-BE" baseline="0" dirty="0" smtClean="0"/>
              <a:t> </a:t>
            </a:r>
            <a:r>
              <a:rPr lang="nl-BE" dirty="0" smtClean="0"/>
              <a:t>Voorlichting van de algemene populatie en in de huisartsenpraktijk</a:t>
            </a:r>
            <a:r>
              <a:rPr lang="nl-BE" baseline="0" dirty="0" smtClean="0"/>
              <a:t> </a:t>
            </a:r>
            <a:r>
              <a:rPr lang="nl-BE" dirty="0" smtClean="0"/>
              <a:t>over voeding, leefgewoonten en valpreventie is</a:t>
            </a:r>
            <a:r>
              <a:rPr lang="nl-BE" baseline="0" dirty="0" smtClean="0"/>
              <a:t> </a:t>
            </a:r>
            <a:r>
              <a:rPr lang="nl-BE" dirty="0" smtClean="0"/>
              <a:t>belangrijk.</a:t>
            </a:r>
            <a:r>
              <a:rPr lang="nl-BE" baseline="0" dirty="0" smtClean="0"/>
              <a:t> </a:t>
            </a:r>
            <a:r>
              <a:rPr lang="nl-BE" dirty="0" smtClean="0"/>
              <a:t>De pijlers in de preventie van osteoporose zijn: gezonde</a:t>
            </a:r>
            <a:r>
              <a:rPr lang="nl-BE" baseline="0" dirty="0" smtClean="0"/>
              <a:t> </a:t>
            </a:r>
            <a:r>
              <a:rPr lang="nl-BE" dirty="0" smtClean="0"/>
              <a:t>evenwichtige voeding met voldoende zuivelproducten,</a:t>
            </a:r>
            <a:r>
              <a:rPr lang="nl-BE" baseline="0" dirty="0" smtClean="0"/>
              <a:t> </a:t>
            </a:r>
            <a:r>
              <a:rPr lang="nl-BE" dirty="0" smtClean="0"/>
              <a:t>bewegen met voldoende </a:t>
            </a:r>
            <a:r>
              <a:rPr lang="nl-BE" dirty="0" err="1" smtClean="0"/>
              <a:t>gewichtsdragende</a:t>
            </a:r>
            <a:r>
              <a:rPr lang="nl-BE" dirty="0" smtClean="0"/>
              <a:t> activiteiten,</a:t>
            </a:r>
            <a:r>
              <a:rPr lang="nl-BE" baseline="0" dirty="0" smtClean="0"/>
              <a:t> </a:t>
            </a:r>
            <a:r>
              <a:rPr lang="nl-BE" dirty="0" smtClean="0"/>
              <a:t>regelmatig buitenkomen (veilige zonexpositie), niet roken</a:t>
            </a:r>
            <a:r>
              <a:rPr lang="nl-BE" baseline="0" dirty="0" smtClean="0"/>
              <a:t> </a:t>
            </a:r>
            <a:r>
              <a:rPr lang="nl-BE" dirty="0" smtClean="0"/>
              <a:t>en alcoholgebruik beperken.</a:t>
            </a:r>
          </a:p>
          <a:p>
            <a:endParaRPr lang="nl-BE" dirty="0" smtClean="0"/>
          </a:p>
          <a:p>
            <a:r>
              <a:rPr lang="nl-BE" dirty="0" smtClean="0"/>
              <a:t>Geef de patiënt voorlichting over:</a:t>
            </a:r>
          </a:p>
          <a:p>
            <a:r>
              <a:rPr lang="nl-BE" dirty="0" smtClean="0"/>
              <a:t>∙∙Gezonde evenwichtige voeding met voldoende zuivelproducten</a:t>
            </a:r>
            <a:r>
              <a:rPr lang="nl-BE" baseline="0" dirty="0" smtClean="0"/>
              <a:t> </a:t>
            </a:r>
            <a:r>
              <a:rPr lang="nl-BE" dirty="0" smtClean="0"/>
              <a:t>∙∙ een gezonde, gevarieerde en evenwichtig samengestelde</a:t>
            </a:r>
            <a:r>
              <a:rPr lang="nl-BE" baseline="0" dirty="0" smtClean="0"/>
              <a:t> </a:t>
            </a:r>
            <a:r>
              <a:rPr lang="nl-BE" dirty="0" smtClean="0"/>
              <a:t>voeding die voldoende calcium en vitamine D</a:t>
            </a:r>
            <a:r>
              <a:rPr lang="nl-BE" baseline="0" dirty="0" smtClean="0"/>
              <a:t> </a:t>
            </a:r>
            <a:r>
              <a:rPr lang="nl-BE" dirty="0" smtClean="0"/>
              <a:t>bevat, is essentieel voor een normaal botmetabolisme.</a:t>
            </a:r>
            <a:r>
              <a:rPr lang="nl-BE" baseline="0" dirty="0" smtClean="0"/>
              <a:t> </a:t>
            </a:r>
            <a:r>
              <a:rPr lang="nl-BE" dirty="0" smtClean="0"/>
              <a:t>∙∙ voldoende calcium betekent voor vrouwen na de menopauze</a:t>
            </a:r>
            <a:r>
              <a:rPr lang="nl-BE" baseline="0" dirty="0" smtClean="0"/>
              <a:t> </a:t>
            </a:r>
            <a:r>
              <a:rPr lang="nl-BE" dirty="0" smtClean="0"/>
              <a:t>en 60-plussers 1200 mg calcium per dag.</a:t>
            </a:r>
            <a:r>
              <a:rPr lang="nl-BE" baseline="0" dirty="0" smtClean="0"/>
              <a:t> </a:t>
            </a:r>
            <a:r>
              <a:rPr lang="nl-BE" dirty="0" smtClean="0"/>
              <a:t>∙∙ halfvolle of magere melk of melkproducten bevatten</a:t>
            </a:r>
            <a:r>
              <a:rPr lang="nl-BE" baseline="0" dirty="0" smtClean="0"/>
              <a:t> </a:t>
            </a:r>
            <a:r>
              <a:rPr lang="nl-BE" dirty="0" smtClean="0"/>
              <a:t>evenveel calcium als volle melk of melkproducten.</a:t>
            </a:r>
            <a:r>
              <a:rPr lang="nl-BE" baseline="0" dirty="0" smtClean="0"/>
              <a:t> </a:t>
            </a:r>
            <a:r>
              <a:rPr lang="nl-BE" dirty="0" smtClean="0"/>
              <a:t>∙∙ iemand die allergisch is voor melk of afgeleide producten,</a:t>
            </a:r>
            <a:r>
              <a:rPr lang="nl-BE" baseline="0" dirty="0" smtClean="0"/>
              <a:t> </a:t>
            </a:r>
            <a:r>
              <a:rPr lang="nl-BE" dirty="0" smtClean="0"/>
              <a:t>kan als alternatief met calcium verrijkte sojaproducten</a:t>
            </a:r>
            <a:r>
              <a:rPr lang="nl-BE" baseline="0" dirty="0" smtClean="0"/>
              <a:t> </a:t>
            </a:r>
            <a:r>
              <a:rPr lang="nl-BE" dirty="0" smtClean="0"/>
              <a:t>gebruiken.</a:t>
            </a:r>
            <a:r>
              <a:rPr lang="nl-BE" baseline="0" dirty="0" smtClean="0"/>
              <a:t> </a:t>
            </a:r>
            <a:r>
              <a:rPr lang="nl-BE" dirty="0" smtClean="0"/>
              <a:t>∙∙ de actieve voedingsdriehoek geeft hiervan een overzicht.</a:t>
            </a:r>
            <a:r>
              <a:rPr lang="nl-BE" baseline="0" dirty="0" smtClean="0"/>
              <a:t> </a:t>
            </a:r>
            <a:r>
              <a:rPr lang="nl-BE" dirty="0" smtClean="0"/>
              <a:t>www.vigez.be/voeding_en_beweging</a:t>
            </a:r>
            <a:r>
              <a:rPr lang="nl-BE" baseline="0" dirty="0" smtClean="0"/>
              <a:t> </a:t>
            </a:r>
            <a:r>
              <a:rPr lang="nl-BE" dirty="0" smtClean="0"/>
              <a:t>∙∙Regelmatig bewegen met voldoende </a:t>
            </a:r>
            <a:r>
              <a:rPr lang="nl-BE" dirty="0" err="1" smtClean="0"/>
              <a:t>gewichtsdragende</a:t>
            </a:r>
            <a:r>
              <a:rPr lang="nl-BE" baseline="0" dirty="0" smtClean="0"/>
              <a:t> </a:t>
            </a:r>
            <a:r>
              <a:rPr lang="nl-BE" dirty="0" smtClean="0"/>
              <a:t>activiteiten</a:t>
            </a:r>
          </a:p>
          <a:p>
            <a:endParaRPr lang="nl-BE" dirty="0" smtClean="0"/>
          </a:p>
          <a:p>
            <a:r>
              <a:rPr lang="nl-BE" dirty="0" smtClean="0"/>
              <a:t>∙∙ zoveel mogelijk inactiviteit of immobilisatie vermijden.</a:t>
            </a:r>
            <a:r>
              <a:rPr lang="nl-BE" baseline="0" dirty="0" smtClean="0"/>
              <a:t> </a:t>
            </a:r>
            <a:r>
              <a:rPr lang="nl-BE" dirty="0" smtClean="0"/>
              <a:t>∙∙ voldoende lichaamsbeweging nemen (minstens 30</a:t>
            </a:r>
            <a:r>
              <a:rPr lang="nl-BE" baseline="0" dirty="0" smtClean="0"/>
              <a:t> </a:t>
            </a:r>
            <a:r>
              <a:rPr lang="nl-BE" dirty="0" smtClean="0"/>
              <a:t>minuten per dag), bij voorkeur op maat van en passend</a:t>
            </a:r>
          </a:p>
          <a:p>
            <a:r>
              <a:rPr lang="nl-BE" dirty="0" smtClean="0"/>
              <a:t>bij de patiënt. ∙∙ regelmatige fysieke activiteit heeft een gunstig effect</a:t>
            </a:r>
            <a:r>
              <a:rPr lang="nl-BE" baseline="0" dirty="0" smtClean="0"/>
              <a:t> </a:t>
            </a:r>
            <a:r>
              <a:rPr lang="nl-BE" dirty="0" smtClean="0"/>
              <a:t>op het behoud van de botmassa &amp; botdensiteit en</a:t>
            </a:r>
            <a:r>
              <a:rPr lang="nl-BE" baseline="0" dirty="0" smtClean="0"/>
              <a:t> </a:t>
            </a:r>
            <a:r>
              <a:rPr lang="nl-BE" dirty="0" smtClean="0"/>
              <a:t>vergroot en verbetert vooral ook bij ouderen de spierkracht</a:t>
            </a:r>
            <a:r>
              <a:rPr lang="nl-BE" baseline="0" dirty="0" smtClean="0"/>
              <a:t> </a:t>
            </a:r>
            <a:r>
              <a:rPr lang="nl-BE" dirty="0" smtClean="0"/>
              <a:t>en de bewegingscoördinatie wat het valrisico</a:t>
            </a:r>
            <a:r>
              <a:rPr lang="nl-BE" baseline="0" dirty="0" smtClean="0"/>
              <a:t> </a:t>
            </a:r>
            <a:r>
              <a:rPr lang="nl-BE" dirty="0" smtClean="0"/>
              <a:t>vermindert.</a:t>
            </a:r>
          </a:p>
          <a:p>
            <a:r>
              <a:rPr lang="nl-BE" dirty="0" smtClean="0"/>
              <a:t>∙∙ om botontkalking tegen te houden ook activiteiten</a:t>
            </a:r>
            <a:r>
              <a:rPr lang="nl-BE" baseline="0" dirty="0" smtClean="0"/>
              <a:t> </a:t>
            </a:r>
            <a:r>
              <a:rPr lang="nl-BE" dirty="0" smtClean="0"/>
              <a:t>inbouwen die de botten voldoende belasten: </a:t>
            </a:r>
            <a:r>
              <a:rPr lang="nl-BE" dirty="0" err="1" smtClean="0"/>
              <a:t>gewichtsdragende</a:t>
            </a:r>
            <a:r>
              <a:rPr lang="nl-BE" baseline="0" dirty="0" smtClean="0"/>
              <a:t> </a:t>
            </a:r>
            <a:r>
              <a:rPr lang="nl-BE" dirty="0" smtClean="0"/>
              <a:t>lichaamsbeweging (bv. wandelen, traplopen,</a:t>
            </a:r>
            <a:r>
              <a:rPr lang="nl-BE" baseline="0" dirty="0" smtClean="0"/>
              <a:t> </a:t>
            </a:r>
            <a:r>
              <a:rPr lang="nl-BE" dirty="0" smtClean="0"/>
              <a:t>dansen, joggen) heeft een groter positief effect op de</a:t>
            </a:r>
            <a:r>
              <a:rPr lang="nl-BE" baseline="0" dirty="0" smtClean="0"/>
              <a:t> </a:t>
            </a:r>
            <a:r>
              <a:rPr lang="nl-BE" dirty="0" smtClean="0"/>
              <a:t>botmassa en –densiteit</a:t>
            </a:r>
            <a:r>
              <a:rPr lang="nl-BE" baseline="0" dirty="0" smtClean="0"/>
              <a:t> </a:t>
            </a:r>
            <a:r>
              <a:rPr lang="nl-BE" dirty="0" smtClean="0"/>
              <a:t>dan </a:t>
            </a:r>
            <a:r>
              <a:rPr lang="nl-BE" dirty="0" err="1" smtClean="0"/>
              <a:t>gewichtsondersteunende</a:t>
            </a:r>
            <a:r>
              <a:rPr lang="nl-BE" baseline="0" dirty="0" smtClean="0"/>
              <a:t> </a:t>
            </a:r>
            <a:r>
              <a:rPr lang="nl-BE" dirty="0" smtClean="0"/>
              <a:t>lichaamsbeweging (bv. zwemmen, fietsen).</a:t>
            </a:r>
            <a:r>
              <a:rPr lang="nl-BE" baseline="0" dirty="0" smtClean="0"/>
              <a:t> </a:t>
            </a:r>
            <a:r>
              <a:rPr lang="nl-BE" dirty="0" smtClean="0"/>
              <a:t>∙∙ de activiteitenpiramide is een handige tool die uw</a:t>
            </a:r>
            <a:r>
              <a:rPr lang="nl-BE" baseline="0" dirty="0" smtClean="0"/>
              <a:t> </a:t>
            </a:r>
            <a:r>
              <a:rPr lang="nl-BE" dirty="0" smtClean="0"/>
              <a:t>patiënten ondersteunt in het samenstellen van een</a:t>
            </a:r>
            <a:r>
              <a:rPr lang="nl-BE" baseline="0" dirty="0" smtClean="0"/>
              <a:t> </a:t>
            </a:r>
            <a:r>
              <a:rPr lang="nl-BE" dirty="0" smtClean="0"/>
              <a:t>eigen actief weekprogramma. Belangrijk om weten is</a:t>
            </a:r>
            <a:r>
              <a:rPr lang="nl-BE" baseline="0" dirty="0" smtClean="0"/>
              <a:t> </a:t>
            </a:r>
            <a:r>
              <a:rPr lang="nl-BE" dirty="0" smtClean="0"/>
              <a:t>dat iedere (bijkomende) beweging, hoe klein ook, te</a:t>
            </a:r>
            <a:r>
              <a:rPr lang="nl-BE" baseline="0" dirty="0" smtClean="0"/>
              <a:t> </a:t>
            </a:r>
            <a:r>
              <a:rPr lang="nl-BE" dirty="0" smtClean="0"/>
              <a:t>verkiezen is boven niet actiefzijn.</a:t>
            </a:r>
            <a:r>
              <a:rPr lang="nl-BE" baseline="0" dirty="0" smtClean="0"/>
              <a:t> </a:t>
            </a:r>
            <a:r>
              <a:rPr lang="nl-BE" dirty="0" smtClean="0"/>
              <a:t>www.valpreventie.be/algemeen/Ikwoonthuis/Activiteiten/</a:t>
            </a:r>
            <a:r>
              <a:rPr lang="nl-BE" baseline="0" dirty="0" smtClean="0"/>
              <a:t> </a:t>
            </a:r>
            <a:r>
              <a:rPr lang="nl-BE" dirty="0" smtClean="0"/>
              <a:t>Activiteitenpiramide.aspx</a:t>
            </a:r>
          </a:p>
          <a:p>
            <a:endParaRPr lang="nl-BE" dirty="0" smtClean="0"/>
          </a:p>
          <a:p>
            <a:r>
              <a:rPr lang="nl-BE" dirty="0" smtClean="0"/>
              <a:t>Belang van regelmatig buitenkomen (veilige zonexpositie)</a:t>
            </a:r>
          </a:p>
          <a:p>
            <a:pPr lvl="1"/>
            <a:r>
              <a:rPr lang="nl-BE" dirty="0" smtClean="0"/>
              <a:t>∙∙ vitamine D zit in onze voeding: vette vissoorten (sardienen,</a:t>
            </a:r>
            <a:r>
              <a:rPr lang="nl-BE" baseline="0" dirty="0" smtClean="0"/>
              <a:t> </a:t>
            </a:r>
            <a:r>
              <a:rPr lang="nl-BE" dirty="0" smtClean="0"/>
              <a:t>zalm, haring, tonijn, makreel,…), in eidooier, lever en</a:t>
            </a:r>
            <a:r>
              <a:rPr lang="nl-BE" baseline="0" dirty="0" smtClean="0"/>
              <a:t> </a:t>
            </a:r>
            <a:r>
              <a:rPr lang="nl-BE" dirty="0" smtClean="0"/>
              <a:t>ook in sommige met vitamine D-verrijkte ontbijtgranen</a:t>
            </a:r>
            <a:r>
              <a:rPr lang="nl-BE" baseline="0" dirty="0" smtClean="0"/>
              <a:t> </a:t>
            </a:r>
            <a:r>
              <a:rPr lang="nl-BE" dirty="0" smtClean="0"/>
              <a:t>en margarines.</a:t>
            </a:r>
          </a:p>
          <a:p>
            <a:pPr lvl="1"/>
            <a:r>
              <a:rPr lang="nl-BE" dirty="0" smtClean="0"/>
              <a:t>∙∙ vitamine D wordt echter grotendeels aangemaakt in de</a:t>
            </a:r>
            <a:r>
              <a:rPr lang="nl-BE" baseline="0" dirty="0" smtClean="0"/>
              <a:t> </a:t>
            </a:r>
            <a:r>
              <a:rPr lang="nl-BE" dirty="0" smtClean="0"/>
              <a:t>huid onder invloed van zonlicht.</a:t>
            </a:r>
          </a:p>
          <a:p>
            <a:pPr lvl="1"/>
            <a:r>
              <a:rPr lang="nl-BE" dirty="0" smtClean="0"/>
              <a:t>∙∙ overdag regelmatig de buitenlucht opzoeken met de</a:t>
            </a:r>
            <a:r>
              <a:rPr lang="nl-BE" baseline="0" dirty="0" smtClean="0"/>
              <a:t> </a:t>
            </a:r>
            <a:r>
              <a:rPr lang="nl-BE" dirty="0" smtClean="0"/>
              <a:t>armen en het gezicht onbedekt (ongeveer 10 tot 15</a:t>
            </a:r>
            <a:r>
              <a:rPr lang="nl-BE" baseline="0" dirty="0" smtClean="0"/>
              <a:t> </a:t>
            </a:r>
            <a:r>
              <a:rPr lang="nl-BE" dirty="0" smtClean="0"/>
              <a:t>minuten per dag) wordt aanbevolen ter preventie van</a:t>
            </a:r>
            <a:r>
              <a:rPr lang="nl-BE" baseline="0" dirty="0" smtClean="0"/>
              <a:t> </a:t>
            </a:r>
            <a:r>
              <a:rPr lang="nl-BE" dirty="0" smtClean="0"/>
              <a:t>een tekort aan vitamine D.</a:t>
            </a:r>
          </a:p>
          <a:p>
            <a:endParaRPr lang="nl-BE" dirty="0" smtClean="0"/>
          </a:p>
          <a:p>
            <a:r>
              <a:rPr lang="nl-BE" dirty="0" smtClean="0"/>
              <a:t>∙∙Belang van niet roken</a:t>
            </a:r>
          </a:p>
          <a:p>
            <a:pPr lvl="1"/>
            <a:r>
              <a:rPr lang="nl-BE" dirty="0" smtClean="0"/>
              <a:t>∙∙ biedt rookstopbegeleiding aan indien de patiënt(e) rookt.</a:t>
            </a:r>
          </a:p>
          <a:p>
            <a:endParaRPr lang="nl-BE" dirty="0" smtClean="0"/>
          </a:p>
          <a:p>
            <a:r>
              <a:rPr lang="nl-BE" dirty="0" smtClean="0"/>
              <a:t>∙∙Belang van het beperken van alcoholgebruik</a:t>
            </a:r>
          </a:p>
          <a:p>
            <a:pPr lvl="1"/>
            <a:r>
              <a:rPr lang="nl-BE" dirty="0" smtClean="0"/>
              <a:t>∙∙ ouderen hebben een verhoogde kwetsbaarheid voor</a:t>
            </a:r>
            <a:r>
              <a:rPr lang="nl-BE" baseline="0" dirty="0" smtClean="0"/>
              <a:t> </a:t>
            </a:r>
            <a:r>
              <a:rPr lang="nl-BE" dirty="0" smtClean="0"/>
              <a:t>alcohol door de afname van lichaamsvocht, toename</a:t>
            </a:r>
            <a:r>
              <a:rPr lang="nl-BE" baseline="0" dirty="0" smtClean="0"/>
              <a:t> </a:t>
            </a:r>
            <a:r>
              <a:rPr lang="nl-BE" dirty="0" smtClean="0"/>
              <a:t>van lichaamsvet en verminderde werking van lever en</a:t>
            </a:r>
            <a:r>
              <a:rPr lang="nl-BE" baseline="0" dirty="0" smtClean="0"/>
              <a:t> </a:t>
            </a:r>
            <a:r>
              <a:rPr lang="nl-BE" dirty="0" smtClean="0"/>
              <a:t>nieren.</a:t>
            </a:r>
          </a:p>
          <a:p>
            <a:pPr lvl="1"/>
            <a:r>
              <a:rPr lang="nl-BE" dirty="0" smtClean="0"/>
              <a:t>∙∙ bij ouderen leidt eenzelfde hoeveelheid alcohol tot een</a:t>
            </a:r>
            <a:r>
              <a:rPr lang="nl-BE" baseline="0" dirty="0" smtClean="0"/>
              <a:t> </a:t>
            </a:r>
            <a:r>
              <a:rPr lang="nl-BE" dirty="0" smtClean="0"/>
              <a:t>hogere bloedspiegel, een lagere tolerantie en snellere</a:t>
            </a:r>
            <a:r>
              <a:rPr lang="nl-BE" baseline="0" dirty="0" smtClean="0"/>
              <a:t> </a:t>
            </a:r>
            <a:r>
              <a:rPr lang="nl-BE" dirty="0" smtClean="0"/>
              <a:t>intoxicatie en orgaanschade.</a:t>
            </a:r>
          </a:p>
          <a:p>
            <a:pPr lvl="1"/>
            <a:r>
              <a:rPr lang="nl-BE" dirty="0" smtClean="0"/>
              <a:t>∙∙men adviseert ouderen niet meer dan 1 alcoholische</a:t>
            </a:r>
            <a:r>
              <a:rPr lang="nl-BE" baseline="0" dirty="0" smtClean="0"/>
              <a:t> </a:t>
            </a:r>
            <a:r>
              <a:rPr lang="nl-BE" dirty="0" smtClean="0"/>
              <a:t>consumptie per dag en niet meer dan 2 à 3 consumpties</a:t>
            </a:r>
            <a:r>
              <a:rPr lang="nl-BE" baseline="0" dirty="0" smtClean="0"/>
              <a:t> </a:t>
            </a:r>
            <a:r>
              <a:rPr lang="nl-BE" dirty="0" smtClean="0"/>
              <a:t>bij speciale gelegenheden te gebruiken.</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79</a:t>
            </a:fld>
            <a:endParaRPr lang="en-US"/>
          </a:p>
        </p:txBody>
      </p:sp>
    </p:spTree>
    <p:extLst>
      <p:ext uri="{BB962C8B-B14F-4D97-AF65-F5344CB8AC3E}">
        <p14:creationId xmlns:p14="http://schemas.microsoft.com/office/powerpoint/2010/main" val="2782000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a:t>
            </a:fld>
            <a:endParaRPr lang="en-US"/>
          </a:p>
        </p:txBody>
      </p:sp>
    </p:spTree>
    <p:extLst>
      <p:ext uri="{BB962C8B-B14F-4D97-AF65-F5344CB8AC3E}">
        <p14:creationId xmlns:p14="http://schemas.microsoft.com/office/powerpoint/2010/main" val="41969545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80</a:t>
            </a:fld>
            <a:endParaRPr lang="en-US"/>
          </a:p>
        </p:txBody>
      </p:sp>
    </p:spTree>
    <p:extLst>
      <p:ext uri="{BB962C8B-B14F-4D97-AF65-F5344CB8AC3E}">
        <p14:creationId xmlns:p14="http://schemas.microsoft.com/office/powerpoint/2010/main" val="21556803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81</a:t>
            </a:fld>
            <a:endParaRPr lang="en-US"/>
          </a:p>
        </p:txBody>
      </p:sp>
    </p:spTree>
    <p:extLst>
      <p:ext uri="{BB962C8B-B14F-4D97-AF65-F5344CB8AC3E}">
        <p14:creationId xmlns:p14="http://schemas.microsoft.com/office/powerpoint/2010/main" val="11829923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82</a:t>
            </a:fld>
            <a:endParaRPr lang="en-US"/>
          </a:p>
        </p:txBody>
      </p:sp>
    </p:spTree>
    <p:extLst>
      <p:ext uri="{BB962C8B-B14F-4D97-AF65-F5344CB8AC3E}">
        <p14:creationId xmlns:p14="http://schemas.microsoft.com/office/powerpoint/2010/main" val="275154633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Govaerts, F., Val- en fractuurpreventie. Huisarts Nu 2015, 44, 254–255</a:t>
            </a:r>
          </a:p>
          <a:p>
            <a:r>
              <a:rPr lang="nl-BE" sz="1200" b="0" i="0" u="none" strike="noStrike" kern="1200" baseline="0" dirty="0" smtClean="0">
                <a:solidFill>
                  <a:schemeClr val="tx1"/>
                </a:solidFill>
                <a:latin typeface="+mn-lt"/>
                <a:ea typeface="+mn-ea"/>
                <a:cs typeface="+mn-cs"/>
              </a:rPr>
              <a:t>(4) BOTDICHTHEIDSMETING MET DE DXA </a:t>
            </a:r>
          </a:p>
          <a:p>
            <a:r>
              <a:rPr lang="nl-BE" sz="1200" b="0" i="0" u="none" strike="noStrike" kern="1200" baseline="0" dirty="0" smtClean="0">
                <a:solidFill>
                  <a:schemeClr val="tx1"/>
                </a:solidFill>
                <a:latin typeface="+mn-lt"/>
                <a:ea typeface="+mn-ea"/>
                <a:cs typeface="+mn-cs"/>
              </a:rPr>
              <a:t>De Dual energy X-</a:t>
            </a:r>
            <a:r>
              <a:rPr lang="nl-BE" sz="1200" b="0" i="0" u="none" strike="noStrike" kern="1200" baseline="0" dirty="0" err="1" smtClean="0">
                <a:solidFill>
                  <a:schemeClr val="tx1"/>
                </a:solidFill>
                <a:latin typeface="+mn-lt"/>
                <a:ea typeface="+mn-ea"/>
                <a:cs typeface="+mn-cs"/>
              </a:rPr>
              <a:t>ray</a:t>
            </a:r>
            <a:r>
              <a:rPr lang="nl-BE" sz="1200" b="0" i="0" u="none" strike="noStrike" kern="1200" baseline="0" dirty="0" smtClean="0">
                <a:solidFill>
                  <a:schemeClr val="tx1"/>
                </a:solidFill>
                <a:latin typeface="+mn-lt"/>
                <a:ea typeface="+mn-ea"/>
                <a:cs typeface="+mn-cs"/>
              </a:rPr>
              <a:t> </a:t>
            </a:r>
            <a:r>
              <a:rPr lang="nl-BE" sz="1200" b="0" i="0" u="none" strike="noStrike" kern="1200" baseline="0" dirty="0" err="1" smtClean="0">
                <a:solidFill>
                  <a:schemeClr val="tx1"/>
                </a:solidFill>
                <a:latin typeface="+mn-lt"/>
                <a:ea typeface="+mn-ea"/>
                <a:cs typeface="+mn-cs"/>
              </a:rPr>
              <a:t>Absorptiometry</a:t>
            </a:r>
            <a:r>
              <a:rPr lang="nl-BE" sz="1200" b="0" i="0" u="none" strike="noStrike" kern="1200" baseline="0" dirty="0" smtClean="0">
                <a:solidFill>
                  <a:schemeClr val="tx1"/>
                </a:solidFill>
                <a:latin typeface="+mn-lt"/>
                <a:ea typeface="+mn-ea"/>
                <a:cs typeface="+mn-cs"/>
              </a:rPr>
              <a:t>-techniek (DXA) vormt de gouden standaard. </a:t>
            </a:r>
          </a:p>
          <a:p>
            <a:r>
              <a:rPr lang="nl-BE" sz="1200" b="0" i="0" u="none" strike="noStrike" kern="1200" baseline="0" dirty="0" smtClean="0">
                <a:solidFill>
                  <a:schemeClr val="tx1"/>
                </a:solidFill>
                <a:latin typeface="+mn-lt"/>
                <a:ea typeface="+mn-ea"/>
                <a:cs typeface="+mn-cs"/>
              </a:rPr>
              <a:t>Bij een DXA-meting wordt de botmineraaldichtheid van de lumbale wervelkolom en heup gemeten; dit wordt uitgedrukt in een T-score, een vergelijking met een piekbotmassa. Bij een T-score van ≤-2,5 wordt gesproken van osteoporose; een T-score tussen -1 en -2,5 wordt </a:t>
            </a:r>
            <a:r>
              <a:rPr lang="nl-BE" sz="1200" b="0" i="0" u="none" strike="noStrike" kern="1200" baseline="0" dirty="0" err="1" smtClean="0">
                <a:solidFill>
                  <a:schemeClr val="tx1"/>
                </a:solidFill>
                <a:latin typeface="+mn-lt"/>
                <a:ea typeface="+mn-ea"/>
                <a:cs typeface="+mn-cs"/>
              </a:rPr>
              <a:t>osteopenie</a:t>
            </a:r>
            <a:r>
              <a:rPr lang="nl-BE" sz="1200" b="0" i="0" u="none" strike="noStrike" kern="1200" baseline="0" dirty="0" smtClean="0">
                <a:solidFill>
                  <a:schemeClr val="tx1"/>
                </a:solidFill>
                <a:latin typeface="+mn-lt"/>
                <a:ea typeface="+mn-ea"/>
                <a:cs typeface="+mn-cs"/>
              </a:rPr>
              <a:t> genoemd. Een T-score ≥-1 wordt als normaal beschouwd. </a:t>
            </a:r>
          </a:p>
          <a:p>
            <a:r>
              <a:rPr lang="nl-BE" sz="1200" b="0" i="0" u="none" strike="noStrike" kern="1200" baseline="0" dirty="0" smtClean="0">
                <a:solidFill>
                  <a:schemeClr val="tx1"/>
                </a:solidFill>
                <a:latin typeface="+mn-lt"/>
                <a:ea typeface="+mn-ea"/>
                <a:cs typeface="+mn-cs"/>
              </a:rPr>
              <a:t>Het is aangetoond dat een lage botmineraaldichtheid het risico op fracturen verhoogt: globaal gaat een 1 SD lagere botmineraaldichtheid gepaard met een tweemaal hogere fractuurkans. </a:t>
            </a:r>
          </a:p>
          <a:p>
            <a:r>
              <a:rPr lang="nl-BE" sz="1200" b="0" i="0" u="none" strike="noStrike" kern="1200" baseline="0" dirty="0" smtClean="0">
                <a:solidFill>
                  <a:schemeClr val="tx1"/>
                </a:solidFill>
                <a:latin typeface="+mn-lt"/>
                <a:ea typeface="+mn-ea"/>
                <a:cs typeface="+mn-cs"/>
              </a:rPr>
              <a:t>Een botmeting is heel specifiek (een gedaalde meting wijst op osteoporose), maar niet heel sensitief (een normale botmeting sluit de diagnose van osteoporose niet uit). Zo is het niet ongewoon dat ouderen een botbreuk oplopen door een val en dus aan osteoporose lijden, maar toch een normale botmeting hebben. Een DXA-botmineraaldichtheid kan vals-hoog zijn door bv. lumbale artrose, aortacalcificaties,… </a:t>
            </a:r>
          </a:p>
          <a:p>
            <a:r>
              <a:rPr lang="nl-BE" sz="1200" b="0" i="0" u="none" strike="noStrike" kern="1200" baseline="0" dirty="0" smtClean="0">
                <a:solidFill>
                  <a:schemeClr val="tx1"/>
                </a:solidFill>
                <a:latin typeface="+mn-lt"/>
                <a:ea typeface="+mn-ea"/>
                <a:cs typeface="+mn-cs"/>
              </a:rPr>
              <a:t>Een systematische screening aan de hand van botdichtheidsmetingen is niet zinvol. Ook voor het systematisch doorverwijzen voor DXA van alle ouderen met een verhoogd valrisico is geen wetenschappelijke evidentie terug te vinden. </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(5) INSCHATTEN VAN HET FRACTUURRISICO A.H.V. FRAX </a:t>
            </a:r>
          </a:p>
          <a:p>
            <a:pPr lvl="1"/>
            <a:r>
              <a:rPr lang="nl-BE" sz="1200" b="1" i="0" u="none" strike="noStrike" kern="1200" baseline="0" dirty="0" smtClean="0">
                <a:solidFill>
                  <a:schemeClr val="tx1"/>
                </a:solidFill>
                <a:latin typeface="+mn-lt"/>
                <a:ea typeface="+mn-ea"/>
                <a:cs typeface="+mn-cs"/>
              </a:rPr>
              <a:t>Algemeen </a:t>
            </a:r>
            <a:endParaRPr lang="nl-BE" sz="1200" b="0" i="0" u="none" strike="noStrike" kern="1200" baseline="0" dirty="0" smtClean="0">
              <a:solidFill>
                <a:schemeClr val="tx1"/>
              </a:solidFill>
              <a:latin typeface="+mn-lt"/>
              <a:ea typeface="+mn-ea"/>
              <a:cs typeface="+mn-cs"/>
            </a:endParaRPr>
          </a:p>
          <a:p>
            <a:pPr lvl="1"/>
            <a:r>
              <a:rPr lang="nl-BE" sz="1200" b="1" i="0" u="none" strike="noStrike" kern="1200" baseline="0" dirty="0" smtClean="0">
                <a:solidFill>
                  <a:schemeClr val="tx1"/>
                </a:solidFill>
                <a:latin typeface="+mn-lt"/>
                <a:ea typeface="+mn-ea"/>
                <a:cs typeface="+mn-cs"/>
              </a:rPr>
              <a:t>Beperkingen van DXA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Welke patiënten hebben baat hebben bij een farmacologische behandeling? </a:t>
            </a:r>
          </a:p>
          <a:p>
            <a:pPr lvl="1"/>
            <a:r>
              <a:rPr lang="nl-BE" sz="1200" b="0" i="0" u="none" strike="noStrike" kern="1200" baseline="0" dirty="0" smtClean="0">
                <a:solidFill>
                  <a:schemeClr val="tx1"/>
                </a:solidFill>
                <a:latin typeface="+mn-lt"/>
                <a:ea typeface="+mn-ea"/>
                <a:cs typeface="+mn-cs"/>
              </a:rPr>
              <a:t>Op dit moment is DXA nog steeds de gouden standaard om de diagnose te stellen van osteoporose. Een botmeting is heel specifiek maar niet heel sensitief (hoog aantal vals-negatieve resultaten). </a:t>
            </a:r>
          </a:p>
          <a:p>
            <a:pPr lvl="1"/>
            <a:r>
              <a:rPr lang="nl-BE" sz="1200" b="0" i="0" u="none" strike="noStrike" kern="1200" baseline="0" dirty="0" smtClean="0">
                <a:solidFill>
                  <a:schemeClr val="tx1"/>
                </a:solidFill>
                <a:latin typeface="+mn-lt"/>
                <a:ea typeface="+mn-ea"/>
                <a:cs typeface="+mn-cs"/>
              </a:rPr>
              <a:t>Een botdichtheidsmeting is zwart-wit: enkel diegenen die een T-score hebben van &lt;-2,5, komen in aanmerking voor een behandeling. Er gebeuren echter heel wat fracturen bij personen met een T-score boven -2,5 (</a:t>
            </a:r>
            <a:r>
              <a:rPr lang="nl-BE" sz="1200" b="0" i="0" u="none" strike="noStrike" kern="1200" baseline="0" dirty="0" err="1" smtClean="0">
                <a:solidFill>
                  <a:schemeClr val="tx1"/>
                </a:solidFill>
                <a:latin typeface="+mn-lt"/>
                <a:ea typeface="+mn-ea"/>
                <a:cs typeface="+mn-cs"/>
              </a:rPr>
              <a:t>osteopenierange</a:t>
            </a:r>
            <a:r>
              <a:rPr lang="nl-BE" sz="1200" b="0" i="0" u="none" strike="noStrike" kern="1200" baseline="0" dirty="0" smtClean="0">
                <a:solidFill>
                  <a:schemeClr val="tx1"/>
                </a:solidFill>
                <a:latin typeface="+mn-lt"/>
                <a:ea typeface="+mn-ea"/>
                <a:cs typeface="+mn-cs"/>
              </a:rPr>
              <a:t>). </a:t>
            </a:r>
          </a:p>
          <a:p>
            <a:pPr lvl="1"/>
            <a:r>
              <a:rPr lang="nl-BE" sz="1200" b="0" i="0" u="none" strike="noStrike" kern="1200" baseline="0" dirty="0" smtClean="0">
                <a:solidFill>
                  <a:schemeClr val="tx1"/>
                </a:solidFill>
                <a:latin typeface="+mn-lt"/>
                <a:ea typeface="+mn-ea"/>
                <a:cs typeface="+mn-cs"/>
              </a:rPr>
              <a:t>Enkel doorverwijzen voor een DXA om na te gaan of de patiënt voldoet aan de terugbetalingscriteria (bepaalde geneesmiddelen voor osteoporose worden terugbetaald op basis van door het Riziv vastgelegde </a:t>
            </a:r>
            <a:r>
              <a:rPr lang="nl-BE" sz="1200" b="0" i="0" u="none" strike="noStrike" kern="1200" baseline="0" dirty="0" err="1" smtClean="0">
                <a:solidFill>
                  <a:schemeClr val="tx1"/>
                </a:solidFill>
                <a:latin typeface="+mn-lt"/>
                <a:ea typeface="+mn-ea"/>
                <a:cs typeface="+mn-cs"/>
              </a:rPr>
              <a:t>botdensitometriewaarden</a:t>
            </a:r>
            <a:r>
              <a:rPr lang="nl-BE" sz="1200" b="0" i="0" u="none" strike="noStrike" kern="1200" baseline="0" dirty="0" smtClean="0">
                <a:solidFill>
                  <a:schemeClr val="tx1"/>
                </a:solidFill>
                <a:latin typeface="+mn-lt"/>
                <a:ea typeface="+mn-ea"/>
                <a:cs typeface="+mn-cs"/>
              </a:rPr>
              <a:t>) voor behandeling is niet hetzelfde als het bepalen van een goede indicatie voor behandeling. </a:t>
            </a:r>
          </a:p>
          <a:p>
            <a:pPr lvl="1"/>
            <a:r>
              <a:rPr lang="nl-BE" sz="1200" b="1" i="0" u="none" strike="noStrike" kern="1200" baseline="0" dirty="0" smtClean="0">
                <a:solidFill>
                  <a:schemeClr val="tx1"/>
                </a:solidFill>
                <a:latin typeface="+mn-lt"/>
                <a:ea typeface="+mn-ea"/>
                <a:cs typeface="+mn-cs"/>
              </a:rPr>
              <a:t>Wanneer een FRAX?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Indien de DXA geen tekens van osteoporose of wervelfractuur vertoont, is het daarom zinvol om bij de patiënt met andere fracturen dan een wervel- of heupfractuur tevens een FRAX af te nemen. </a:t>
            </a:r>
          </a:p>
          <a:p>
            <a:pPr lvl="1"/>
            <a:r>
              <a:rPr lang="nl-BE" sz="1200" b="0" i="0" u="none" strike="noStrike" kern="1200" baseline="0" dirty="0" smtClean="0">
                <a:solidFill>
                  <a:schemeClr val="tx1"/>
                </a:solidFill>
                <a:latin typeface="+mn-lt"/>
                <a:ea typeface="+mn-ea"/>
                <a:cs typeface="+mn-cs"/>
              </a:rPr>
              <a:t>De FRAX-tool werd ontwikkeld om aan de hand van klinische riscofactoren en botmineraaldichtheid het fractuurrisico nog beter in te schatten. De sensitiviteit van het fractuurrisico wordt hierbij verhoogd. </a:t>
            </a:r>
          </a:p>
          <a:p>
            <a:pPr lvl="1"/>
            <a:r>
              <a:rPr lang="nl-BE" sz="1200" b="1" i="0" u="none" strike="noStrike" kern="1200" baseline="0" dirty="0" smtClean="0">
                <a:solidFill>
                  <a:schemeClr val="tx1"/>
                </a:solidFill>
                <a:latin typeface="+mn-lt"/>
                <a:ea typeface="+mn-ea"/>
                <a:cs typeface="+mn-cs"/>
              </a:rPr>
              <a:t>Hoog- en laagrisicogroepen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Op basis van de FRAX worden individuen ingedeeld in hoog- tot laagrisicogroepen voor fracturen. Verwacht wordt dat patiënten met het hoogste risico voor broosheidsfracturen het meeste voordeel zullen halen uit een behandeling en dat het gericht behandelen van dergelijke </a:t>
            </a:r>
            <a:r>
              <a:rPr lang="nl-BE" sz="1200" b="0" i="0" u="none" strike="noStrike" kern="1200" baseline="0" dirty="0" err="1" smtClean="0">
                <a:solidFill>
                  <a:schemeClr val="tx1"/>
                </a:solidFill>
                <a:latin typeface="+mn-lt"/>
                <a:ea typeface="+mn-ea"/>
                <a:cs typeface="+mn-cs"/>
              </a:rPr>
              <a:t>hoogrisico</a:t>
            </a:r>
            <a:r>
              <a:rPr lang="nl-BE" sz="1200" b="0" i="0" u="none" strike="noStrike" kern="1200" baseline="0" dirty="0" smtClean="0">
                <a:solidFill>
                  <a:schemeClr val="tx1"/>
                </a:solidFill>
                <a:latin typeface="+mn-lt"/>
                <a:ea typeface="+mn-ea"/>
                <a:cs typeface="+mn-cs"/>
              </a:rPr>
              <a:t>-patiënten zal leiden tot een betere kosteneffectiviteit. </a:t>
            </a:r>
          </a:p>
          <a:p>
            <a:pPr lvl="1"/>
            <a:r>
              <a:rPr lang="nl-BE" sz="1200" b="0" i="0" u="none" strike="noStrike" kern="1200" baseline="0" dirty="0" smtClean="0">
                <a:solidFill>
                  <a:schemeClr val="tx1"/>
                </a:solidFill>
                <a:latin typeface="+mn-lt"/>
                <a:ea typeface="+mn-ea"/>
                <a:cs typeface="+mn-cs"/>
              </a:rPr>
              <a:t>Aan de hand van de FRAX-tool wordt bepaald of de patiënt een hoog of laag fractuurrisico heeft: </a:t>
            </a:r>
          </a:p>
          <a:p>
            <a:pPr lvl="1"/>
            <a:r>
              <a:rPr lang="nl-BE" sz="1200" b="0" i="0" u="none" strike="noStrike" kern="1200" baseline="0" dirty="0" smtClean="0">
                <a:solidFill>
                  <a:schemeClr val="tx1"/>
                </a:solidFill>
                <a:latin typeface="+mn-lt"/>
                <a:ea typeface="+mn-ea"/>
                <a:cs typeface="+mn-cs"/>
              </a:rPr>
              <a:t>indien de patiënt een laag fractuurrisico heeft: geef algemene preventieadviezen ter behoud van de </a:t>
            </a:r>
            <a:r>
              <a:rPr lang="nl-BE" sz="1200" b="0" i="0" u="none" strike="noStrike" kern="1200" baseline="0" dirty="0" err="1" smtClean="0">
                <a:solidFill>
                  <a:schemeClr val="tx1"/>
                </a:solidFill>
                <a:latin typeface="+mn-lt"/>
                <a:ea typeface="+mn-ea"/>
                <a:cs typeface="+mn-cs"/>
              </a:rPr>
              <a:t>skeletale</a:t>
            </a:r>
            <a:r>
              <a:rPr lang="nl-BE" sz="1200" b="0" i="0" u="none" strike="noStrike" kern="1200" baseline="0" dirty="0" smtClean="0">
                <a:solidFill>
                  <a:schemeClr val="tx1"/>
                </a:solidFill>
                <a:latin typeface="+mn-lt"/>
                <a:ea typeface="+mn-ea"/>
                <a:cs typeface="+mn-cs"/>
              </a:rPr>
              <a:t> gezondheid. </a:t>
            </a:r>
          </a:p>
          <a:p>
            <a:pPr lvl="1"/>
            <a:r>
              <a:rPr lang="nl-BE" sz="1200" b="0" i="0" u="none" strike="noStrike" kern="1200" baseline="0" dirty="0" smtClean="0">
                <a:solidFill>
                  <a:schemeClr val="tx1"/>
                </a:solidFill>
                <a:latin typeface="+mn-lt"/>
                <a:ea typeface="+mn-ea"/>
                <a:cs typeface="+mn-cs"/>
              </a:rPr>
              <a:t>i </a:t>
            </a:r>
            <a:r>
              <a:rPr lang="nl-BE" sz="1200" b="0" i="0" u="none" strike="noStrike" kern="1200" baseline="0" dirty="0" err="1" smtClean="0">
                <a:solidFill>
                  <a:schemeClr val="tx1"/>
                </a:solidFill>
                <a:latin typeface="+mn-lt"/>
                <a:ea typeface="+mn-ea"/>
                <a:cs typeface="+mn-cs"/>
              </a:rPr>
              <a:t>ndien</a:t>
            </a:r>
            <a:r>
              <a:rPr lang="nl-BE" sz="1200" b="0" i="0" u="none" strike="noStrike" kern="1200" baseline="0" dirty="0" smtClean="0">
                <a:solidFill>
                  <a:schemeClr val="tx1"/>
                </a:solidFill>
                <a:latin typeface="+mn-lt"/>
                <a:ea typeface="+mn-ea"/>
                <a:cs typeface="+mn-cs"/>
              </a:rPr>
              <a:t> de patiënt een hoog fractuurrisico heeft: start steeds met een behandeling. </a:t>
            </a:r>
          </a:p>
          <a:p>
            <a:pPr lvl="1"/>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De FRAX-tool is een belangrijk hulpmiddel in de risicocommunicatie tussen arts en patiënt en een belangrijk onderdeel van de ‘shared </a:t>
            </a:r>
            <a:r>
              <a:rPr lang="nl-BE" sz="1200" b="0" i="0" u="none" strike="noStrike" kern="1200" baseline="0" dirty="0" err="1" smtClean="0">
                <a:solidFill>
                  <a:schemeClr val="tx1"/>
                </a:solidFill>
                <a:latin typeface="+mn-lt"/>
                <a:ea typeface="+mn-ea"/>
                <a:cs typeface="+mn-cs"/>
              </a:rPr>
              <a:t>decision</a:t>
            </a:r>
            <a:r>
              <a:rPr lang="nl-BE" sz="1200" b="0" i="0" u="none" strike="noStrike" kern="1200" baseline="0" dirty="0" smtClean="0">
                <a:solidFill>
                  <a:schemeClr val="tx1"/>
                </a:solidFill>
                <a:latin typeface="+mn-lt"/>
                <a:ea typeface="+mn-ea"/>
                <a:cs typeface="+mn-cs"/>
              </a:rPr>
              <a:t> making’ omtrent het al of niet opstarten van medicatie. </a:t>
            </a:r>
          </a:p>
          <a:p>
            <a:pPr lvl="1"/>
            <a:r>
              <a:rPr lang="en-US" sz="1200" b="1" i="0" u="none" strike="noStrike" kern="1200" baseline="0" dirty="0" smtClean="0">
                <a:solidFill>
                  <a:schemeClr val="tx1"/>
                </a:solidFill>
                <a:latin typeface="+mn-lt"/>
                <a:ea typeface="+mn-ea"/>
                <a:cs typeface="+mn-cs"/>
              </a:rPr>
              <a:t>De FRAX-tool (WHO ‘Fracture Risk Assessment Tool’): </a:t>
            </a:r>
            <a:endParaRPr lang="en-US" sz="1200" b="0" i="0" u="none" strike="noStrike" kern="1200" baseline="0" dirty="0" smtClean="0">
              <a:solidFill>
                <a:schemeClr val="tx1"/>
              </a:solidFill>
              <a:latin typeface="+mn-lt"/>
              <a:ea typeface="+mn-ea"/>
              <a:cs typeface="+mn-cs"/>
            </a:endParaRPr>
          </a:p>
          <a:p>
            <a:pPr lvl="1"/>
            <a:r>
              <a:rPr lang="nl-BE" sz="1200" b="0" i="1" u="sng" strike="noStrike" kern="1200" baseline="0" dirty="0" smtClean="0">
                <a:solidFill>
                  <a:schemeClr val="tx1"/>
                </a:solidFill>
                <a:latin typeface="+mn-lt"/>
                <a:ea typeface="+mn-ea"/>
                <a:cs typeface="+mn-cs"/>
              </a:rPr>
              <a:t>www.shef.ac.uk/FRAX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FRAX is de meest gevalideerde methode voor de inschatting van de gemiddelde fractuurkans in de volwassen en oudere populatie. </a:t>
            </a:r>
          </a:p>
          <a:p>
            <a:pPr lvl="1"/>
            <a:r>
              <a:rPr lang="nl-BE" sz="1200" b="0" i="0" u="none" strike="noStrike" kern="1200" baseline="0" dirty="0" smtClean="0">
                <a:solidFill>
                  <a:schemeClr val="tx1"/>
                </a:solidFill>
                <a:latin typeface="+mn-lt"/>
                <a:ea typeface="+mn-ea"/>
                <a:cs typeface="+mn-cs"/>
              </a:rPr>
              <a:t>Op basis van twaalf risicofactoren, zonder en met de uitkomst van een botmineraaldichtheidsmeting, wordt met het FRAX-model een 10-jaarsfractuurrisico berekend. </a:t>
            </a:r>
          </a:p>
          <a:p>
            <a:pPr lvl="1"/>
            <a:r>
              <a:rPr lang="nl-BE" sz="1200" b="0" i="0" u="none" strike="noStrike" kern="1200" baseline="0" dirty="0" smtClean="0">
                <a:solidFill>
                  <a:schemeClr val="tx1"/>
                </a:solidFill>
                <a:latin typeface="+mn-lt"/>
                <a:ea typeface="+mn-ea"/>
                <a:cs typeface="+mn-cs"/>
              </a:rPr>
              <a:t>Het FRAX</a:t>
            </a:r>
            <a:r>
              <a:rPr lang="nl-BE" sz="800" b="0" i="0" u="none" strike="noStrike" kern="1200" baseline="30000" dirty="0" smtClean="0">
                <a:solidFill>
                  <a:schemeClr val="tx1"/>
                </a:solidFill>
                <a:latin typeface="+mn-lt"/>
                <a:ea typeface="+mn-ea"/>
                <a:cs typeface="+mn-cs"/>
              </a:rPr>
              <a:t>®</a:t>
            </a:r>
            <a:r>
              <a:rPr lang="nl-BE" sz="1200" b="0" i="0" u="none" strike="noStrike" kern="1200" baseline="0" dirty="0" smtClean="0">
                <a:solidFill>
                  <a:schemeClr val="tx1"/>
                </a:solidFill>
                <a:latin typeface="+mn-lt"/>
                <a:ea typeface="+mn-ea"/>
                <a:cs typeface="+mn-cs"/>
              </a:rPr>
              <a:t>-model werd gekalibreerd voor België en geeft als output de 10-jaarkans op een heupfractuur en de 10-jaarkans op een belangrijke </a:t>
            </a:r>
            <a:r>
              <a:rPr lang="nl-BE" sz="1200" b="0" i="0" u="none" strike="noStrike" kern="1200" baseline="0" dirty="0" err="1" smtClean="0">
                <a:solidFill>
                  <a:schemeClr val="tx1"/>
                </a:solidFill>
                <a:latin typeface="+mn-lt"/>
                <a:ea typeface="+mn-ea"/>
                <a:cs typeface="+mn-cs"/>
              </a:rPr>
              <a:t>osteoporotische</a:t>
            </a:r>
            <a:r>
              <a:rPr lang="nl-BE" sz="1200" b="0" i="0" u="none" strike="noStrike" kern="1200" baseline="0" dirty="0" smtClean="0">
                <a:solidFill>
                  <a:schemeClr val="tx1"/>
                </a:solidFill>
                <a:latin typeface="+mn-lt"/>
                <a:ea typeface="+mn-ea"/>
                <a:cs typeface="+mn-cs"/>
              </a:rPr>
              <a:t> fractuur (klinische wervelfractuur, pols-, heup- of schouderfractuur). </a:t>
            </a:r>
          </a:p>
          <a:p>
            <a:pPr lvl="1"/>
            <a:r>
              <a:rPr lang="nl-BE" sz="1200" b="1" i="0" u="none" strike="noStrike" kern="1200" baseline="0" dirty="0" smtClean="0">
                <a:solidFill>
                  <a:schemeClr val="tx1"/>
                </a:solidFill>
                <a:latin typeface="+mn-lt"/>
                <a:ea typeface="+mn-ea"/>
                <a:cs typeface="+mn-cs"/>
              </a:rPr>
              <a:t>Inschatten van het fractuurrisico </a:t>
            </a:r>
            <a:r>
              <a:rPr lang="nl-BE" sz="1200" b="1" i="0" u="none" strike="noStrike" kern="1200" baseline="0" dirty="0" err="1" smtClean="0">
                <a:solidFill>
                  <a:schemeClr val="tx1"/>
                </a:solidFill>
                <a:latin typeface="+mn-lt"/>
                <a:ea typeface="+mn-ea"/>
                <a:cs typeface="+mn-cs"/>
              </a:rPr>
              <a:t>a.h.v</a:t>
            </a:r>
            <a:r>
              <a:rPr lang="nl-BE" sz="1200" b="1" i="0" u="none" strike="noStrike" kern="1200" baseline="0" dirty="0" smtClean="0">
                <a:solidFill>
                  <a:schemeClr val="tx1"/>
                </a:solidFill>
                <a:latin typeface="+mn-lt"/>
                <a:ea typeface="+mn-ea"/>
                <a:cs typeface="+mn-cs"/>
              </a:rPr>
              <a:t>. de FRAX met DXA </a:t>
            </a:r>
            <a:endParaRPr lang="nl-BE" sz="1200" b="0" i="0" u="none" strike="noStrike" kern="1200" baseline="0" dirty="0" smtClean="0">
              <a:solidFill>
                <a:schemeClr val="tx1"/>
              </a:solidFill>
              <a:latin typeface="+mn-lt"/>
              <a:ea typeface="+mn-ea"/>
              <a:cs typeface="+mn-cs"/>
            </a:endParaRPr>
          </a:p>
          <a:p>
            <a:pPr lvl="1"/>
            <a:r>
              <a:rPr lang="nl-BE" sz="1200" b="1" i="0" u="none" strike="noStrike" kern="1200" baseline="0" dirty="0" smtClean="0">
                <a:solidFill>
                  <a:schemeClr val="tx1"/>
                </a:solidFill>
                <a:latin typeface="+mn-lt"/>
                <a:ea typeface="+mn-ea"/>
                <a:cs typeface="+mn-cs"/>
              </a:rPr>
              <a:t>Algemeen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Het FRAX-algoritme kan als richtlijn gebruikt worden voor verwijzing voor een bepaling van de botmineraaldichtheid maar ook voor een behandeling. </a:t>
            </a:r>
          </a:p>
          <a:p>
            <a:pPr lvl="1"/>
            <a:r>
              <a:rPr lang="nl-BE" sz="1200" b="0" i="0" u="none" strike="noStrike" kern="1200" baseline="0" dirty="0" smtClean="0">
                <a:solidFill>
                  <a:schemeClr val="tx1"/>
                </a:solidFill>
                <a:latin typeface="+mn-lt"/>
                <a:ea typeface="+mn-ea"/>
                <a:cs typeface="+mn-cs"/>
              </a:rPr>
              <a:t>Bij de individuele patiënt met een negatieve botmineraaldichtheid (bv. in de </a:t>
            </a:r>
            <a:r>
              <a:rPr lang="nl-BE" sz="1200" b="0" i="0" u="none" strike="noStrike" kern="1200" baseline="0" dirty="0" err="1" smtClean="0">
                <a:solidFill>
                  <a:schemeClr val="tx1"/>
                </a:solidFill>
                <a:latin typeface="+mn-lt"/>
                <a:ea typeface="+mn-ea"/>
                <a:cs typeface="+mn-cs"/>
              </a:rPr>
              <a:t>osteopenierange</a:t>
            </a:r>
            <a:r>
              <a:rPr lang="nl-BE" sz="1200" b="0" i="0" u="none" strike="noStrike" kern="1200" baseline="0" dirty="0" smtClean="0">
                <a:solidFill>
                  <a:schemeClr val="tx1"/>
                </a:solidFill>
                <a:latin typeface="+mn-lt"/>
                <a:ea typeface="+mn-ea"/>
                <a:cs typeface="+mn-cs"/>
              </a:rPr>
              <a:t>) maar met een zeer hoge FRAX-score kan worden gekeken of er al dan niet wordt overgegaan tot een behandeling. Osteoporose-therapieën leveren het meeste winst op bij patiënten met een hoog risico op fracturen. </a:t>
            </a:r>
          </a:p>
          <a:p>
            <a:pPr lvl="1"/>
            <a:r>
              <a:rPr lang="nl-BE" sz="1200" b="0" i="0" u="none" strike="noStrike" kern="1200" baseline="0" dirty="0" smtClean="0">
                <a:solidFill>
                  <a:schemeClr val="tx1"/>
                </a:solidFill>
                <a:latin typeface="+mn-lt"/>
                <a:ea typeface="+mn-ea"/>
                <a:cs typeface="+mn-cs"/>
              </a:rPr>
              <a:t>De drempel om met een behandeling te beginnen verschilt per land. Veel landen hebben FRAX opgenomen in de landelijke richtlijnen voor osteoporose en vermelden drempels waarop met therapie moet worden begonnen. </a:t>
            </a:r>
          </a:p>
          <a:p>
            <a:pPr lvl="1"/>
            <a:r>
              <a:rPr lang="nl-BE" sz="1200" b="0" i="0" u="none" strike="noStrike" kern="1200" baseline="0" dirty="0" smtClean="0">
                <a:solidFill>
                  <a:schemeClr val="tx1"/>
                </a:solidFill>
                <a:latin typeface="+mn-lt"/>
                <a:ea typeface="+mn-ea"/>
                <a:cs typeface="+mn-cs"/>
              </a:rPr>
              <a:t>Ook in België is er nood aan een eenduidige, op evidentie gebaseerde richtlijn voor screening en behandeling van osteoporose, die makkelijk in het consult te integreren is. Deze is vooralsnog niet beschikbaar. </a:t>
            </a:r>
          </a:p>
          <a:p>
            <a:pPr lvl="1"/>
            <a:r>
              <a:rPr lang="nl-BE" sz="1200" b="0" i="0" u="none" strike="noStrike" kern="1200" baseline="0" dirty="0" smtClean="0">
                <a:solidFill>
                  <a:schemeClr val="tx1"/>
                </a:solidFill>
                <a:latin typeface="+mn-lt"/>
                <a:ea typeface="+mn-ea"/>
                <a:cs typeface="+mn-cs"/>
              </a:rPr>
              <a:t>Er werd in een studie reeds onderzocht of FRAX gebruikt kan worden om mogelijke drempels voor therapeutische interventies te bepalen in België, maar verder socio-economische analyses zijn noodzakelijk. </a:t>
            </a:r>
          </a:p>
          <a:p>
            <a:pPr lvl="1"/>
            <a:r>
              <a:rPr lang="nl-BE" sz="1200" b="1" i="0" u="none" strike="noStrike" kern="1200" baseline="0" dirty="0" smtClean="0">
                <a:solidFill>
                  <a:schemeClr val="tx1"/>
                </a:solidFill>
                <a:latin typeface="+mn-lt"/>
                <a:ea typeface="+mn-ea"/>
                <a:cs typeface="+mn-cs"/>
              </a:rPr>
              <a:t>FRAX-drempels voor therapie-indicatie in België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Wellicht is het gebruik van bijvoorbeeld bepaalde FRAX-</a:t>
            </a:r>
            <a:r>
              <a:rPr lang="nl-BE" sz="1200" b="0" i="0" u="none" strike="noStrike" kern="1200" baseline="0" dirty="0" err="1" smtClean="0">
                <a:solidFill>
                  <a:schemeClr val="tx1"/>
                </a:solidFill>
                <a:latin typeface="+mn-lt"/>
                <a:ea typeface="+mn-ea"/>
                <a:cs typeface="+mn-cs"/>
              </a:rPr>
              <a:t>cutoffs</a:t>
            </a:r>
            <a:r>
              <a:rPr lang="nl-BE" sz="1200" b="0" i="0" u="none" strike="noStrike" kern="1200" baseline="0" dirty="0" smtClean="0">
                <a:solidFill>
                  <a:schemeClr val="tx1"/>
                </a:solidFill>
                <a:latin typeface="+mn-lt"/>
                <a:ea typeface="+mn-ea"/>
                <a:cs typeface="+mn-cs"/>
              </a:rPr>
              <a:t> t.o.v. de huidige terugbetalingscriteria (die onafhankelijk zijn van de leeftijd en enkel steunen op de diagnose van wervelfractuur en/of BMD T-score &lt;-2,5) in economische analyses kostefficiënter. </a:t>
            </a:r>
          </a:p>
          <a:p>
            <a:pPr lvl="1"/>
            <a:r>
              <a:rPr lang="nl-BE" sz="1200" b="0" i="0" u="none" strike="noStrike" kern="1200" baseline="0" dirty="0" smtClean="0">
                <a:solidFill>
                  <a:schemeClr val="tx1"/>
                </a:solidFill>
                <a:latin typeface="+mn-lt"/>
                <a:ea typeface="+mn-ea"/>
                <a:cs typeface="+mn-cs"/>
              </a:rPr>
              <a:t>In België wordt de indicatie tot behandeling benaderd door een FRAX-cutoffwaarde zoals in de </a:t>
            </a:r>
            <a:r>
              <a:rPr lang="nl-BE" sz="1200" b="0" i="1" u="none" strike="noStrike" kern="1200" baseline="0" dirty="0" smtClean="0">
                <a:solidFill>
                  <a:schemeClr val="tx1"/>
                </a:solidFill>
                <a:latin typeface="+mn-lt"/>
                <a:ea typeface="+mn-ea"/>
                <a:cs typeface="+mn-cs"/>
              </a:rPr>
              <a:t>figuur </a:t>
            </a:r>
            <a:r>
              <a:rPr lang="nl-BE" sz="1200" b="0" i="0" u="none" strike="noStrike" kern="1200" baseline="0" dirty="0" smtClean="0">
                <a:solidFill>
                  <a:schemeClr val="tx1"/>
                </a:solidFill>
                <a:latin typeface="+mn-lt"/>
                <a:ea typeface="+mn-ea"/>
                <a:cs typeface="+mn-cs"/>
              </a:rPr>
              <a:t>is aangegeven. De drempel is leeftijdsafhankelijk en niet door één cijfer weer te geven voor alle patiënten. De interpretatie van deze cutoffwaarde en de behandelindicatie moet door de arts gebeuren, waarbij de arts ook rekening houdt met andere factoren (zoals bijkomende risicofactoren, weging van de FRAX-risicofactoren, </a:t>
            </a:r>
            <a:r>
              <a:rPr lang="nl-BE" sz="1200" b="0" i="0" u="none" strike="noStrike" kern="1200" baseline="0" dirty="0" err="1" smtClean="0">
                <a:solidFill>
                  <a:schemeClr val="tx1"/>
                </a:solidFill>
                <a:latin typeface="+mn-lt"/>
                <a:ea typeface="+mn-ea"/>
                <a:cs typeface="+mn-cs"/>
              </a:rPr>
              <a:t>comorbiditeiten</a:t>
            </a:r>
            <a:r>
              <a:rPr lang="nl-BE" sz="1200" b="0" i="0" u="none" strike="noStrike" kern="1200" baseline="0" dirty="0" smtClean="0">
                <a:solidFill>
                  <a:schemeClr val="tx1"/>
                </a:solidFill>
                <a:latin typeface="+mn-lt"/>
                <a:ea typeface="+mn-ea"/>
                <a:cs typeface="+mn-cs"/>
              </a:rPr>
              <a:t> en andere </a:t>
            </a:r>
            <a:r>
              <a:rPr lang="nl-BE" sz="1200" b="0" i="0" u="none" strike="noStrike" kern="1200" baseline="0" dirty="0" err="1" smtClean="0">
                <a:solidFill>
                  <a:schemeClr val="tx1"/>
                </a:solidFill>
                <a:latin typeface="+mn-lt"/>
                <a:ea typeface="+mn-ea"/>
                <a:cs typeface="+mn-cs"/>
              </a:rPr>
              <a:t>patiënt-gebonden</a:t>
            </a:r>
            <a:r>
              <a:rPr lang="nl-BE" sz="1200" b="0" i="0" u="none" strike="noStrike" kern="1200" baseline="0" dirty="0" smtClean="0">
                <a:solidFill>
                  <a:schemeClr val="tx1"/>
                </a:solidFill>
                <a:latin typeface="+mn-lt"/>
                <a:ea typeface="+mn-ea"/>
                <a:cs typeface="+mn-cs"/>
              </a:rPr>
              <a:t> aspecten). Terugbetalingscriteria en behandel-indicaties zijn niet dezelfde. </a:t>
            </a:r>
          </a:p>
          <a:p>
            <a:pPr lvl="1"/>
            <a:r>
              <a:rPr lang="nl-BE" sz="1200" b="0" i="0" u="none" strike="noStrike" kern="1200" baseline="0" dirty="0" smtClean="0">
                <a:solidFill>
                  <a:schemeClr val="tx1"/>
                </a:solidFill>
                <a:latin typeface="+mn-lt"/>
                <a:ea typeface="+mn-ea"/>
                <a:cs typeface="+mn-cs"/>
              </a:rPr>
              <a:t>Over het algemeen moet worden overwogen om medicatie voor te schrijven vanaf de FRAX-score boven de behandeldrempelwaarde stijgt </a:t>
            </a:r>
            <a:r>
              <a:rPr lang="nl-BE" sz="1200" b="0" i="1" u="none" strike="noStrike" kern="1200" baseline="0" dirty="0" smtClean="0">
                <a:solidFill>
                  <a:schemeClr val="tx1"/>
                </a:solidFill>
                <a:latin typeface="+mn-lt"/>
                <a:ea typeface="+mn-ea"/>
                <a:cs typeface="+mn-cs"/>
              </a:rPr>
              <a:t>(zie voorstel in de figuur).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Geen enkel beoordelingshulpmiddel geldt echter meer dan het eigen klinisch oordeel. Elke casus verschilt, afhankelijk van de betreffende arts en patiënt. </a:t>
            </a:r>
          </a:p>
          <a:p>
            <a:pPr lvl="1"/>
            <a:r>
              <a:rPr lang="nl-BE" sz="1200" b="0" i="0" u="none" strike="noStrike" kern="1200" baseline="0" dirty="0" smtClean="0">
                <a:solidFill>
                  <a:schemeClr val="tx1"/>
                </a:solidFill>
                <a:latin typeface="+mn-lt"/>
                <a:ea typeface="+mn-ea"/>
                <a:cs typeface="+mn-cs"/>
              </a:rPr>
              <a:t>Als u een patiënt hebt met een FRAX-score boven de behandeldrempelwaarde, dan moet u beslissen of dit een </a:t>
            </a:r>
          </a:p>
          <a:p>
            <a:endParaRPr lang="nl-B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Gezondheidszorg, F.K. voor de, </a:t>
            </a:r>
            <a:r>
              <a:rPr lang="nl-BE" b="1" u="sng" dirty="0" err="1" smtClean="0"/>
              <a:t>Pharmacological</a:t>
            </a:r>
            <a:r>
              <a:rPr lang="nl-BE" b="1" u="sng" dirty="0" smtClean="0"/>
              <a:t> prevention of </a:t>
            </a:r>
            <a:r>
              <a:rPr lang="nl-BE" b="1" u="sng" dirty="0" err="1" smtClean="0"/>
              <a:t>fragility</a:t>
            </a:r>
            <a:r>
              <a:rPr lang="nl-BE" b="1" u="sng" dirty="0" smtClean="0"/>
              <a:t> </a:t>
            </a:r>
            <a:r>
              <a:rPr lang="nl-BE" b="1" u="sng" dirty="0" err="1" smtClean="0"/>
              <a:t>fractures</a:t>
            </a:r>
            <a:r>
              <a:rPr lang="nl-BE" b="1" u="sng" dirty="0" smtClean="0"/>
              <a:t> in Belgium KCE </a:t>
            </a:r>
            <a:r>
              <a:rPr lang="nl-BE" b="1" u="sng" dirty="0" err="1" smtClean="0"/>
              <a:t>reports</a:t>
            </a:r>
            <a:r>
              <a:rPr lang="nl-BE" b="1" u="sng" dirty="0" smtClean="0"/>
              <a:t> 159C, </a:t>
            </a:r>
            <a:r>
              <a:rPr lang="nl-BE" b="1" u="sng" dirty="0" err="1" smtClean="0"/>
              <a:t>n.d</a:t>
            </a:r>
            <a:r>
              <a:rPr lang="nl-BE" b="1" u="sng" dirty="0" smtClean="0"/>
              <a:t>.</a:t>
            </a:r>
          </a:p>
          <a:p>
            <a:r>
              <a:rPr lang="en-US" dirty="0" smtClean="0"/>
              <a:t>3.2.1 Measuring BMD</a:t>
            </a:r>
          </a:p>
          <a:p>
            <a:r>
              <a:rPr lang="en-US" dirty="0" smtClean="0"/>
              <a:t>Historically, the diagnosis of osteoporosis has been defined in relation to BMD levels</a:t>
            </a:r>
            <a:r>
              <a:rPr lang="en-US" baseline="0" dirty="0" smtClean="0"/>
              <a:t> </a:t>
            </a:r>
            <a:r>
              <a:rPr lang="en-US" dirty="0" smtClean="0"/>
              <a:t>(see point 1). Therefore, screening for osteoporosis has been relying heavily on</a:t>
            </a:r>
            <a:r>
              <a:rPr lang="en-US" baseline="0" dirty="0" smtClean="0"/>
              <a:t> </a:t>
            </a:r>
            <a:r>
              <a:rPr lang="en-US" dirty="0" smtClean="0"/>
              <a:t>measuring bone density. Ultrasound in the heels, finger, wrist and knee or quantitative</a:t>
            </a:r>
            <a:r>
              <a:rPr lang="en-US" baseline="0" dirty="0" smtClean="0"/>
              <a:t> </a:t>
            </a:r>
            <a:r>
              <a:rPr lang="en-US" dirty="0" smtClean="0"/>
              <a:t>computed tomography (QCT) for measurement of the vertebrae and wrist are</a:t>
            </a:r>
            <a:r>
              <a:rPr lang="en-US" baseline="0" dirty="0" smtClean="0"/>
              <a:t> </a:t>
            </a:r>
            <a:r>
              <a:rPr lang="en-US" dirty="0" smtClean="0"/>
              <a:t>alternative techniques 9.</a:t>
            </a:r>
          </a:p>
          <a:p>
            <a:endParaRPr lang="en-US" dirty="0" smtClean="0"/>
          </a:p>
          <a:p>
            <a:pPr lvl="1"/>
            <a:r>
              <a:rPr lang="en-US" dirty="0" smtClean="0"/>
              <a:t>3.2.1.1 DXA</a:t>
            </a:r>
            <a:r>
              <a:rPr lang="en-US" baseline="0" dirty="0" smtClean="0"/>
              <a:t> </a:t>
            </a:r>
          </a:p>
          <a:p>
            <a:pPr lvl="1"/>
            <a:r>
              <a:rPr lang="en-US" dirty="0" smtClean="0"/>
              <a:t>BMD (g/cm2) is usually measured by dual-energy x-ray absorptiometry (DXA). It is</a:t>
            </a:r>
            <a:r>
              <a:rPr lang="en-US" baseline="0" dirty="0" smtClean="0"/>
              <a:t> </a:t>
            </a:r>
            <a:r>
              <a:rPr lang="en-US" dirty="0" smtClean="0"/>
              <a:t>noteworthy that DXA measures only BMD and yields no information on the bone</a:t>
            </a:r>
            <a:r>
              <a:rPr lang="en-US" baseline="0" dirty="0" smtClean="0"/>
              <a:t> </a:t>
            </a:r>
            <a:r>
              <a:rPr lang="en-US" dirty="0" smtClean="0"/>
              <a:t>architecture which is also an important determinant of bone strength. To date, no</a:t>
            </a:r>
            <a:r>
              <a:rPr lang="en-US" baseline="0" dirty="0" smtClean="0"/>
              <a:t> </a:t>
            </a:r>
            <a:r>
              <a:rPr lang="en-US" dirty="0" smtClean="0"/>
              <a:t>technique allows such measurement in </a:t>
            </a:r>
            <a:r>
              <a:rPr lang="en-US" dirty="0" err="1" smtClean="0"/>
              <a:t>routineh</a:t>
            </a:r>
            <a:r>
              <a:rPr lang="en-US" dirty="0" smtClean="0"/>
              <a:t> . The ability to predict fractures is</a:t>
            </a:r>
            <a:r>
              <a:rPr lang="en-US" baseline="0" dirty="0" smtClean="0"/>
              <a:t> </a:t>
            </a:r>
            <a:r>
              <a:rPr lang="en-US" dirty="0" smtClean="0"/>
              <a:t>expressed as the increase in relative risk of fracture per standard deviation unit</a:t>
            </a:r>
            <a:r>
              <a:rPr lang="en-US" baseline="0" dirty="0" smtClean="0"/>
              <a:t> </a:t>
            </a:r>
            <a:r>
              <a:rPr lang="en-US" dirty="0" smtClean="0"/>
              <a:t>decrease in bone mineral measurement, i.e. the gradient of risk. The risk of any fracture</a:t>
            </a:r>
            <a:r>
              <a:rPr lang="en-US" baseline="0" dirty="0" smtClean="0"/>
              <a:t> </a:t>
            </a:r>
            <a:r>
              <a:rPr lang="en-US" dirty="0" smtClean="0"/>
              <a:t>increases 1.60-fold for each SD decrease in hip BMD (2.60-fold for hip fracture)37. Thus</a:t>
            </a:r>
            <a:r>
              <a:rPr lang="en-US" baseline="0" dirty="0" smtClean="0"/>
              <a:t> </a:t>
            </a:r>
            <a:r>
              <a:rPr lang="en-US" dirty="0" smtClean="0"/>
              <a:t>an individual with a T-score of -3 SD will have a 4-fold (1.603) higher risk of fracture</a:t>
            </a:r>
            <a:r>
              <a:rPr lang="en-US" baseline="0" dirty="0" smtClean="0"/>
              <a:t> </a:t>
            </a:r>
            <a:r>
              <a:rPr lang="en-US" dirty="0" smtClean="0"/>
              <a:t>than a reference individual. These figures were confirmed in further good-quality,</a:t>
            </a:r>
            <a:r>
              <a:rPr lang="en-US" baseline="0" dirty="0" smtClean="0"/>
              <a:t> </a:t>
            </a:r>
            <a:r>
              <a:rPr lang="en-US" dirty="0" smtClean="0"/>
              <a:t>prospective cohort studies evaluating the performance of DEXA in predicting fractures.</a:t>
            </a:r>
            <a:r>
              <a:rPr lang="en-US" baseline="0" dirty="0" smtClean="0"/>
              <a:t> </a:t>
            </a:r>
            <a:r>
              <a:rPr lang="en-US" dirty="0" smtClean="0"/>
              <a:t>For instance, in the Rotterdam study, the gradient of risk for each SD decrease in</a:t>
            </a:r>
            <a:r>
              <a:rPr lang="en-US" baseline="0" dirty="0" smtClean="0"/>
              <a:t> </a:t>
            </a:r>
            <a:r>
              <a:rPr lang="en-US" dirty="0" smtClean="0"/>
              <a:t>femoral neck BMD was 1.4 (95% CI: 1.2, 1.6) and 1.5 (95%CI: 1.4, 1.6) in men and</a:t>
            </a:r>
            <a:r>
              <a:rPr lang="en-US" baseline="0" dirty="0" smtClean="0"/>
              <a:t> </a:t>
            </a:r>
            <a:r>
              <a:rPr lang="en-US" dirty="0" smtClean="0"/>
              <a:t>women, respectively, for all </a:t>
            </a:r>
            <a:r>
              <a:rPr lang="en-US" dirty="0" err="1" smtClean="0"/>
              <a:t>nonvertebral</a:t>
            </a:r>
            <a:r>
              <a:rPr lang="en-US" dirty="0" smtClean="0"/>
              <a:t> fractures. The hazard ratio for vertebral</a:t>
            </a:r>
            <a:r>
              <a:rPr lang="en-US" baseline="0" dirty="0" smtClean="0"/>
              <a:t> </a:t>
            </a:r>
            <a:r>
              <a:rPr lang="en-US" dirty="0" smtClean="0"/>
              <a:t>fracture was 1.8 (95%CI: 1.3, 2.4) for men and 1.9 (95%CI: 1.6, 2.4) for women 38, 39.</a:t>
            </a:r>
            <a:r>
              <a:rPr lang="en-US" baseline="0" dirty="0" smtClean="0"/>
              <a:t> </a:t>
            </a:r>
            <a:r>
              <a:rPr lang="en-US" dirty="0" smtClean="0"/>
              <a:t>A meta-analysis of data from 12 cohort studies including 168,366 person-years</a:t>
            </a:r>
            <a:r>
              <a:rPr lang="en-US" baseline="0" dirty="0" smtClean="0"/>
              <a:t> </a:t>
            </a:r>
            <a:r>
              <a:rPr lang="en-US" dirty="0" smtClean="0"/>
              <a:t>confirmed that BMD measurement at the femoral neck with DXA was a strong</a:t>
            </a:r>
            <a:r>
              <a:rPr lang="en-US" baseline="0" dirty="0" smtClean="0"/>
              <a:t> </a:t>
            </a:r>
            <a:r>
              <a:rPr lang="en-US" dirty="0" smtClean="0"/>
              <a:t>predictor of hip fractures both in men and women 40. At the age of 65 years, the risk</a:t>
            </a:r>
            <a:r>
              <a:rPr lang="en-US" baseline="0" dirty="0" smtClean="0"/>
              <a:t> </a:t>
            </a:r>
            <a:r>
              <a:rPr lang="en-US" dirty="0" smtClean="0"/>
              <a:t>gradient was 2.94 (95% CI: 2.02–4.27) in men and 2.88 (95% CI: 2.31–3.59) in women</a:t>
            </a:r>
            <a:r>
              <a:rPr lang="en-US" baseline="0" dirty="0" smtClean="0"/>
              <a:t> </a:t>
            </a:r>
            <a:r>
              <a:rPr lang="en-US" dirty="0" smtClean="0"/>
              <a:t>for each SD decrease in BMD 40. So the association is largely independent of sex.</a:t>
            </a:r>
            <a:r>
              <a:rPr lang="en-US" baseline="0" dirty="0" smtClean="0"/>
              <a:t> </a:t>
            </a:r>
            <a:r>
              <a:rPr lang="en-US" dirty="0" smtClean="0"/>
              <a:t>However, the effect was dependent on age, with a significantly higher gradient of risk at</a:t>
            </a:r>
            <a:r>
              <a:rPr lang="en-US" baseline="0" dirty="0" smtClean="0"/>
              <a:t> </a:t>
            </a:r>
            <a:r>
              <a:rPr lang="en-US" dirty="0" smtClean="0"/>
              <a:t>age 50 years than at age 80 years. The reason of this reverse gradient is not well</a:t>
            </a:r>
            <a:r>
              <a:rPr lang="en-US" baseline="0" dirty="0" smtClean="0"/>
              <a:t> </a:t>
            </a:r>
            <a:r>
              <a:rPr lang="en-US" dirty="0" smtClean="0"/>
              <a:t>explained, but could be due to the adverse effect of age on the structural or material</a:t>
            </a:r>
            <a:r>
              <a:rPr lang="en-US" baseline="0" dirty="0" smtClean="0"/>
              <a:t> </a:t>
            </a:r>
            <a:r>
              <a:rPr lang="en-US" dirty="0" smtClean="0"/>
              <a:t>properties of the femur. Although the gradient of hip fracture risk decreased with age,</a:t>
            </a:r>
            <a:r>
              <a:rPr lang="en-US" baseline="0" dirty="0" smtClean="0"/>
              <a:t> </a:t>
            </a:r>
            <a:r>
              <a:rPr lang="en-US" dirty="0" smtClean="0"/>
              <a:t>the absolute risk still rose markedly with age. For any osteoporotic fracture, the</a:t>
            </a:r>
            <a:r>
              <a:rPr lang="en-US" baseline="0" dirty="0" smtClean="0"/>
              <a:t> </a:t>
            </a:r>
            <a:r>
              <a:rPr lang="en-US" dirty="0" smtClean="0"/>
              <a:t>gradient of risk was lower than for hip fractures. At the age of 65 years, the risk of</a:t>
            </a:r>
            <a:r>
              <a:rPr lang="en-US" baseline="0" dirty="0" smtClean="0"/>
              <a:t> </a:t>
            </a:r>
            <a:r>
              <a:rPr lang="en-US" dirty="0" smtClean="0"/>
              <a:t>osteoporotic fractures increased in men by 1.41 per SD decrease in BMD (95% CI:</a:t>
            </a:r>
            <a:r>
              <a:rPr lang="en-US" baseline="0" dirty="0" smtClean="0"/>
              <a:t> </a:t>
            </a:r>
            <a:r>
              <a:rPr lang="en-US" dirty="0" smtClean="0"/>
              <a:t>1.33–1.51) and in women by 1.38 per SD (95% CI: 1.28–1.48). In contrast with hip</a:t>
            </a:r>
            <a:r>
              <a:rPr lang="en-US" baseline="0" dirty="0" smtClean="0"/>
              <a:t> </a:t>
            </a:r>
            <a:r>
              <a:rPr lang="en-US" dirty="0" smtClean="0"/>
              <a:t>fracture risk, the gradient of risk increased with age. For the prediction of any</a:t>
            </a:r>
            <a:r>
              <a:rPr lang="en-US" baseline="0" dirty="0" smtClean="0"/>
              <a:t> </a:t>
            </a:r>
            <a:r>
              <a:rPr lang="en-US" dirty="0" smtClean="0"/>
              <a:t>osteoporotic fracture (and any fracture), there was a higher gradient of risk the lower</a:t>
            </a:r>
            <a:r>
              <a:rPr lang="en-US" baseline="0" dirty="0" smtClean="0"/>
              <a:t> </a:t>
            </a:r>
            <a:r>
              <a:rPr lang="en-US" dirty="0" smtClean="0"/>
              <a:t>the BMD. At a z score of –4 SD, the risk gradient was 2.10 per SD (95% CI: 1.63–2.71)</a:t>
            </a:r>
            <a:r>
              <a:rPr lang="en-US" baseline="0" dirty="0" smtClean="0"/>
              <a:t> </a:t>
            </a:r>
            <a:r>
              <a:rPr lang="en-US" dirty="0" smtClean="0"/>
              <a:t>and at a z score of –1 SD, the risk was 1.73 per SD (95% CI: 1.59–1.89) in men and</a:t>
            </a:r>
            <a:r>
              <a:rPr lang="en-US" baseline="0" dirty="0" smtClean="0"/>
              <a:t> </a:t>
            </a:r>
            <a:r>
              <a:rPr lang="en-US" dirty="0" smtClean="0"/>
              <a:t>women combined. A similar but less pronounced and non-significant effect was</a:t>
            </a:r>
            <a:r>
              <a:rPr lang="en-US" baseline="0" dirty="0" smtClean="0"/>
              <a:t> </a:t>
            </a:r>
            <a:r>
              <a:rPr lang="en-US" dirty="0" smtClean="0"/>
              <a:t>observed for hip fractures. The underlying mechanisms of this phenomenon are</a:t>
            </a:r>
            <a:r>
              <a:rPr lang="en-US" baseline="0" dirty="0" smtClean="0"/>
              <a:t> </a:t>
            </a:r>
            <a:r>
              <a:rPr lang="en-US" dirty="0" smtClean="0"/>
              <a:t>unknown, but might be related to lower BMI, muscle weakness, co-morbidities and</a:t>
            </a:r>
            <a:r>
              <a:rPr lang="en-US" baseline="0" dirty="0" smtClean="0"/>
              <a:t> </a:t>
            </a:r>
            <a:r>
              <a:rPr lang="en-US" dirty="0" smtClean="0"/>
              <a:t>structural changes in bone associated to lower values of BMD. The prediction power of</a:t>
            </a:r>
            <a:r>
              <a:rPr lang="en-US" baseline="0" dirty="0" smtClean="0"/>
              <a:t> </a:t>
            </a:r>
            <a:r>
              <a:rPr lang="en-US" dirty="0" smtClean="0"/>
              <a:t>the BMD was quite stable through the 10 years following the baseline examination,</a:t>
            </a:r>
            <a:r>
              <a:rPr lang="en-US" baseline="0" dirty="0" smtClean="0"/>
              <a:t> </a:t>
            </a:r>
            <a:r>
              <a:rPr lang="en-US" dirty="0" smtClean="0"/>
              <a:t>although a slight attenuation was observed in the case of hip fractures 40.</a:t>
            </a:r>
          </a:p>
          <a:p>
            <a:pPr lvl="1"/>
            <a:endParaRPr lang="en-US" dirty="0" smtClean="0"/>
          </a:p>
          <a:p>
            <a:pPr lvl="1"/>
            <a:r>
              <a:rPr lang="en-US" dirty="0" smtClean="0"/>
              <a:t>3.2.1.2 Other medical imaging</a:t>
            </a:r>
            <a:r>
              <a:rPr lang="en-US" baseline="0" dirty="0" smtClean="0"/>
              <a:t> </a:t>
            </a:r>
          </a:p>
          <a:p>
            <a:pPr lvl="1"/>
            <a:r>
              <a:rPr lang="en-US" dirty="0" smtClean="0"/>
              <a:t>Other potential screening tests include calcaneal quantitative ultrasound (QUS) and</a:t>
            </a:r>
            <a:r>
              <a:rPr lang="en-US" baseline="0" dirty="0" smtClean="0"/>
              <a:t> </a:t>
            </a:r>
            <a:r>
              <a:rPr lang="en-US" dirty="0" smtClean="0"/>
              <a:t>quantitative computer tomography (QCT) radiography. There is increased interest in</a:t>
            </a:r>
            <a:r>
              <a:rPr lang="en-US" baseline="0" dirty="0" smtClean="0"/>
              <a:t> </a:t>
            </a:r>
            <a:r>
              <a:rPr lang="en-US" dirty="0" smtClean="0"/>
              <a:t>osteoporosis screening using QUS because it is portable, does not expose patients to</a:t>
            </a:r>
            <a:r>
              <a:rPr lang="en-US" baseline="0" dirty="0" smtClean="0"/>
              <a:t> </a:t>
            </a:r>
            <a:r>
              <a:rPr lang="en-US" dirty="0" smtClean="0"/>
              <a:t>radiation, and is relatively inexpensive. Sound waves are passed through the calcaneus,</a:t>
            </a:r>
            <a:r>
              <a:rPr lang="en-US" baseline="0" dirty="0" smtClean="0"/>
              <a:t> </a:t>
            </a:r>
            <a:r>
              <a:rPr lang="en-US" dirty="0" smtClean="0"/>
              <a:t>and the speed of sound and absorption patterns of various sound wavelengths are</a:t>
            </a:r>
            <a:r>
              <a:rPr lang="en-US" baseline="0" dirty="0" smtClean="0"/>
              <a:t> </a:t>
            </a:r>
            <a:r>
              <a:rPr lang="en-US" dirty="0" smtClean="0"/>
              <a:t>measured, which is known as broadband ultrasound attenuation. A meta-analysis of 25</a:t>
            </a:r>
            <a:r>
              <a:rPr lang="en-US" baseline="0" dirty="0" smtClean="0"/>
              <a:t> </a:t>
            </a:r>
            <a:r>
              <a:rPr lang="en-US" dirty="0" smtClean="0"/>
              <a:t>studies compared the accuracy of QUS against the reference standard of a T-score &lt;–2.5 obtained by DXA, in identifying people with osteoporosis 48. At a T –score</a:t>
            </a:r>
            <a:r>
              <a:rPr lang="en-US" baseline="0" dirty="0" smtClean="0"/>
              <a:t> </a:t>
            </a:r>
            <a:r>
              <a:rPr lang="en-US" dirty="0" smtClean="0"/>
              <a:t>threshold of –2.5, the sensitivity and specificity of QUS were 21%–45% and 88%–96%,</a:t>
            </a:r>
            <a:r>
              <a:rPr lang="en-US" baseline="0" dirty="0" smtClean="0"/>
              <a:t> </a:t>
            </a:r>
            <a:r>
              <a:rPr lang="en-US" dirty="0" smtClean="0"/>
              <a:t>respectively. The authors concluded that additional research was needed before use of</a:t>
            </a:r>
            <a:r>
              <a:rPr lang="en-US" baseline="0" dirty="0" smtClean="0"/>
              <a:t> </a:t>
            </a:r>
            <a:r>
              <a:rPr lang="en-US" dirty="0" smtClean="0"/>
              <a:t>this test could be recommended in evidence-based screening programs for</a:t>
            </a:r>
            <a:r>
              <a:rPr lang="en-US" baseline="0" dirty="0" smtClean="0"/>
              <a:t> </a:t>
            </a:r>
            <a:r>
              <a:rPr lang="en-US" dirty="0" smtClean="0"/>
              <a:t>osteoporosis. Data for ultrasound and peripheral measurements were available from</a:t>
            </a:r>
            <a:r>
              <a:rPr lang="en-US" baseline="0" dirty="0" smtClean="0"/>
              <a:t> </a:t>
            </a:r>
            <a:r>
              <a:rPr lang="en-US" dirty="0" smtClean="0"/>
              <a:t>three cohorts. The predictive ability of these devices was somewhat less than that of</a:t>
            </a:r>
            <a:r>
              <a:rPr lang="en-US" baseline="0" dirty="0" smtClean="0"/>
              <a:t> </a:t>
            </a:r>
            <a:r>
              <a:rPr lang="en-US" dirty="0" smtClean="0"/>
              <a:t>DXA measurements at the femoral neck by age, sex, and BMD value 40.</a:t>
            </a:r>
            <a:r>
              <a:rPr lang="en-US" baseline="0" dirty="0" smtClean="0"/>
              <a:t> </a:t>
            </a:r>
            <a:r>
              <a:rPr lang="en-US" dirty="0" smtClean="0"/>
              <a:t>It is also possible to use QCT to measure BMD. An advantage of QCT is that it can</a:t>
            </a:r>
            <a:r>
              <a:rPr lang="en-US" baseline="0" dirty="0" smtClean="0"/>
              <a:t> </a:t>
            </a:r>
            <a:r>
              <a:rPr lang="en-US" dirty="0" smtClean="0"/>
              <a:t>analyze cortical and trabecular bone, so it is less influenced by the changes caused by</a:t>
            </a:r>
            <a:r>
              <a:rPr lang="en-US" baseline="0" dirty="0" smtClean="0"/>
              <a:t> </a:t>
            </a:r>
            <a:r>
              <a:rPr lang="en-US" dirty="0" smtClean="0"/>
              <a:t>degenerative disease, which can interfere with DXA accuracy. However, it is more</a:t>
            </a:r>
            <a:r>
              <a:rPr lang="en-US" baseline="0" dirty="0" smtClean="0"/>
              <a:t> </a:t>
            </a:r>
            <a:r>
              <a:rPr lang="en-US" dirty="0" smtClean="0"/>
              <a:t>expensive than DXA, and QCT exposes patients to a marked increase in radiation. The</a:t>
            </a:r>
            <a:r>
              <a:rPr lang="en-US" baseline="0" dirty="0" smtClean="0"/>
              <a:t> </a:t>
            </a:r>
            <a:r>
              <a:rPr lang="en-US" dirty="0" smtClean="0"/>
              <a:t>use of QCT as a screening tool for osteoporosis has not yet been extensively</a:t>
            </a:r>
            <a:r>
              <a:rPr lang="en-US" baseline="0" dirty="0" smtClean="0"/>
              <a:t> </a:t>
            </a:r>
            <a:r>
              <a:rPr lang="en-US" dirty="0" smtClean="0"/>
              <a:t>researched, and it has not yet been validated in relation to T–scores that predict</a:t>
            </a:r>
            <a:r>
              <a:rPr lang="en-US" baseline="0" dirty="0" smtClean="0"/>
              <a:t> </a:t>
            </a:r>
            <a:r>
              <a:rPr lang="en-US" dirty="0" smtClean="0"/>
              <a:t>fracture risk.</a:t>
            </a:r>
            <a:r>
              <a:rPr lang="en-US" baseline="0" dirty="0" smtClean="0"/>
              <a:t> </a:t>
            </a:r>
            <a:r>
              <a:rPr lang="en-US" dirty="0" smtClean="0"/>
              <a:t>One crucial issue when comparing the value of alternative techniques to DXA is that in</a:t>
            </a:r>
            <a:r>
              <a:rPr lang="en-US" baseline="0" dirty="0" smtClean="0"/>
              <a:t> </a:t>
            </a:r>
            <a:r>
              <a:rPr lang="en-US" dirty="0" smtClean="0"/>
              <a:t>all RCTs that documented </a:t>
            </a:r>
            <a:r>
              <a:rPr lang="en-US" dirty="0" err="1" smtClean="0"/>
              <a:t>antifracture</a:t>
            </a:r>
            <a:r>
              <a:rPr lang="en-US" dirty="0" smtClean="0"/>
              <a:t> efficacy of validated treatments BMD criteria for</a:t>
            </a:r>
            <a:r>
              <a:rPr lang="en-US" baseline="0" dirty="0" smtClean="0"/>
              <a:t> </a:t>
            </a:r>
            <a:r>
              <a:rPr lang="en-US" dirty="0" smtClean="0"/>
              <a:t>inclusion of subjects has been based on DXA. The treatment efficacy of patients</a:t>
            </a:r>
            <a:r>
              <a:rPr lang="en-US" baseline="0" dirty="0" smtClean="0"/>
              <a:t> </a:t>
            </a:r>
            <a:r>
              <a:rPr lang="en-US" dirty="0" smtClean="0"/>
              <a:t>identified with other means than DXA has not been assessed.</a:t>
            </a:r>
          </a:p>
          <a:p>
            <a:endParaRPr lang="en-US" dirty="0" smtClean="0"/>
          </a:p>
          <a:p>
            <a:r>
              <a:rPr lang="en-US" dirty="0" smtClean="0"/>
              <a:t>3.2.2 Prediction models</a:t>
            </a:r>
          </a:p>
          <a:p>
            <a:pPr lvl="1"/>
            <a:r>
              <a:rPr lang="en-US" dirty="0" smtClean="0"/>
              <a:t>3.2.2.1 FRAX</a:t>
            </a:r>
            <a:r>
              <a:rPr lang="en-US" baseline="0" dirty="0" smtClean="0"/>
              <a:t> </a:t>
            </a:r>
          </a:p>
          <a:p>
            <a:pPr lvl="1"/>
            <a:r>
              <a:rPr lang="en-US" dirty="0" smtClean="0"/>
              <a:t>At all ages, low BMD explained a minority of the total risk, a proportion that decreased</a:t>
            </a:r>
            <a:r>
              <a:rPr lang="en-US" baseline="0" dirty="0" smtClean="0"/>
              <a:t> </a:t>
            </a:r>
            <a:r>
              <a:rPr lang="en-US" dirty="0" smtClean="0"/>
              <a:t>with age 49. In addition to low BMD many other independent risk factors for fractures,</a:t>
            </a:r>
            <a:r>
              <a:rPr lang="en-US" baseline="0" dirty="0" smtClean="0"/>
              <a:t> </a:t>
            </a:r>
            <a:r>
              <a:rPr lang="en-US" dirty="0" smtClean="0"/>
              <a:t>in particular hip fracture, have been identified. These factors, including smoking,</a:t>
            </a:r>
            <a:r>
              <a:rPr lang="en-US" baseline="0" dirty="0" smtClean="0"/>
              <a:t> </a:t>
            </a:r>
            <a:r>
              <a:rPr lang="en-US" dirty="0" smtClean="0"/>
              <a:t>corticosteroid exposure, a family history of fracture, secondary osteoporosis, are</a:t>
            </a:r>
            <a:r>
              <a:rPr lang="en-US" baseline="0" dirty="0" smtClean="0"/>
              <a:t> </a:t>
            </a:r>
            <a:r>
              <a:rPr lang="en-US" dirty="0" smtClean="0"/>
              <a:t>presented in details in appendix. Recent efforts by the World Health Organization</a:t>
            </a:r>
            <a:r>
              <a:rPr lang="en-US" baseline="0" dirty="0" smtClean="0"/>
              <a:t> </a:t>
            </a:r>
            <a:r>
              <a:rPr lang="en-US" dirty="0" smtClean="0"/>
              <a:t>Metabolic Bone Disease Group have resulted in a risk assessment tool (FRAX) using</a:t>
            </a:r>
            <a:r>
              <a:rPr lang="en-US" baseline="0" dirty="0" smtClean="0"/>
              <a:t> </a:t>
            </a:r>
            <a:r>
              <a:rPr lang="en-US" dirty="0" smtClean="0"/>
              <a:t>clinical risk factors with and without femoral neck BMD to enhance fracture prediction</a:t>
            </a:r>
            <a:r>
              <a:rPr lang="en-US" baseline="0" dirty="0" smtClean="0"/>
              <a:t> </a:t>
            </a:r>
            <a:r>
              <a:rPr lang="en-US" dirty="0" smtClean="0"/>
              <a:t>50, particularly for hip fracture prediction at younger ages. For instance, at the age of 50</a:t>
            </a:r>
            <a:r>
              <a:rPr lang="en-US" baseline="0" dirty="0" smtClean="0"/>
              <a:t> </a:t>
            </a:r>
            <a:r>
              <a:rPr lang="en-US" dirty="0" smtClean="0"/>
              <a:t>years, the gradient of risk for a hip fracture with BMD alone was 3.7/SD, but with the</a:t>
            </a:r>
            <a:r>
              <a:rPr lang="en-US" baseline="0" dirty="0" smtClean="0"/>
              <a:t> </a:t>
            </a:r>
            <a:r>
              <a:rPr lang="en-US" dirty="0" smtClean="0"/>
              <a:t>addition of clinical risk factors (BMI, family history, prior fracture, smoking, alcohol,</a:t>
            </a:r>
            <a:r>
              <a:rPr lang="en-US" baseline="0" dirty="0" smtClean="0"/>
              <a:t> </a:t>
            </a:r>
            <a:r>
              <a:rPr lang="en-US" dirty="0" smtClean="0"/>
              <a:t>glucocorticoids, rheumatoid </a:t>
            </a:r>
            <a:r>
              <a:rPr lang="en-US" dirty="0" err="1" smtClean="0"/>
              <a:t>arthrititis</a:t>
            </a:r>
            <a:r>
              <a:rPr lang="en-US" dirty="0" smtClean="0"/>
              <a:t>) it was 4.2/SD 51. The WHO determined that for</a:t>
            </a:r>
            <a:r>
              <a:rPr lang="en-US" baseline="0" dirty="0" smtClean="0"/>
              <a:t> </a:t>
            </a:r>
            <a:r>
              <a:rPr lang="en-US" dirty="0" smtClean="0"/>
              <a:t>many secondary causes of osteoporosis, fracture risk was mediated primarily through</a:t>
            </a:r>
            <a:r>
              <a:rPr lang="en-US" baseline="0" dirty="0" smtClean="0"/>
              <a:t> </a:t>
            </a:r>
            <a:r>
              <a:rPr lang="en-US" dirty="0" smtClean="0"/>
              <a:t>impact on BMD. For this reason, when T-scores are inserted into FRAX®, the</a:t>
            </a:r>
            <a:r>
              <a:rPr lang="en-US" baseline="0" dirty="0" smtClean="0"/>
              <a:t> </a:t>
            </a:r>
            <a:r>
              <a:rPr lang="en-US" dirty="0" smtClean="0"/>
              <a:t>secondary osteoporosis button is automatically inactivated. To develop the FRAX,</a:t>
            </a:r>
            <a:r>
              <a:rPr lang="en-US" baseline="0" dirty="0" smtClean="0"/>
              <a:t> </a:t>
            </a:r>
            <a:r>
              <a:rPr lang="en-US" dirty="0" err="1" smtClean="0"/>
              <a:t>Kanis</a:t>
            </a:r>
            <a:r>
              <a:rPr lang="en-US" dirty="0" smtClean="0"/>
              <a:t> and colleagues used data from 9 epidemiologic cohorts on baseline BMD and</a:t>
            </a:r>
            <a:r>
              <a:rPr lang="en-US" baseline="0" dirty="0" smtClean="0"/>
              <a:t> </a:t>
            </a:r>
            <a:r>
              <a:rPr lang="en-US" dirty="0" smtClean="0"/>
              <a:t>common clinical risk factors easily determined by primary care clinicians that were</a:t>
            </a:r>
            <a:r>
              <a:rPr lang="en-US" baseline="0" dirty="0" smtClean="0"/>
              <a:t> </a:t>
            </a:r>
            <a:r>
              <a:rPr lang="en-US" dirty="0" smtClean="0"/>
              <a:t>identified from previous meta-analyses. The performance characteristics of the FRAX</a:t>
            </a:r>
            <a:r>
              <a:rPr lang="en-US" baseline="0" dirty="0" smtClean="0"/>
              <a:t> </a:t>
            </a:r>
            <a:r>
              <a:rPr lang="en-US" dirty="0" smtClean="0"/>
              <a:t>tool were then validated in 11 independent population-based cohorts 51. Country</a:t>
            </a:r>
            <a:r>
              <a:rPr lang="en-US" baseline="0" dirty="0" smtClean="0"/>
              <a:t> </a:t>
            </a:r>
            <a:r>
              <a:rPr lang="en-US" dirty="0" smtClean="0"/>
              <a:t>specific FRAX algorithm (including Belgium 52) is now available online and allows</a:t>
            </a:r>
            <a:r>
              <a:rPr lang="en-US" baseline="0" dirty="0" smtClean="0"/>
              <a:t> </a:t>
            </a:r>
            <a:r>
              <a:rPr lang="en-US" dirty="0" smtClean="0"/>
              <a:t>computing individual patient’s 10-year probability of hip fracture and 10-year probability</a:t>
            </a:r>
            <a:r>
              <a:rPr lang="en-US" baseline="0" dirty="0" smtClean="0"/>
              <a:t> </a:t>
            </a:r>
            <a:r>
              <a:rPr lang="en-US" dirty="0" smtClean="0"/>
              <a:t>of major osteoporotic (hip, clinical vertebral, wrist, or </a:t>
            </a:r>
            <a:r>
              <a:rPr lang="en-US" dirty="0" err="1" smtClean="0"/>
              <a:t>humerus</a:t>
            </a:r>
            <a:r>
              <a:rPr lang="en-US" dirty="0" smtClean="0"/>
              <a:t>) fracture</a:t>
            </a:r>
            <a:r>
              <a:rPr lang="en-US" baseline="0" dirty="0" smtClean="0"/>
              <a:t> </a:t>
            </a:r>
            <a:r>
              <a:rPr lang="en-US" dirty="0" smtClean="0"/>
              <a:t>(http://www.shef.ac.uk/FRAX/). FRAX is now recommended by WHO for screening</a:t>
            </a:r>
            <a:r>
              <a:rPr lang="en-US" baseline="0" dirty="0" smtClean="0"/>
              <a:t> </a:t>
            </a:r>
            <a:r>
              <a:rPr lang="en-US" dirty="0" smtClean="0"/>
              <a:t>patients at high risk of fracture.</a:t>
            </a:r>
            <a:r>
              <a:rPr lang="en-US" baseline="0" dirty="0" smtClean="0"/>
              <a:t> </a:t>
            </a:r>
            <a:r>
              <a:rPr lang="en-US" dirty="0" smtClean="0"/>
              <a:t>KCE Reports 159 Osteoporosis 31</a:t>
            </a:r>
            <a:r>
              <a:rPr lang="en-US" baseline="0" dirty="0" smtClean="0"/>
              <a:t> </a:t>
            </a:r>
            <a:r>
              <a:rPr lang="en-US" dirty="0" smtClean="0"/>
              <a:t>Clinical practice guidelines regarding when to initiate osteoporosis treatment have thus</a:t>
            </a:r>
            <a:r>
              <a:rPr lang="en-US" baseline="0" dirty="0" smtClean="0"/>
              <a:t> </a:t>
            </a:r>
            <a:r>
              <a:rPr lang="en-US" dirty="0" smtClean="0"/>
              <a:t>evolved from the use of BMD thresholds to a more complex consideration of </a:t>
            </a:r>
            <a:r>
              <a:rPr lang="en-US" dirty="0" err="1" smtClean="0"/>
              <a:t>thepatient’s</a:t>
            </a:r>
            <a:r>
              <a:rPr lang="en-US" dirty="0" smtClean="0"/>
              <a:t> 10-year absolute fracture risk, although this is not yet the case in </a:t>
            </a:r>
            <a:r>
              <a:rPr lang="en-US" dirty="0" err="1" smtClean="0"/>
              <a:t>Belgiumj</a:t>
            </a:r>
            <a:r>
              <a:rPr lang="en-US" dirty="0" smtClean="0"/>
              <a:t>.</a:t>
            </a:r>
          </a:p>
          <a:p>
            <a:pPr lvl="1"/>
            <a:r>
              <a:rPr lang="en-US" dirty="0" smtClean="0"/>
              <a:t>The FRAX also present limitations:</a:t>
            </a:r>
          </a:p>
          <a:p>
            <a:pPr lvl="1"/>
            <a:r>
              <a:rPr lang="en-US" dirty="0" smtClean="0"/>
              <a:t>• A dose-response present in some risk factors (e.g. dose of glucocorticoids,</a:t>
            </a:r>
            <a:r>
              <a:rPr lang="en-US" baseline="0" dirty="0" smtClean="0"/>
              <a:t> </a:t>
            </a:r>
            <a:r>
              <a:rPr lang="en-US" dirty="0" smtClean="0"/>
              <a:t>level of alcohol consumption, number and sites of prior fractures) is not</a:t>
            </a:r>
            <a:r>
              <a:rPr lang="en-US" baseline="0" dirty="0" smtClean="0"/>
              <a:t> </a:t>
            </a:r>
            <a:r>
              <a:rPr lang="en-US" dirty="0" smtClean="0"/>
              <a:t>acknowledged in the evaluation of the global fracture risk 1. For such risk</a:t>
            </a:r>
            <a:r>
              <a:rPr lang="en-US" baseline="0" dirty="0" smtClean="0"/>
              <a:t> </a:t>
            </a:r>
            <a:r>
              <a:rPr lang="en-US" dirty="0" smtClean="0"/>
              <a:t>factors, only a Yes/No answer is possible in FRAX.</a:t>
            </a:r>
          </a:p>
          <a:p>
            <a:pPr lvl="1"/>
            <a:r>
              <a:rPr lang="en-US" dirty="0" smtClean="0"/>
              <a:t>• Only femoral neck BMD is taken into account by </a:t>
            </a:r>
            <a:r>
              <a:rPr lang="en-US" dirty="0" err="1" smtClean="0"/>
              <a:t>FRAXk</a:t>
            </a:r>
            <a:r>
              <a:rPr lang="en-US" dirty="0" smtClean="0"/>
              <a:t>. As BMD measures</a:t>
            </a:r>
            <a:r>
              <a:rPr lang="en-US" baseline="0" dirty="0" smtClean="0"/>
              <a:t> </a:t>
            </a:r>
            <a:r>
              <a:rPr lang="en-US" dirty="0" smtClean="0"/>
              <a:t>vary according to the technology used and the site measured, results from</a:t>
            </a:r>
            <a:r>
              <a:rPr lang="en-US" baseline="0" dirty="0" smtClean="0"/>
              <a:t> </a:t>
            </a:r>
            <a:r>
              <a:rPr lang="en-US" dirty="0" smtClean="0"/>
              <a:t>other sites and technologies cannot be used.</a:t>
            </a:r>
          </a:p>
          <a:p>
            <a:pPr lvl="1"/>
            <a:r>
              <a:rPr lang="en-US" dirty="0" smtClean="0"/>
              <a:t>• A number of risk factors for fractures are not accounted for, such as an</a:t>
            </a:r>
            <a:r>
              <a:rPr lang="en-US" baseline="0" dirty="0" smtClean="0"/>
              <a:t> </a:t>
            </a:r>
            <a:r>
              <a:rPr lang="en-US" dirty="0" smtClean="0"/>
              <a:t>history of falls or physical activity. A reason put forward by the </a:t>
            </a:r>
            <a:r>
              <a:rPr lang="en-US" dirty="0" err="1" smtClean="0"/>
              <a:t>initiatiors</a:t>
            </a:r>
            <a:r>
              <a:rPr lang="en-US" dirty="0" smtClean="0"/>
              <a:t> of</a:t>
            </a:r>
            <a:r>
              <a:rPr lang="en-US" baseline="0" dirty="0" smtClean="0"/>
              <a:t> </a:t>
            </a:r>
            <a:r>
              <a:rPr lang="en-US" dirty="0" smtClean="0"/>
              <a:t>the FRAX for not including such risk factors was the lack of extensive</a:t>
            </a:r>
            <a:r>
              <a:rPr lang="en-US" baseline="0" dirty="0" smtClean="0"/>
              <a:t> </a:t>
            </a:r>
            <a:r>
              <a:rPr lang="en-US" dirty="0" smtClean="0"/>
              <a:t>validation data and that these risk factors were not amenable to</a:t>
            </a:r>
            <a:r>
              <a:rPr lang="en-US" baseline="0" dirty="0" smtClean="0"/>
              <a:t> </a:t>
            </a:r>
            <a:r>
              <a:rPr lang="en-US" dirty="0" smtClean="0"/>
              <a:t>pharmacological treatment. Two important objections can be opposed to the</a:t>
            </a:r>
            <a:r>
              <a:rPr lang="en-US" baseline="0" dirty="0" smtClean="0"/>
              <a:t> </a:t>
            </a:r>
            <a:r>
              <a:rPr lang="en-US" dirty="0" smtClean="0"/>
              <a:t>latter argument. First, in the current FRAX other non amenable risk factors</a:t>
            </a:r>
            <a:r>
              <a:rPr lang="en-US" baseline="0" dirty="0" smtClean="0"/>
              <a:t> </a:t>
            </a:r>
            <a:r>
              <a:rPr lang="en-US" dirty="0" smtClean="0"/>
              <a:t>are included (e.g. a prior fracture). Secondly, and more importantly, the focus</a:t>
            </a:r>
            <a:r>
              <a:rPr lang="en-US" baseline="0" dirty="0" smtClean="0"/>
              <a:t> </a:t>
            </a:r>
            <a:r>
              <a:rPr lang="en-US" dirty="0" smtClean="0"/>
              <a:t>should be put on appropriate management of the fracture risk not only on</a:t>
            </a:r>
            <a:r>
              <a:rPr lang="en-US" baseline="0" dirty="0" smtClean="0"/>
              <a:t> </a:t>
            </a:r>
            <a:r>
              <a:rPr lang="en-US" dirty="0" smtClean="0"/>
              <a:t>drug treatment. In this perspective, a tendency to fall is an extremely</a:t>
            </a:r>
            <a:r>
              <a:rPr lang="en-US" baseline="0" dirty="0" smtClean="0"/>
              <a:t> </a:t>
            </a:r>
            <a:r>
              <a:rPr lang="en-US" dirty="0" smtClean="0"/>
              <a:t>important parameter to investigate.</a:t>
            </a:r>
          </a:p>
          <a:p>
            <a:pPr lvl="1"/>
            <a:r>
              <a:rPr lang="en-US" dirty="0" smtClean="0"/>
              <a:t>• The calibration for each specific country accounts for mortality rates and</a:t>
            </a:r>
            <a:r>
              <a:rPr lang="en-US" baseline="0" dirty="0" smtClean="0"/>
              <a:t> </a:t>
            </a:r>
            <a:r>
              <a:rPr lang="en-US" dirty="0" smtClean="0"/>
              <a:t>prevalence of hip fractures. It is assumed that the ratio hip fracture/non hip</a:t>
            </a:r>
            <a:r>
              <a:rPr lang="en-US" baseline="0" dirty="0" smtClean="0"/>
              <a:t> </a:t>
            </a:r>
            <a:r>
              <a:rPr lang="en-US" dirty="0" smtClean="0"/>
              <a:t>fracture observed is constant over countries. The validity of this assumption</a:t>
            </a:r>
            <a:r>
              <a:rPr lang="en-US" baseline="0" dirty="0" smtClean="0"/>
              <a:t> </a:t>
            </a:r>
            <a:r>
              <a:rPr lang="en-US" dirty="0" smtClean="0"/>
              <a:t>has not been formally assessed (personal communication Prof. JJ Body).</a:t>
            </a:r>
            <a:r>
              <a:rPr lang="en-US" baseline="0" dirty="0" smtClean="0"/>
              <a:t> </a:t>
            </a:r>
            <a:r>
              <a:rPr lang="en-US" dirty="0" smtClean="0"/>
              <a:t>These limitations should be accounted for when making any clinical judgement.</a:t>
            </a:r>
          </a:p>
          <a:p>
            <a:pPr lvl="1"/>
            <a:endParaRPr lang="en-US" dirty="0" smtClean="0"/>
          </a:p>
          <a:p>
            <a:pPr lvl="1"/>
            <a:r>
              <a:rPr lang="en-US" dirty="0" smtClean="0"/>
              <a:t>3.2.2.2 The WHI Hip Fracture Risk Calculator</a:t>
            </a:r>
          </a:p>
          <a:p>
            <a:pPr lvl="1"/>
            <a:r>
              <a:rPr lang="en-US" dirty="0" smtClean="0"/>
              <a:t>Different authors have combined different risk factors to predict risk fractures, notably</a:t>
            </a:r>
            <a:r>
              <a:rPr lang="en-US" baseline="0" dirty="0" smtClean="0"/>
              <a:t> </a:t>
            </a:r>
            <a:r>
              <a:rPr lang="en-US" dirty="0" smtClean="0"/>
              <a:t>the researchers of the Women Health Initiative and the Osteoporosis Society of</a:t>
            </a:r>
            <a:r>
              <a:rPr lang="en-US" baseline="0" dirty="0" smtClean="0"/>
              <a:t> </a:t>
            </a:r>
            <a:r>
              <a:rPr lang="en-US" dirty="0" smtClean="0"/>
              <a:t>Canada and Canadian Association of Radiologists Working Group. The former have</a:t>
            </a:r>
            <a:r>
              <a:rPr lang="en-US" baseline="0" dirty="0" smtClean="0"/>
              <a:t> </a:t>
            </a:r>
            <a:r>
              <a:rPr lang="en-US" dirty="0" smtClean="0"/>
              <a:t>proposed a tool similar to the FRAX on the basis of a dataset including 93 676</a:t>
            </a:r>
            <a:r>
              <a:rPr lang="en-US" baseline="0" dirty="0" smtClean="0"/>
              <a:t> </a:t>
            </a:r>
            <a:r>
              <a:rPr lang="en-US" dirty="0" smtClean="0"/>
              <a:t>postmenopausal women and validated among 60 000 women 57, the WHI Hip Fracture</a:t>
            </a:r>
            <a:r>
              <a:rPr lang="en-US" baseline="0" dirty="0" smtClean="0"/>
              <a:t> </a:t>
            </a:r>
            <a:r>
              <a:rPr lang="en-US" dirty="0" smtClean="0"/>
              <a:t>Risk Calculator (http://hipcalculator.fhcrc.org/).</a:t>
            </a:r>
          </a:p>
          <a:p>
            <a:pPr lvl="1"/>
            <a:endParaRPr lang="en-US" dirty="0" smtClean="0"/>
          </a:p>
          <a:p>
            <a:pPr lvl="1"/>
            <a:r>
              <a:rPr lang="en-US" dirty="0" smtClean="0"/>
              <a:t>3.2.2.3 The </a:t>
            </a:r>
            <a:r>
              <a:rPr lang="en-US" dirty="0" err="1" smtClean="0"/>
              <a:t>QFractureScores</a:t>
            </a:r>
            <a:endParaRPr lang="en-US" dirty="0" smtClean="0"/>
          </a:p>
          <a:p>
            <a:pPr lvl="1"/>
            <a:r>
              <a:rPr lang="en-US" dirty="0" smtClean="0"/>
              <a:t>The algorithms have been specifically developed for use in the UK in order to predict</a:t>
            </a:r>
            <a:r>
              <a:rPr lang="en-US" baseline="0" dirty="0" smtClean="0"/>
              <a:t> </a:t>
            </a:r>
            <a:r>
              <a:rPr lang="en-US" dirty="0" smtClean="0"/>
              <a:t>risk of fracture in primary care populations in the UK 58. One specificity of the</a:t>
            </a:r>
            <a:r>
              <a:rPr lang="en-US" baseline="0" dirty="0" smtClean="0"/>
              <a:t> </a:t>
            </a:r>
            <a:r>
              <a:rPr lang="en-US" dirty="0" err="1" smtClean="0"/>
              <a:t>QFractureScores</a:t>
            </a:r>
            <a:r>
              <a:rPr lang="en-US" dirty="0" smtClean="0"/>
              <a:t> is the absence of DXA assessment. Also, the scores have been built</a:t>
            </a:r>
            <a:r>
              <a:rPr lang="en-US" baseline="0" dirty="0" smtClean="0"/>
              <a:t> </a:t>
            </a:r>
            <a:r>
              <a:rPr lang="en-US" dirty="0" smtClean="0"/>
              <a:t>up in a population without prior fractures (http://www.qfracture.org/)</a:t>
            </a:r>
          </a:p>
          <a:p>
            <a:pPr lvl="1"/>
            <a:endParaRPr lang="en-US" dirty="0" smtClean="0"/>
          </a:p>
          <a:p>
            <a:pPr lvl="1"/>
            <a:r>
              <a:rPr lang="en-US" sz="1200" b="0" i="1" u="none" strike="noStrike" kern="1200" baseline="0" dirty="0" smtClean="0">
                <a:solidFill>
                  <a:schemeClr val="tx1"/>
                </a:solidFill>
                <a:latin typeface="+mn-lt"/>
                <a:ea typeface="+mn-ea"/>
                <a:cs typeface="+mn-cs"/>
              </a:rPr>
              <a:t>3.2.2.4 Other risk assessment tools</a:t>
            </a:r>
          </a:p>
          <a:p>
            <a:pPr lvl="1"/>
            <a:r>
              <a:rPr lang="en-US" sz="1200" b="0" i="0" u="none" strike="noStrike" kern="1200" baseline="0" dirty="0" smtClean="0">
                <a:solidFill>
                  <a:schemeClr val="tx1"/>
                </a:solidFill>
                <a:latin typeface="+mn-lt"/>
                <a:ea typeface="+mn-ea"/>
                <a:cs typeface="+mn-cs"/>
              </a:rPr>
              <a:t>Other risk assessment tools are available such as Australian nomograms http://www.fractureriskcalculator.com, or the risk-assessment tool proposed by the Osteoporosis Society of Canada 59. It includes age, sex, BMD, fragility fracture history, and glucocorticoid use, and also allows computing a 10-year absolute fracture risk. However, patients are classified in 3 broad categories: low (less than 10%), moderate (10 to 20%), and high (over 20%). Other indexes to predict fractures were defined 60 61. However, those were created within specific study population, and generally with </a:t>
            </a:r>
            <a:r>
              <a:rPr lang="en-US" sz="1200" b="0" i="0" u="none" strike="noStrike" kern="1200" baseline="0" dirty="0" err="1" smtClean="0">
                <a:solidFill>
                  <a:schemeClr val="tx1"/>
                </a:solidFill>
                <a:latin typeface="+mn-lt"/>
                <a:ea typeface="+mn-ea"/>
                <a:cs typeface="+mn-cs"/>
              </a:rPr>
              <a:t>arelatively</a:t>
            </a:r>
            <a:r>
              <a:rPr lang="en-US" sz="1200" b="0" i="0" u="none" strike="noStrike" kern="1200" baseline="0" dirty="0" smtClean="0">
                <a:solidFill>
                  <a:schemeClr val="tx1"/>
                </a:solidFill>
                <a:latin typeface="+mn-lt"/>
                <a:ea typeface="+mn-ea"/>
                <a:cs typeface="+mn-cs"/>
              </a:rPr>
              <a:t> limited amount of data. They will not be further reviewed here.</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83</a:t>
            </a:fld>
            <a:endParaRPr lang="en-US"/>
          </a:p>
        </p:txBody>
      </p:sp>
    </p:spTree>
    <p:extLst>
      <p:ext uri="{BB962C8B-B14F-4D97-AF65-F5344CB8AC3E}">
        <p14:creationId xmlns:p14="http://schemas.microsoft.com/office/powerpoint/2010/main" val="32681770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Govaerts, F., Val- en fractuurpreventie. Huisarts Nu 2015, 44, 254–255</a:t>
            </a:r>
          </a:p>
          <a:p>
            <a:r>
              <a:rPr lang="nl-BE" sz="1200" b="0" i="0" u="none" strike="noStrike" kern="1200" baseline="0" dirty="0" smtClean="0">
                <a:solidFill>
                  <a:schemeClr val="tx1"/>
                </a:solidFill>
                <a:latin typeface="+mn-lt"/>
                <a:ea typeface="+mn-ea"/>
                <a:cs typeface="+mn-cs"/>
              </a:rPr>
              <a:t>(5) INSCHATTEN VAN HET FRACTUURRISICO A.H.V. FRAX </a:t>
            </a:r>
          </a:p>
          <a:p>
            <a:pPr lvl="1"/>
            <a:r>
              <a:rPr lang="nl-BE" sz="1200" b="1" i="0" u="none" strike="noStrike" kern="1200" baseline="0" dirty="0" smtClean="0">
                <a:solidFill>
                  <a:schemeClr val="tx1"/>
                </a:solidFill>
                <a:latin typeface="+mn-lt"/>
                <a:ea typeface="+mn-ea"/>
                <a:cs typeface="+mn-cs"/>
              </a:rPr>
              <a:t>Algemeen </a:t>
            </a:r>
            <a:endParaRPr lang="nl-BE" sz="1200" b="0" i="0" u="none" strike="noStrike" kern="1200" baseline="0" dirty="0" smtClean="0">
              <a:solidFill>
                <a:schemeClr val="tx1"/>
              </a:solidFill>
              <a:latin typeface="+mn-lt"/>
              <a:ea typeface="+mn-ea"/>
              <a:cs typeface="+mn-cs"/>
            </a:endParaRPr>
          </a:p>
          <a:p>
            <a:pPr lvl="1"/>
            <a:r>
              <a:rPr lang="nl-BE" sz="1200" b="1" i="0" u="none" strike="noStrike" kern="1200" baseline="0" dirty="0" smtClean="0">
                <a:solidFill>
                  <a:schemeClr val="tx1"/>
                </a:solidFill>
                <a:latin typeface="+mn-lt"/>
                <a:ea typeface="+mn-ea"/>
                <a:cs typeface="+mn-cs"/>
              </a:rPr>
              <a:t>Beperkingen van DXA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Welke patiënten hebben baat hebben bij een farmacologische behandeling? </a:t>
            </a:r>
          </a:p>
          <a:p>
            <a:pPr lvl="1"/>
            <a:r>
              <a:rPr lang="nl-BE" sz="1200" b="0" i="0" u="none" strike="noStrike" kern="1200" baseline="0" dirty="0" smtClean="0">
                <a:solidFill>
                  <a:schemeClr val="tx1"/>
                </a:solidFill>
                <a:latin typeface="+mn-lt"/>
                <a:ea typeface="+mn-ea"/>
                <a:cs typeface="+mn-cs"/>
              </a:rPr>
              <a:t>Op dit moment is DXA nog steeds de gouden standaard om de diagnose te stellen van osteoporose. Een botmeting is heel specifiek maar niet heel sensitief (hoog aantal vals-negatieve resultaten). </a:t>
            </a:r>
          </a:p>
          <a:p>
            <a:pPr lvl="1"/>
            <a:r>
              <a:rPr lang="nl-BE" sz="1200" b="0" i="0" u="none" strike="noStrike" kern="1200" baseline="0" dirty="0" smtClean="0">
                <a:solidFill>
                  <a:schemeClr val="tx1"/>
                </a:solidFill>
                <a:latin typeface="+mn-lt"/>
                <a:ea typeface="+mn-ea"/>
                <a:cs typeface="+mn-cs"/>
              </a:rPr>
              <a:t>Een botdichtheidsmeting is zwart-wit: enkel diegenen die een T-score hebben van &lt;-2,5, komen in aanmerking voor een behandeling. Er gebeuren echter heel wat fracturen bij personen met een T-score boven -2,5 (</a:t>
            </a:r>
            <a:r>
              <a:rPr lang="nl-BE" sz="1200" b="0" i="0" u="none" strike="noStrike" kern="1200" baseline="0" dirty="0" err="1" smtClean="0">
                <a:solidFill>
                  <a:schemeClr val="tx1"/>
                </a:solidFill>
                <a:latin typeface="+mn-lt"/>
                <a:ea typeface="+mn-ea"/>
                <a:cs typeface="+mn-cs"/>
              </a:rPr>
              <a:t>osteopenierange</a:t>
            </a:r>
            <a:r>
              <a:rPr lang="nl-BE" sz="1200" b="0" i="0" u="none" strike="noStrike" kern="1200" baseline="0" dirty="0" smtClean="0">
                <a:solidFill>
                  <a:schemeClr val="tx1"/>
                </a:solidFill>
                <a:latin typeface="+mn-lt"/>
                <a:ea typeface="+mn-ea"/>
                <a:cs typeface="+mn-cs"/>
              </a:rPr>
              <a:t>). </a:t>
            </a:r>
          </a:p>
          <a:p>
            <a:pPr lvl="1"/>
            <a:r>
              <a:rPr lang="nl-BE" sz="1200" b="0" i="0" u="none" strike="noStrike" kern="1200" baseline="0" dirty="0" smtClean="0">
                <a:solidFill>
                  <a:schemeClr val="tx1"/>
                </a:solidFill>
                <a:latin typeface="+mn-lt"/>
                <a:ea typeface="+mn-ea"/>
                <a:cs typeface="+mn-cs"/>
              </a:rPr>
              <a:t>Enkel doorverwijzen voor een DXA om na te gaan of de patiënt voldoet aan de terugbetalingscriteria (bepaalde geneesmiddelen voor osteoporose worden terugbetaald op basis van door het Riziv vastgelegde </a:t>
            </a:r>
            <a:r>
              <a:rPr lang="nl-BE" sz="1200" b="0" i="0" u="none" strike="noStrike" kern="1200" baseline="0" dirty="0" err="1" smtClean="0">
                <a:solidFill>
                  <a:schemeClr val="tx1"/>
                </a:solidFill>
                <a:latin typeface="+mn-lt"/>
                <a:ea typeface="+mn-ea"/>
                <a:cs typeface="+mn-cs"/>
              </a:rPr>
              <a:t>botdensitometriewaarden</a:t>
            </a:r>
            <a:r>
              <a:rPr lang="nl-BE" sz="1200" b="0" i="0" u="none" strike="noStrike" kern="1200" baseline="0" dirty="0" smtClean="0">
                <a:solidFill>
                  <a:schemeClr val="tx1"/>
                </a:solidFill>
                <a:latin typeface="+mn-lt"/>
                <a:ea typeface="+mn-ea"/>
                <a:cs typeface="+mn-cs"/>
              </a:rPr>
              <a:t>) voor behandeling is niet hetzelfde als het bepalen van een goede indicatie voor behandeling. </a:t>
            </a:r>
          </a:p>
          <a:p>
            <a:pPr lvl="1"/>
            <a:r>
              <a:rPr lang="nl-BE" sz="1200" b="1" i="0" u="none" strike="noStrike" kern="1200" baseline="0" dirty="0" smtClean="0">
                <a:solidFill>
                  <a:schemeClr val="tx1"/>
                </a:solidFill>
                <a:latin typeface="+mn-lt"/>
                <a:ea typeface="+mn-ea"/>
                <a:cs typeface="+mn-cs"/>
              </a:rPr>
              <a:t>Wanneer een FRAX?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Indien de DXA geen tekens van osteoporose of wervelfractuur vertoont, is het daarom zinvol om bij de patiënt met andere fracturen dan een wervel- of heupfractuur tevens een FRAX af te nemen. </a:t>
            </a:r>
          </a:p>
          <a:p>
            <a:pPr lvl="1"/>
            <a:r>
              <a:rPr lang="nl-BE" sz="1200" b="0" i="0" u="none" strike="noStrike" kern="1200" baseline="0" dirty="0" smtClean="0">
                <a:solidFill>
                  <a:schemeClr val="tx1"/>
                </a:solidFill>
                <a:latin typeface="+mn-lt"/>
                <a:ea typeface="+mn-ea"/>
                <a:cs typeface="+mn-cs"/>
              </a:rPr>
              <a:t>De FRAX-tool werd ontwikkeld om aan de hand van klinische riscofactoren en botmineraaldichtheid het fractuurrisico nog beter in te schatten. De sensitiviteit van het fractuurrisico wordt hierbij verhoogd. </a:t>
            </a:r>
          </a:p>
          <a:p>
            <a:pPr lvl="1"/>
            <a:r>
              <a:rPr lang="nl-BE" sz="1200" b="1" i="0" u="none" strike="noStrike" kern="1200" baseline="0" dirty="0" smtClean="0">
                <a:solidFill>
                  <a:schemeClr val="tx1"/>
                </a:solidFill>
                <a:latin typeface="+mn-lt"/>
                <a:ea typeface="+mn-ea"/>
                <a:cs typeface="+mn-cs"/>
              </a:rPr>
              <a:t>Hoog- en laagrisicogroepen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Op basis van de FRAX worden individuen ingedeeld in hoog- tot laagrisicogroepen voor fracturen. Verwacht wordt dat patiënten met het hoogste risico voor broosheidsfracturen het meeste voordeel zullen halen uit een behandeling en dat het gericht behandelen van dergelijke </a:t>
            </a:r>
            <a:r>
              <a:rPr lang="nl-BE" sz="1200" b="0" i="0" u="none" strike="noStrike" kern="1200" baseline="0" dirty="0" err="1" smtClean="0">
                <a:solidFill>
                  <a:schemeClr val="tx1"/>
                </a:solidFill>
                <a:latin typeface="+mn-lt"/>
                <a:ea typeface="+mn-ea"/>
                <a:cs typeface="+mn-cs"/>
              </a:rPr>
              <a:t>hoogrisico</a:t>
            </a:r>
            <a:r>
              <a:rPr lang="nl-BE" sz="1200" b="0" i="0" u="none" strike="noStrike" kern="1200" baseline="0" dirty="0" smtClean="0">
                <a:solidFill>
                  <a:schemeClr val="tx1"/>
                </a:solidFill>
                <a:latin typeface="+mn-lt"/>
                <a:ea typeface="+mn-ea"/>
                <a:cs typeface="+mn-cs"/>
              </a:rPr>
              <a:t>-patiënten zal leiden tot een betere kosteneffectiviteit. </a:t>
            </a:r>
          </a:p>
          <a:p>
            <a:pPr lvl="1"/>
            <a:r>
              <a:rPr lang="nl-BE" sz="1200" b="0" i="0" u="none" strike="noStrike" kern="1200" baseline="0" dirty="0" smtClean="0">
                <a:solidFill>
                  <a:schemeClr val="tx1"/>
                </a:solidFill>
                <a:latin typeface="+mn-lt"/>
                <a:ea typeface="+mn-ea"/>
                <a:cs typeface="+mn-cs"/>
              </a:rPr>
              <a:t>Aan de hand van de FRAX-tool wordt bepaald of de patiënt een hoog of laag fractuurrisico heeft: </a:t>
            </a:r>
          </a:p>
          <a:p>
            <a:pPr lvl="1"/>
            <a:r>
              <a:rPr lang="nl-BE" sz="1200" b="0" i="0" u="none" strike="noStrike" kern="1200" baseline="0" dirty="0" smtClean="0">
                <a:solidFill>
                  <a:schemeClr val="tx1"/>
                </a:solidFill>
                <a:latin typeface="+mn-lt"/>
                <a:ea typeface="+mn-ea"/>
                <a:cs typeface="+mn-cs"/>
              </a:rPr>
              <a:t>indien de patiënt een laag fractuurrisico heeft: geef algemene preventieadviezen ter behoud van de </a:t>
            </a:r>
            <a:r>
              <a:rPr lang="nl-BE" sz="1200" b="0" i="0" u="none" strike="noStrike" kern="1200" baseline="0" dirty="0" err="1" smtClean="0">
                <a:solidFill>
                  <a:schemeClr val="tx1"/>
                </a:solidFill>
                <a:latin typeface="+mn-lt"/>
                <a:ea typeface="+mn-ea"/>
                <a:cs typeface="+mn-cs"/>
              </a:rPr>
              <a:t>skeletale</a:t>
            </a:r>
            <a:r>
              <a:rPr lang="nl-BE" sz="1200" b="0" i="0" u="none" strike="noStrike" kern="1200" baseline="0" dirty="0" smtClean="0">
                <a:solidFill>
                  <a:schemeClr val="tx1"/>
                </a:solidFill>
                <a:latin typeface="+mn-lt"/>
                <a:ea typeface="+mn-ea"/>
                <a:cs typeface="+mn-cs"/>
              </a:rPr>
              <a:t> gezondheid. </a:t>
            </a:r>
          </a:p>
          <a:p>
            <a:pPr lvl="1"/>
            <a:r>
              <a:rPr lang="nl-BE" sz="1200" b="0" i="0" u="none" strike="noStrike" kern="1200" baseline="0" dirty="0" smtClean="0">
                <a:solidFill>
                  <a:schemeClr val="tx1"/>
                </a:solidFill>
                <a:latin typeface="+mn-lt"/>
                <a:ea typeface="+mn-ea"/>
                <a:cs typeface="+mn-cs"/>
              </a:rPr>
              <a:t>i </a:t>
            </a:r>
            <a:r>
              <a:rPr lang="nl-BE" sz="1200" b="0" i="0" u="none" strike="noStrike" kern="1200" baseline="0" dirty="0" err="1" smtClean="0">
                <a:solidFill>
                  <a:schemeClr val="tx1"/>
                </a:solidFill>
                <a:latin typeface="+mn-lt"/>
                <a:ea typeface="+mn-ea"/>
                <a:cs typeface="+mn-cs"/>
              </a:rPr>
              <a:t>ndien</a:t>
            </a:r>
            <a:r>
              <a:rPr lang="nl-BE" sz="1200" b="0" i="0" u="none" strike="noStrike" kern="1200" baseline="0" dirty="0" smtClean="0">
                <a:solidFill>
                  <a:schemeClr val="tx1"/>
                </a:solidFill>
                <a:latin typeface="+mn-lt"/>
                <a:ea typeface="+mn-ea"/>
                <a:cs typeface="+mn-cs"/>
              </a:rPr>
              <a:t> de patiënt een hoog fractuurrisico heeft: start steeds met een behandeling. </a:t>
            </a:r>
          </a:p>
          <a:p>
            <a:pPr lvl="1"/>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De FRAX-tool is een belangrijk hulpmiddel in de risicocommunicatie tussen arts en patiënt en een belangrijk onderdeel van de ‘shared </a:t>
            </a:r>
            <a:r>
              <a:rPr lang="nl-BE" sz="1200" b="0" i="0" u="none" strike="noStrike" kern="1200" baseline="0" dirty="0" err="1" smtClean="0">
                <a:solidFill>
                  <a:schemeClr val="tx1"/>
                </a:solidFill>
                <a:latin typeface="+mn-lt"/>
                <a:ea typeface="+mn-ea"/>
                <a:cs typeface="+mn-cs"/>
              </a:rPr>
              <a:t>decision</a:t>
            </a:r>
            <a:r>
              <a:rPr lang="nl-BE" sz="1200" b="0" i="0" u="none" strike="noStrike" kern="1200" baseline="0" dirty="0" smtClean="0">
                <a:solidFill>
                  <a:schemeClr val="tx1"/>
                </a:solidFill>
                <a:latin typeface="+mn-lt"/>
                <a:ea typeface="+mn-ea"/>
                <a:cs typeface="+mn-cs"/>
              </a:rPr>
              <a:t> making’ omtrent het al of niet opstarten van medicatie. </a:t>
            </a:r>
          </a:p>
          <a:p>
            <a:pPr lvl="1"/>
            <a:r>
              <a:rPr lang="en-US" sz="1200" b="1" i="0" u="none" strike="noStrike" kern="1200" baseline="0" dirty="0" smtClean="0">
                <a:solidFill>
                  <a:schemeClr val="tx1"/>
                </a:solidFill>
                <a:latin typeface="+mn-lt"/>
                <a:ea typeface="+mn-ea"/>
                <a:cs typeface="+mn-cs"/>
              </a:rPr>
              <a:t>De FRAX-tool (WHO ‘Fracture Risk Assessment Tool’): </a:t>
            </a:r>
            <a:endParaRPr lang="en-US" sz="1200" b="0" i="0" u="none" strike="noStrike" kern="1200" baseline="0" dirty="0" smtClean="0">
              <a:solidFill>
                <a:schemeClr val="tx1"/>
              </a:solidFill>
              <a:latin typeface="+mn-lt"/>
              <a:ea typeface="+mn-ea"/>
              <a:cs typeface="+mn-cs"/>
            </a:endParaRPr>
          </a:p>
          <a:p>
            <a:pPr lvl="1"/>
            <a:r>
              <a:rPr lang="nl-BE" sz="1200" b="0" i="1" u="sng" strike="noStrike" kern="1200" baseline="0" dirty="0" smtClean="0">
                <a:solidFill>
                  <a:schemeClr val="tx1"/>
                </a:solidFill>
                <a:latin typeface="+mn-lt"/>
                <a:ea typeface="+mn-ea"/>
                <a:cs typeface="+mn-cs"/>
              </a:rPr>
              <a:t>www.shef.ac.uk/FRAX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FRAX is de meest gevalideerde methode voor de inschatting van de gemiddelde fractuurkans in de volwassen en oudere populatie. </a:t>
            </a:r>
          </a:p>
          <a:p>
            <a:pPr lvl="1"/>
            <a:r>
              <a:rPr lang="nl-BE" sz="1200" b="0" i="0" u="none" strike="noStrike" kern="1200" baseline="0" dirty="0" smtClean="0">
                <a:solidFill>
                  <a:schemeClr val="tx1"/>
                </a:solidFill>
                <a:latin typeface="+mn-lt"/>
                <a:ea typeface="+mn-ea"/>
                <a:cs typeface="+mn-cs"/>
              </a:rPr>
              <a:t>Op basis van twaalf risicofactoren, zonder en met de uitkomst van een botmineraaldichtheidsmeting, wordt met het FRAX-model een 10-jaarsfractuurrisico berekend. </a:t>
            </a:r>
          </a:p>
          <a:p>
            <a:pPr lvl="1"/>
            <a:r>
              <a:rPr lang="nl-BE" sz="1200" b="0" i="0" u="none" strike="noStrike" kern="1200" baseline="0" dirty="0" smtClean="0">
                <a:solidFill>
                  <a:schemeClr val="tx1"/>
                </a:solidFill>
                <a:latin typeface="+mn-lt"/>
                <a:ea typeface="+mn-ea"/>
                <a:cs typeface="+mn-cs"/>
              </a:rPr>
              <a:t>Het FRAX</a:t>
            </a:r>
            <a:r>
              <a:rPr lang="nl-BE" sz="800" b="0" i="0" u="none" strike="noStrike" kern="1200" baseline="30000" dirty="0" smtClean="0">
                <a:solidFill>
                  <a:schemeClr val="tx1"/>
                </a:solidFill>
                <a:latin typeface="+mn-lt"/>
                <a:ea typeface="+mn-ea"/>
                <a:cs typeface="+mn-cs"/>
              </a:rPr>
              <a:t>®</a:t>
            </a:r>
            <a:r>
              <a:rPr lang="nl-BE" sz="1200" b="0" i="0" u="none" strike="noStrike" kern="1200" baseline="0" dirty="0" smtClean="0">
                <a:solidFill>
                  <a:schemeClr val="tx1"/>
                </a:solidFill>
                <a:latin typeface="+mn-lt"/>
                <a:ea typeface="+mn-ea"/>
                <a:cs typeface="+mn-cs"/>
              </a:rPr>
              <a:t>-model werd gekalibreerd voor België en geeft als output de 10-jaarkans op een heupfractuur en de 10-jaarkans op een belangrijke </a:t>
            </a:r>
            <a:r>
              <a:rPr lang="nl-BE" sz="1200" b="0" i="0" u="none" strike="noStrike" kern="1200" baseline="0" dirty="0" err="1" smtClean="0">
                <a:solidFill>
                  <a:schemeClr val="tx1"/>
                </a:solidFill>
                <a:latin typeface="+mn-lt"/>
                <a:ea typeface="+mn-ea"/>
                <a:cs typeface="+mn-cs"/>
              </a:rPr>
              <a:t>osteoporotische</a:t>
            </a:r>
            <a:r>
              <a:rPr lang="nl-BE" sz="1200" b="0" i="0" u="none" strike="noStrike" kern="1200" baseline="0" dirty="0" smtClean="0">
                <a:solidFill>
                  <a:schemeClr val="tx1"/>
                </a:solidFill>
                <a:latin typeface="+mn-lt"/>
                <a:ea typeface="+mn-ea"/>
                <a:cs typeface="+mn-cs"/>
              </a:rPr>
              <a:t> fractuur (klinische wervelfractuur, pols-, heup- of schouderfractuur). </a:t>
            </a:r>
          </a:p>
          <a:p>
            <a:pPr lvl="1"/>
            <a:r>
              <a:rPr lang="nl-BE" sz="1200" b="1" i="0" u="none" strike="noStrike" kern="1200" baseline="0" dirty="0" smtClean="0">
                <a:solidFill>
                  <a:schemeClr val="tx1"/>
                </a:solidFill>
                <a:latin typeface="+mn-lt"/>
                <a:ea typeface="+mn-ea"/>
                <a:cs typeface="+mn-cs"/>
              </a:rPr>
              <a:t>Inschatten van het fractuurrisico </a:t>
            </a:r>
            <a:r>
              <a:rPr lang="nl-BE" sz="1200" b="1" i="0" u="none" strike="noStrike" kern="1200" baseline="0" dirty="0" err="1" smtClean="0">
                <a:solidFill>
                  <a:schemeClr val="tx1"/>
                </a:solidFill>
                <a:latin typeface="+mn-lt"/>
                <a:ea typeface="+mn-ea"/>
                <a:cs typeface="+mn-cs"/>
              </a:rPr>
              <a:t>a.h.v</a:t>
            </a:r>
            <a:r>
              <a:rPr lang="nl-BE" sz="1200" b="1" i="0" u="none" strike="noStrike" kern="1200" baseline="0" dirty="0" smtClean="0">
                <a:solidFill>
                  <a:schemeClr val="tx1"/>
                </a:solidFill>
                <a:latin typeface="+mn-lt"/>
                <a:ea typeface="+mn-ea"/>
                <a:cs typeface="+mn-cs"/>
              </a:rPr>
              <a:t>. de FRAX met DXA </a:t>
            </a:r>
            <a:endParaRPr lang="nl-BE" sz="1200" b="0" i="0" u="none" strike="noStrike" kern="1200" baseline="0" dirty="0" smtClean="0">
              <a:solidFill>
                <a:schemeClr val="tx1"/>
              </a:solidFill>
              <a:latin typeface="+mn-lt"/>
              <a:ea typeface="+mn-ea"/>
              <a:cs typeface="+mn-cs"/>
            </a:endParaRPr>
          </a:p>
          <a:p>
            <a:pPr lvl="1"/>
            <a:r>
              <a:rPr lang="nl-BE" sz="1200" b="1" i="0" u="none" strike="noStrike" kern="1200" baseline="0" dirty="0" smtClean="0">
                <a:solidFill>
                  <a:schemeClr val="tx1"/>
                </a:solidFill>
                <a:latin typeface="+mn-lt"/>
                <a:ea typeface="+mn-ea"/>
                <a:cs typeface="+mn-cs"/>
              </a:rPr>
              <a:t>Algemeen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Het FRAX-algoritme kan als richtlijn gebruikt worden voor verwijzing voor een bepaling van de botmineraaldichtheid maar ook voor een behandeling. </a:t>
            </a:r>
          </a:p>
          <a:p>
            <a:pPr lvl="1"/>
            <a:r>
              <a:rPr lang="nl-BE" sz="1200" b="0" i="0" u="none" strike="noStrike" kern="1200" baseline="0" dirty="0" smtClean="0">
                <a:solidFill>
                  <a:schemeClr val="tx1"/>
                </a:solidFill>
                <a:latin typeface="+mn-lt"/>
                <a:ea typeface="+mn-ea"/>
                <a:cs typeface="+mn-cs"/>
              </a:rPr>
              <a:t>Bij de individuele patiënt met een negatieve botmineraaldichtheid (bv. in de </a:t>
            </a:r>
            <a:r>
              <a:rPr lang="nl-BE" sz="1200" b="0" i="0" u="none" strike="noStrike" kern="1200" baseline="0" dirty="0" err="1" smtClean="0">
                <a:solidFill>
                  <a:schemeClr val="tx1"/>
                </a:solidFill>
                <a:latin typeface="+mn-lt"/>
                <a:ea typeface="+mn-ea"/>
                <a:cs typeface="+mn-cs"/>
              </a:rPr>
              <a:t>osteopenierange</a:t>
            </a:r>
            <a:r>
              <a:rPr lang="nl-BE" sz="1200" b="0" i="0" u="none" strike="noStrike" kern="1200" baseline="0" dirty="0" smtClean="0">
                <a:solidFill>
                  <a:schemeClr val="tx1"/>
                </a:solidFill>
                <a:latin typeface="+mn-lt"/>
                <a:ea typeface="+mn-ea"/>
                <a:cs typeface="+mn-cs"/>
              </a:rPr>
              <a:t>) maar met een zeer hoge FRAX-score kan worden gekeken of er al dan niet wordt overgegaan tot een behandeling. Osteoporose-therapieën leveren het meeste winst op bij patiënten met een hoog risico op fracturen. </a:t>
            </a:r>
          </a:p>
          <a:p>
            <a:pPr lvl="1"/>
            <a:r>
              <a:rPr lang="nl-BE" sz="1200" b="0" i="0" u="none" strike="noStrike" kern="1200" baseline="0" dirty="0" smtClean="0">
                <a:solidFill>
                  <a:schemeClr val="tx1"/>
                </a:solidFill>
                <a:latin typeface="+mn-lt"/>
                <a:ea typeface="+mn-ea"/>
                <a:cs typeface="+mn-cs"/>
              </a:rPr>
              <a:t>De drempel om met een behandeling te beginnen verschilt per land. Veel landen hebben FRAX opgenomen in de landelijke richtlijnen voor osteoporose en vermelden drempels waarop met therapie moet worden begonnen. </a:t>
            </a:r>
          </a:p>
          <a:p>
            <a:pPr lvl="1"/>
            <a:r>
              <a:rPr lang="nl-BE" sz="1200" b="0" i="0" u="none" strike="noStrike" kern="1200" baseline="0" dirty="0" smtClean="0">
                <a:solidFill>
                  <a:schemeClr val="tx1"/>
                </a:solidFill>
                <a:latin typeface="+mn-lt"/>
                <a:ea typeface="+mn-ea"/>
                <a:cs typeface="+mn-cs"/>
              </a:rPr>
              <a:t>Ook in België is er nood aan een eenduidige, op evidentie gebaseerde richtlijn voor screening en behandeling van osteoporose, die makkelijk in het consult te integreren is. Deze is vooralsnog niet beschikbaar. </a:t>
            </a:r>
          </a:p>
          <a:p>
            <a:pPr lvl="1"/>
            <a:r>
              <a:rPr lang="nl-BE" sz="1200" b="0" i="0" u="none" strike="noStrike" kern="1200" baseline="0" dirty="0" smtClean="0">
                <a:solidFill>
                  <a:schemeClr val="tx1"/>
                </a:solidFill>
                <a:latin typeface="+mn-lt"/>
                <a:ea typeface="+mn-ea"/>
                <a:cs typeface="+mn-cs"/>
              </a:rPr>
              <a:t>Er werd in een studie reeds onderzocht of FRAX gebruikt kan worden om mogelijke drempels voor therapeutische interventies te bepalen in België, maar verder socio-economische analyses zijn noodzakelijk. </a:t>
            </a:r>
          </a:p>
          <a:p>
            <a:pPr lvl="1"/>
            <a:r>
              <a:rPr lang="nl-BE" sz="1200" b="1" i="0" u="none" strike="noStrike" kern="1200" baseline="0" dirty="0" smtClean="0">
                <a:solidFill>
                  <a:schemeClr val="tx1"/>
                </a:solidFill>
                <a:latin typeface="+mn-lt"/>
                <a:ea typeface="+mn-ea"/>
                <a:cs typeface="+mn-cs"/>
              </a:rPr>
              <a:t>FRAX-drempels voor therapie-indicatie in België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Wellicht is het gebruik van bijvoorbeeld bepaalde FRAX-</a:t>
            </a:r>
            <a:r>
              <a:rPr lang="nl-BE" sz="1200" b="0" i="0" u="none" strike="noStrike" kern="1200" baseline="0" dirty="0" err="1" smtClean="0">
                <a:solidFill>
                  <a:schemeClr val="tx1"/>
                </a:solidFill>
                <a:latin typeface="+mn-lt"/>
                <a:ea typeface="+mn-ea"/>
                <a:cs typeface="+mn-cs"/>
              </a:rPr>
              <a:t>cutoffs</a:t>
            </a:r>
            <a:r>
              <a:rPr lang="nl-BE" sz="1200" b="0" i="0" u="none" strike="noStrike" kern="1200" baseline="0" dirty="0" smtClean="0">
                <a:solidFill>
                  <a:schemeClr val="tx1"/>
                </a:solidFill>
                <a:latin typeface="+mn-lt"/>
                <a:ea typeface="+mn-ea"/>
                <a:cs typeface="+mn-cs"/>
              </a:rPr>
              <a:t> t.o.v. de huidige terugbetalingscriteria (die onafhankelijk zijn van de leeftijd en enkel steunen op de diagnose van wervelfractuur en/of BMD T-score &lt;-2,5) in economische analyses kostefficiënter. </a:t>
            </a:r>
          </a:p>
          <a:p>
            <a:pPr lvl="1"/>
            <a:r>
              <a:rPr lang="nl-BE" sz="1200" b="0" i="0" u="none" strike="noStrike" kern="1200" baseline="0" dirty="0" smtClean="0">
                <a:solidFill>
                  <a:schemeClr val="tx1"/>
                </a:solidFill>
                <a:latin typeface="+mn-lt"/>
                <a:ea typeface="+mn-ea"/>
                <a:cs typeface="+mn-cs"/>
              </a:rPr>
              <a:t>In België wordt de indicatie tot behandeling benaderd door een FRAX-cutoffwaarde zoals in de </a:t>
            </a:r>
            <a:r>
              <a:rPr lang="nl-BE" sz="1200" b="0" i="1" u="none" strike="noStrike" kern="1200" baseline="0" dirty="0" smtClean="0">
                <a:solidFill>
                  <a:schemeClr val="tx1"/>
                </a:solidFill>
                <a:latin typeface="+mn-lt"/>
                <a:ea typeface="+mn-ea"/>
                <a:cs typeface="+mn-cs"/>
              </a:rPr>
              <a:t>figuur </a:t>
            </a:r>
            <a:r>
              <a:rPr lang="nl-BE" sz="1200" b="0" i="0" u="none" strike="noStrike" kern="1200" baseline="0" dirty="0" smtClean="0">
                <a:solidFill>
                  <a:schemeClr val="tx1"/>
                </a:solidFill>
                <a:latin typeface="+mn-lt"/>
                <a:ea typeface="+mn-ea"/>
                <a:cs typeface="+mn-cs"/>
              </a:rPr>
              <a:t>is aangegeven. De drempel is leeftijdsafhankelijk en niet door één cijfer weer te geven voor alle patiënten. De interpretatie van deze cutoffwaarde en de behandelindicatie moet door de arts gebeuren, waarbij de arts ook rekening houdt met andere factoren (zoals bijkomende risicofactoren, weging van de FRAX-risicofactoren, </a:t>
            </a:r>
            <a:r>
              <a:rPr lang="nl-BE" sz="1200" b="0" i="0" u="none" strike="noStrike" kern="1200" baseline="0" dirty="0" err="1" smtClean="0">
                <a:solidFill>
                  <a:schemeClr val="tx1"/>
                </a:solidFill>
                <a:latin typeface="+mn-lt"/>
                <a:ea typeface="+mn-ea"/>
                <a:cs typeface="+mn-cs"/>
              </a:rPr>
              <a:t>comorbiditeiten</a:t>
            </a:r>
            <a:r>
              <a:rPr lang="nl-BE" sz="1200" b="0" i="0" u="none" strike="noStrike" kern="1200" baseline="0" dirty="0" smtClean="0">
                <a:solidFill>
                  <a:schemeClr val="tx1"/>
                </a:solidFill>
                <a:latin typeface="+mn-lt"/>
                <a:ea typeface="+mn-ea"/>
                <a:cs typeface="+mn-cs"/>
              </a:rPr>
              <a:t> en andere </a:t>
            </a:r>
            <a:r>
              <a:rPr lang="nl-BE" sz="1200" b="0" i="0" u="none" strike="noStrike" kern="1200" baseline="0" dirty="0" err="1" smtClean="0">
                <a:solidFill>
                  <a:schemeClr val="tx1"/>
                </a:solidFill>
                <a:latin typeface="+mn-lt"/>
                <a:ea typeface="+mn-ea"/>
                <a:cs typeface="+mn-cs"/>
              </a:rPr>
              <a:t>patiënt-gebonden</a:t>
            </a:r>
            <a:r>
              <a:rPr lang="nl-BE" sz="1200" b="0" i="0" u="none" strike="noStrike" kern="1200" baseline="0" dirty="0" smtClean="0">
                <a:solidFill>
                  <a:schemeClr val="tx1"/>
                </a:solidFill>
                <a:latin typeface="+mn-lt"/>
                <a:ea typeface="+mn-ea"/>
                <a:cs typeface="+mn-cs"/>
              </a:rPr>
              <a:t> aspecten). Terugbetalingscriteria en behandel-indicaties zijn niet dezelfde. </a:t>
            </a:r>
          </a:p>
          <a:p>
            <a:pPr lvl="1"/>
            <a:r>
              <a:rPr lang="nl-BE" sz="1200" b="0" i="0" u="none" strike="noStrike" kern="1200" baseline="0" dirty="0" smtClean="0">
                <a:solidFill>
                  <a:schemeClr val="tx1"/>
                </a:solidFill>
                <a:latin typeface="+mn-lt"/>
                <a:ea typeface="+mn-ea"/>
                <a:cs typeface="+mn-cs"/>
              </a:rPr>
              <a:t>Over het algemeen moet worden overwogen om medicatie voor te schrijven vanaf de FRAX-score boven de behandeldrempelwaarde stijgt </a:t>
            </a:r>
            <a:r>
              <a:rPr lang="nl-BE" sz="1200" b="0" i="1" u="none" strike="noStrike" kern="1200" baseline="0" dirty="0" smtClean="0">
                <a:solidFill>
                  <a:schemeClr val="tx1"/>
                </a:solidFill>
                <a:latin typeface="+mn-lt"/>
                <a:ea typeface="+mn-ea"/>
                <a:cs typeface="+mn-cs"/>
              </a:rPr>
              <a:t>(zie voorstel in de figuur).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Geen enkel beoordelingshulpmiddel geldt echter meer dan het eigen klinisch oordeel. Elke casus verschilt, afhankelijk van de betreffende arts en patiënt. </a:t>
            </a:r>
          </a:p>
          <a:p>
            <a:pPr lvl="1"/>
            <a:r>
              <a:rPr lang="nl-BE" sz="1200" b="0" i="0" u="none" strike="noStrike" kern="1200" baseline="0" dirty="0" smtClean="0">
                <a:solidFill>
                  <a:schemeClr val="tx1"/>
                </a:solidFill>
                <a:latin typeface="+mn-lt"/>
                <a:ea typeface="+mn-ea"/>
                <a:cs typeface="+mn-cs"/>
              </a:rPr>
              <a:t>Als u een patiënt hebt met een FRAX-score boven de behandeldrempelwaarde, dan moet u beslissen of dit een </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84</a:t>
            </a:fld>
            <a:endParaRPr lang="en-US"/>
          </a:p>
        </p:txBody>
      </p:sp>
    </p:spTree>
    <p:extLst>
      <p:ext uri="{BB962C8B-B14F-4D97-AF65-F5344CB8AC3E}">
        <p14:creationId xmlns:p14="http://schemas.microsoft.com/office/powerpoint/2010/main" val="266900652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Govaerts, F., Val- en fractuurpreventie. Huisarts Nu 2015, 44, 254–255</a:t>
            </a:r>
          </a:p>
          <a:p>
            <a:r>
              <a:rPr lang="nl-BE" sz="1200" b="0" i="0" u="none" strike="noStrike" kern="1200" baseline="0" dirty="0" smtClean="0">
                <a:solidFill>
                  <a:schemeClr val="tx1"/>
                </a:solidFill>
                <a:latin typeface="+mn-lt"/>
                <a:ea typeface="+mn-ea"/>
                <a:cs typeface="+mn-cs"/>
              </a:rPr>
              <a:t>(5) INSCHATTEN VAN HET FRACTUURRISICO A.H.V. FRAX </a:t>
            </a:r>
          </a:p>
          <a:p>
            <a:pPr lvl="1"/>
            <a:r>
              <a:rPr lang="nl-BE" sz="1200" b="1" i="0" u="none" strike="noStrike" kern="1200" baseline="0" dirty="0" smtClean="0">
                <a:solidFill>
                  <a:schemeClr val="tx1"/>
                </a:solidFill>
                <a:latin typeface="+mn-lt"/>
                <a:ea typeface="+mn-ea"/>
                <a:cs typeface="+mn-cs"/>
              </a:rPr>
              <a:t>Algemeen </a:t>
            </a:r>
            <a:endParaRPr lang="nl-BE" sz="1200" b="0" i="0" u="none" strike="noStrike" kern="1200" baseline="0" dirty="0" smtClean="0">
              <a:solidFill>
                <a:schemeClr val="tx1"/>
              </a:solidFill>
              <a:latin typeface="+mn-lt"/>
              <a:ea typeface="+mn-ea"/>
              <a:cs typeface="+mn-cs"/>
            </a:endParaRPr>
          </a:p>
          <a:p>
            <a:pPr lvl="1"/>
            <a:r>
              <a:rPr lang="nl-BE" sz="1200" b="1" i="0" u="none" strike="noStrike" kern="1200" baseline="0" dirty="0" smtClean="0">
                <a:solidFill>
                  <a:schemeClr val="tx1"/>
                </a:solidFill>
                <a:latin typeface="+mn-lt"/>
                <a:ea typeface="+mn-ea"/>
                <a:cs typeface="+mn-cs"/>
              </a:rPr>
              <a:t>Beperkingen van DXA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Welke patiënten hebben baat hebben bij een farmacologische behandeling? </a:t>
            </a:r>
          </a:p>
          <a:p>
            <a:pPr lvl="1"/>
            <a:r>
              <a:rPr lang="nl-BE" sz="1200" b="0" i="0" u="none" strike="noStrike" kern="1200" baseline="0" dirty="0" smtClean="0">
                <a:solidFill>
                  <a:schemeClr val="tx1"/>
                </a:solidFill>
                <a:latin typeface="+mn-lt"/>
                <a:ea typeface="+mn-ea"/>
                <a:cs typeface="+mn-cs"/>
              </a:rPr>
              <a:t>Op dit moment is DXA nog steeds de gouden standaard om de diagnose te stellen van osteoporose. Een botmeting is heel specifiek maar niet heel sensitief (hoog aantal vals-negatieve resultaten). </a:t>
            </a:r>
          </a:p>
          <a:p>
            <a:pPr lvl="1"/>
            <a:r>
              <a:rPr lang="nl-BE" sz="1200" b="0" i="0" u="none" strike="noStrike" kern="1200" baseline="0" dirty="0" smtClean="0">
                <a:solidFill>
                  <a:schemeClr val="tx1"/>
                </a:solidFill>
                <a:latin typeface="+mn-lt"/>
                <a:ea typeface="+mn-ea"/>
                <a:cs typeface="+mn-cs"/>
              </a:rPr>
              <a:t>Een botdichtheidsmeting is zwart-wit: enkel diegenen die een T-score hebben van &lt;-2,5, komen in aanmerking voor een behandeling. Er gebeuren echter heel wat fracturen bij personen met een T-score boven -2,5 (</a:t>
            </a:r>
            <a:r>
              <a:rPr lang="nl-BE" sz="1200" b="0" i="0" u="none" strike="noStrike" kern="1200" baseline="0" dirty="0" err="1" smtClean="0">
                <a:solidFill>
                  <a:schemeClr val="tx1"/>
                </a:solidFill>
                <a:latin typeface="+mn-lt"/>
                <a:ea typeface="+mn-ea"/>
                <a:cs typeface="+mn-cs"/>
              </a:rPr>
              <a:t>osteopenierange</a:t>
            </a:r>
            <a:r>
              <a:rPr lang="nl-BE" sz="1200" b="0" i="0" u="none" strike="noStrike" kern="1200" baseline="0" dirty="0" smtClean="0">
                <a:solidFill>
                  <a:schemeClr val="tx1"/>
                </a:solidFill>
                <a:latin typeface="+mn-lt"/>
                <a:ea typeface="+mn-ea"/>
                <a:cs typeface="+mn-cs"/>
              </a:rPr>
              <a:t>). </a:t>
            </a:r>
          </a:p>
          <a:p>
            <a:pPr lvl="1"/>
            <a:r>
              <a:rPr lang="nl-BE" sz="1200" b="0" i="0" u="none" strike="noStrike" kern="1200" baseline="0" dirty="0" smtClean="0">
                <a:solidFill>
                  <a:schemeClr val="tx1"/>
                </a:solidFill>
                <a:latin typeface="+mn-lt"/>
                <a:ea typeface="+mn-ea"/>
                <a:cs typeface="+mn-cs"/>
              </a:rPr>
              <a:t>Enkel doorverwijzen voor een DXA om na te gaan of de patiënt voldoet aan de terugbetalingscriteria (bepaalde geneesmiddelen voor osteoporose worden terugbetaald op basis van door het Riziv vastgelegde </a:t>
            </a:r>
            <a:r>
              <a:rPr lang="nl-BE" sz="1200" b="0" i="0" u="none" strike="noStrike" kern="1200" baseline="0" dirty="0" err="1" smtClean="0">
                <a:solidFill>
                  <a:schemeClr val="tx1"/>
                </a:solidFill>
                <a:latin typeface="+mn-lt"/>
                <a:ea typeface="+mn-ea"/>
                <a:cs typeface="+mn-cs"/>
              </a:rPr>
              <a:t>botdensitometriewaarden</a:t>
            </a:r>
            <a:r>
              <a:rPr lang="nl-BE" sz="1200" b="0" i="0" u="none" strike="noStrike" kern="1200" baseline="0" dirty="0" smtClean="0">
                <a:solidFill>
                  <a:schemeClr val="tx1"/>
                </a:solidFill>
                <a:latin typeface="+mn-lt"/>
                <a:ea typeface="+mn-ea"/>
                <a:cs typeface="+mn-cs"/>
              </a:rPr>
              <a:t>) voor behandeling is niet hetzelfde als het bepalen van een goede indicatie voor behandeling. </a:t>
            </a:r>
          </a:p>
          <a:p>
            <a:pPr lvl="1"/>
            <a:r>
              <a:rPr lang="nl-BE" sz="1200" b="1" i="0" u="none" strike="noStrike" kern="1200" baseline="0" dirty="0" smtClean="0">
                <a:solidFill>
                  <a:schemeClr val="tx1"/>
                </a:solidFill>
                <a:latin typeface="+mn-lt"/>
                <a:ea typeface="+mn-ea"/>
                <a:cs typeface="+mn-cs"/>
              </a:rPr>
              <a:t>Wanneer een FRAX?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Indien de DXA geen tekens van osteoporose of wervelfractuur vertoont, is het daarom zinvol om bij de patiënt met andere fracturen dan een wervel- of heupfractuur tevens een FRAX af te nemen. </a:t>
            </a:r>
          </a:p>
          <a:p>
            <a:pPr lvl="1"/>
            <a:r>
              <a:rPr lang="nl-BE" sz="1200" b="0" i="0" u="none" strike="noStrike" kern="1200" baseline="0" dirty="0" smtClean="0">
                <a:solidFill>
                  <a:schemeClr val="tx1"/>
                </a:solidFill>
                <a:latin typeface="+mn-lt"/>
                <a:ea typeface="+mn-ea"/>
                <a:cs typeface="+mn-cs"/>
              </a:rPr>
              <a:t>De FRAX-tool werd ontwikkeld om aan de hand van klinische riscofactoren en botmineraaldichtheid het fractuurrisico nog beter in te schatten. De sensitiviteit van het fractuurrisico wordt hierbij verhoogd. </a:t>
            </a:r>
          </a:p>
          <a:p>
            <a:pPr lvl="1"/>
            <a:r>
              <a:rPr lang="nl-BE" sz="1200" b="1" i="0" u="none" strike="noStrike" kern="1200" baseline="0" dirty="0" smtClean="0">
                <a:solidFill>
                  <a:schemeClr val="tx1"/>
                </a:solidFill>
                <a:latin typeface="+mn-lt"/>
                <a:ea typeface="+mn-ea"/>
                <a:cs typeface="+mn-cs"/>
              </a:rPr>
              <a:t>Hoog- en laagrisicogroepen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Op basis van de FRAX worden individuen ingedeeld in hoog- tot laagrisicogroepen voor fracturen. Verwacht wordt dat patiënten met het hoogste risico voor broosheidsfracturen het meeste voordeel zullen halen uit een behandeling en dat het gericht behandelen van dergelijke </a:t>
            </a:r>
            <a:r>
              <a:rPr lang="nl-BE" sz="1200" b="0" i="0" u="none" strike="noStrike" kern="1200" baseline="0" dirty="0" err="1" smtClean="0">
                <a:solidFill>
                  <a:schemeClr val="tx1"/>
                </a:solidFill>
                <a:latin typeface="+mn-lt"/>
                <a:ea typeface="+mn-ea"/>
                <a:cs typeface="+mn-cs"/>
              </a:rPr>
              <a:t>hoogrisico</a:t>
            </a:r>
            <a:r>
              <a:rPr lang="nl-BE" sz="1200" b="0" i="0" u="none" strike="noStrike" kern="1200" baseline="0" dirty="0" smtClean="0">
                <a:solidFill>
                  <a:schemeClr val="tx1"/>
                </a:solidFill>
                <a:latin typeface="+mn-lt"/>
                <a:ea typeface="+mn-ea"/>
                <a:cs typeface="+mn-cs"/>
              </a:rPr>
              <a:t>-patiënten zal leiden tot een betere kosteneffectiviteit. </a:t>
            </a:r>
          </a:p>
          <a:p>
            <a:pPr lvl="1"/>
            <a:r>
              <a:rPr lang="nl-BE" sz="1200" b="0" i="0" u="none" strike="noStrike" kern="1200" baseline="0" dirty="0" smtClean="0">
                <a:solidFill>
                  <a:schemeClr val="tx1"/>
                </a:solidFill>
                <a:latin typeface="+mn-lt"/>
                <a:ea typeface="+mn-ea"/>
                <a:cs typeface="+mn-cs"/>
              </a:rPr>
              <a:t>Aan de hand van de FRAX-tool wordt bepaald of de patiënt een hoog of laag fractuurrisico heeft: </a:t>
            </a:r>
          </a:p>
          <a:p>
            <a:pPr lvl="1"/>
            <a:r>
              <a:rPr lang="nl-BE" sz="1200" b="0" i="0" u="none" strike="noStrike" kern="1200" baseline="0" dirty="0" smtClean="0">
                <a:solidFill>
                  <a:schemeClr val="tx1"/>
                </a:solidFill>
                <a:latin typeface="+mn-lt"/>
                <a:ea typeface="+mn-ea"/>
                <a:cs typeface="+mn-cs"/>
              </a:rPr>
              <a:t>indien de patiënt een laag fractuurrisico heeft: geef algemene preventieadviezen ter behoud van de </a:t>
            </a:r>
            <a:r>
              <a:rPr lang="nl-BE" sz="1200" b="0" i="0" u="none" strike="noStrike" kern="1200" baseline="0" dirty="0" err="1" smtClean="0">
                <a:solidFill>
                  <a:schemeClr val="tx1"/>
                </a:solidFill>
                <a:latin typeface="+mn-lt"/>
                <a:ea typeface="+mn-ea"/>
                <a:cs typeface="+mn-cs"/>
              </a:rPr>
              <a:t>skeletale</a:t>
            </a:r>
            <a:r>
              <a:rPr lang="nl-BE" sz="1200" b="0" i="0" u="none" strike="noStrike" kern="1200" baseline="0" dirty="0" smtClean="0">
                <a:solidFill>
                  <a:schemeClr val="tx1"/>
                </a:solidFill>
                <a:latin typeface="+mn-lt"/>
                <a:ea typeface="+mn-ea"/>
                <a:cs typeface="+mn-cs"/>
              </a:rPr>
              <a:t> gezondheid. </a:t>
            </a:r>
          </a:p>
          <a:p>
            <a:pPr lvl="1"/>
            <a:r>
              <a:rPr lang="nl-BE" sz="1200" b="0" i="0" u="none" strike="noStrike" kern="1200" baseline="0" dirty="0" smtClean="0">
                <a:solidFill>
                  <a:schemeClr val="tx1"/>
                </a:solidFill>
                <a:latin typeface="+mn-lt"/>
                <a:ea typeface="+mn-ea"/>
                <a:cs typeface="+mn-cs"/>
              </a:rPr>
              <a:t>i </a:t>
            </a:r>
            <a:r>
              <a:rPr lang="nl-BE" sz="1200" b="0" i="0" u="none" strike="noStrike" kern="1200" baseline="0" dirty="0" err="1" smtClean="0">
                <a:solidFill>
                  <a:schemeClr val="tx1"/>
                </a:solidFill>
                <a:latin typeface="+mn-lt"/>
                <a:ea typeface="+mn-ea"/>
                <a:cs typeface="+mn-cs"/>
              </a:rPr>
              <a:t>ndien</a:t>
            </a:r>
            <a:r>
              <a:rPr lang="nl-BE" sz="1200" b="0" i="0" u="none" strike="noStrike" kern="1200" baseline="0" dirty="0" smtClean="0">
                <a:solidFill>
                  <a:schemeClr val="tx1"/>
                </a:solidFill>
                <a:latin typeface="+mn-lt"/>
                <a:ea typeface="+mn-ea"/>
                <a:cs typeface="+mn-cs"/>
              </a:rPr>
              <a:t> de patiënt een hoog fractuurrisico heeft: start steeds met een behandeling. </a:t>
            </a:r>
          </a:p>
          <a:p>
            <a:pPr lvl="1"/>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De FRAX-tool is een belangrijk hulpmiddel in de risicocommunicatie tussen arts en patiënt en een belangrijk onderdeel van de ‘shared </a:t>
            </a:r>
            <a:r>
              <a:rPr lang="nl-BE" sz="1200" b="0" i="0" u="none" strike="noStrike" kern="1200" baseline="0" dirty="0" err="1" smtClean="0">
                <a:solidFill>
                  <a:schemeClr val="tx1"/>
                </a:solidFill>
                <a:latin typeface="+mn-lt"/>
                <a:ea typeface="+mn-ea"/>
                <a:cs typeface="+mn-cs"/>
              </a:rPr>
              <a:t>decision</a:t>
            </a:r>
            <a:r>
              <a:rPr lang="nl-BE" sz="1200" b="0" i="0" u="none" strike="noStrike" kern="1200" baseline="0" dirty="0" smtClean="0">
                <a:solidFill>
                  <a:schemeClr val="tx1"/>
                </a:solidFill>
                <a:latin typeface="+mn-lt"/>
                <a:ea typeface="+mn-ea"/>
                <a:cs typeface="+mn-cs"/>
              </a:rPr>
              <a:t> making’ omtrent het al of niet opstarten van medicatie. </a:t>
            </a:r>
          </a:p>
          <a:p>
            <a:pPr lvl="1"/>
            <a:r>
              <a:rPr lang="en-US" sz="1200" b="1" i="0" u="none" strike="noStrike" kern="1200" baseline="0" dirty="0" smtClean="0">
                <a:solidFill>
                  <a:schemeClr val="tx1"/>
                </a:solidFill>
                <a:latin typeface="+mn-lt"/>
                <a:ea typeface="+mn-ea"/>
                <a:cs typeface="+mn-cs"/>
              </a:rPr>
              <a:t>De FRAX-tool (WHO ‘Fracture Risk Assessment Tool’): </a:t>
            </a:r>
            <a:endParaRPr lang="en-US" sz="1200" b="0" i="0" u="none" strike="noStrike" kern="1200" baseline="0" dirty="0" smtClean="0">
              <a:solidFill>
                <a:schemeClr val="tx1"/>
              </a:solidFill>
              <a:latin typeface="+mn-lt"/>
              <a:ea typeface="+mn-ea"/>
              <a:cs typeface="+mn-cs"/>
            </a:endParaRPr>
          </a:p>
          <a:p>
            <a:pPr lvl="1"/>
            <a:r>
              <a:rPr lang="nl-BE" sz="1200" b="0" i="1" u="sng" strike="noStrike" kern="1200" baseline="0" dirty="0" smtClean="0">
                <a:solidFill>
                  <a:schemeClr val="tx1"/>
                </a:solidFill>
                <a:latin typeface="+mn-lt"/>
                <a:ea typeface="+mn-ea"/>
                <a:cs typeface="+mn-cs"/>
              </a:rPr>
              <a:t>www.shef.ac.uk/FRAX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FRAX is de meest gevalideerde methode voor de inschatting van de gemiddelde fractuurkans in de volwassen en oudere populatie. </a:t>
            </a:r>
          </a:p>
          <a:p>
            <a:pPr lvl="1"/>
            <a:r>
              <a:rPr lang="nl-BE" sz="1200" b="0" i="0" u="none" strike="noStrike" kern="1200" baseline="0" dirty="0" smtClean="0">
                <a:solidFill>
                  <a:schemeClr val="tx1"/>
                </a:solidFill>
                <a:latin typeface="+mn-lt"/>
                <a:ea typeface="+mn-ea"/>
                <a:cs typeface="+mn-cs"/>
              </a:rPr>
              <a:t>Op basis van twaalf risicofactoren, zonder en met de uitkomst van een botmineraaldichtheidsmeting, wordt met het FRAX-model een 10-jaarsfractuurrisico berekend. </a:t>
            </a:r>
          </a:p>
          <a:p>
            <a:pPr lvl="1"/>
            <a:r>
              <a:rPr lang="nl-BE" sz="1200" b="0" i="0" u="none" strike="noStrike" kern="1200" baseline="0" dirty="0" smtClean="0">
                <a:solidFill>
                  <a:schemeClr val="tx1"/>
                </a:solidFill>
                <a:latin typeface="+mn-lt"/>
                <a:ea typeface="+mn-ea"/>
                <a:cs typeface="+mn-cs"/>
              </a:rPr>
              <a:t>Het FRAX</a:t>
            </a:r>
            <a:r>
              <a:rPr lang="nl-BE" sz="800" b="0" i="0" u="none" strike="noStrike" kern="1200" baseline="30000" dirty="0" smtClean="0">
                <a:solidFill>
                  <a:schemeClr val="tx1"/>
                </a:solidFill>
                <a:latin typeface="+mn-lt"/>
                <a:ea typeface="+mn-ea"/>
                <a:cs typeface="+mn-cs"/>
              </a:rPr>
              <a:t>®</a:t>
            </a:r>
            <a:r>
              <a:rPr lang="nl-BE" sz="1200" b="0" i="0" u="none" strike="noStrike" kern="1200" baseline="0" dirty="0" smtClean="0">
                <a:solidFill>
                  <a:schemeClr val="tx1"/>
                </a:solidFill>
                <a:latin typeface="+mn-lt"/>
                <a:ea typeface="+mn-ea"/>
                <a:cs typeface="+mn-cs"/>
              </a:rPr>
              <a:t>-model werd gekalibreerd voor België en geeft als output de 10-jaarkans op een heupfractuur en de 10-jaarkans op een belangrijke </a:t>
            </a:r>
            <a:r>
              <a:rPr lang="nl-BE" sz="1200" b="0" i="0" u="none" strike="noStrike" kern="1200" baseline="0" dirty="0" err="1" smtClean="0">
                <a:solidFill>
                  <a:schemeClr val="tx1"/>
                </a:solidFill>
                <a:latin typeface="+mn-lt"/>
                <a:ea typeface="+mn-ea"/>
                <a:cs typeface="+mn-cs"/>
              </a:rPr>
              <a:t>osteoporotische</a:t>
            </a:r>
            <a:r>
              <a:rPr lang="nl-BE" sz="1200" b="0" i="0" u="none" strike="noStrike" kern="1200" baseline="0" dirty="0" smtClean="0">
                <a:solidFill>
                  <a:schemeClr val="tx1"/>
                </a:solidFill>
                <a:latin typeface="+mn-lt"/>
                <a:ea typeface="+mn-ea"/>
                <a:cs typeface="+mn-cs"/>
              </a:rPr>
              <a:t> fractuur (klinische wervelfractuur, pols-, heup- of schouderfractuur). </a:t>
            </a:r>
          </a:p>
          <a:p>
            <a:pPr lvl="1"/>
            <a:r>
              <a:rPr lang="nl-BE" sz="1200" b="1" i="0" u="none" strike="noStrike" kern="1200" baseline="0" dirty="0" smtClean="0">
                <a:solidFill>
                  <a:schemeClr val="tx1"/>
                </a:solidFill>
                <a:latin typeface="+mn-lt"/>
                <a:ea typeface="+mn-ea"/>
                <a:cs typeface="+mn-cs"/>
              </a:rPr>
              <a:t>Inschatten van het fractuurrisico </a:t>
            </a:r>
            <a:r>
              <a:rPr lang="nl-BE" sz="1200" b="1" i="0" u="none" strike="noStrike" kern="1200" baseline="0" dirty="0" err="1" smtClean="0">
                <a:solidFill>
                  <a:schemeClr val="tx1"/>
                </a:solidFill>
                <a:latin typeface="+mn-lt"/>
                <a:ea typeface="+mn-ea"/>
                <a:cs typeface="+mn-cs"/>
              </a:rPr>
              <a:t>a.h.v</a:t>
            </a:r>
            <a:r>
              <a:rPr lang="nl-BE" sz="1200" b="1" i="0" u="none" strike="noStrike" kern="1200" baseline="0" dirty="0" smtClean="0">
                <a:solidFill>
                  <a:schemeClr val="tx1"/>
                </a:solidFill>
                <a:latin typeface="+mn-lt"/>
                <a:ea typeface="+mn-ea"/>
                <a:cs typeface="+mn-cs"/>
              </a:rPr>
              <a:t>. de FRAX met DXA </a:t>
            </a:r>
            <a:endParaRPr lang="nl-BE" sz="1200" b="0" i="0" u="none" strike="noStrike" kern="1200" baseline="0" dirty="0" smtClean="0">
              <a:solidFill>
                <a:schemeClr val="tx1"/>
              </a:solidFill>
              <a:latin typeface="+mn-lt"/>
              <a:ea typeface="+mn-ea"/>
              <a:cs typeface="+mn-cs"/>
            </a:endParaRPr>
          </a:p>
          <a:p>
            <a:pPr lvl="1"/>
            <a:r>
              <a:rPr lang="nl-BE" sz="1200" b="1" i="0" u="none" strike="noStrike" kern="1200" baseline="0" dirty="0" smtClean="0">
                <a:solidFill>
                  <a:schemeClr val="tx1"/>
                </a:solidFill>
                <a:latin typeface="+mn-lt"/>
                <a:ea typeface="+mn-ea"/>
                <a:cs typeface="+mn-cs"/>
              </a:rPr>
              <a:t>Algemeen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Het FRAX-algoritme kan als richtlijn gebruikt worden voor verwijzing voor een bepaling van de botmineraaldichtheid maar ook voor een behandeling. </a:t>
            </a:r>
          </a:p>
          <a:p>
            <a:pPr lvl="1"/>
            <a:r>
              <a:rPr lang="nl-BE" sz="1200" b="0" i="0" u="none" strike="noStrike" kern="1200" baseline="0" dirty="0" smtClean="0">
                <a:solidFill>
                  <a:schemeClr val="tx1"/>
                </a:solidFill>
                <a:latin typeface="+mn-lt"/>
                <a:ea typeface="+mn-ea"/>
                <a:cs typeface="+mn-cs"/>
              </a:rPr>
              <a:t>Bij de individuele patiënt met een negatieve botmineraaldichtheid (bv. in de </a:t>
            </a:r>
            <a:r>
              <a:rPr lang="nl-BE" sz="1200" b="0" i="0" u="none" strike="noStrike" kern="1200" baseline="0" dirty="0" err="1" smtClean="0">
                <a:solidFill>
                  <a:schemeClr val="tx1"/>
                </a:solidFill>
                <a:latin typeface="+mn-lt"/>
                <a:ea typeface="+mn-ea"/>
                <a:cs typeface="+mn-cs"/>
              </a:rPr>
              <a:t>osteopenierange</a:t>
            </a:r>
            <a:r>
              <a:rPr lang="nl-BE" sz="1200" b="0" i="0" u="none" strike="noStrike" kern="1200" baseline="0" dirty="0" smtClean="0">
                <a:solidFill>
                  <a:schemeClr val="tx1"/>
                </a:solidFill>
                <a:latin typeface="+mn-lt"/>
                <a:ea typeface="+mn-ea"/>
                <a:cs typeface="+mn-cs"/>
              </a:rPr>
              <a:t>) maar met een zeer hoge FRAX-score kan worden gekeken of er al dan niet wordt overgegaan tot een behandeling. Osteoporose-therapieën leveren het meeste winst op bij patiënten met een hoog risico op fracturen. </a:t>
            </a:r>
          </a:p>
          <a:p>
            <a:pPr lvl="1"/>
            <a:r>
              <a:rPr lang="nl-BE" sz="1200" b="0" i="0" u="none" strike="noStrike" kern="1200" baseline="0" dirty="0" smtClean="0">
                <a:solidFill>
                  <a:schemeClr val="tx1"/>
                </a:solidFill>
                <a:latin typeface="+mn-lt"/>
                <a:ea typeface="+mn-ea"/>
                <a:cs typeface="+mn-cs"/>
              </a:rPr>
              <a:t>De drempel om met een behandeling te beginnen verschilt per land. Veel landen hebben FRAX opgenomen in de landelijke richtlijnen voor osteoporose en vermelden drempels waarop met therapie moet worden begonnen. </a:t>
            </a:r>
          </a:p>
          <a:p>
            <a:pPr lvl="1"/>
            <a:r>
              <a:rPr lang="nl-BE" sz="1200" b="0" i="0" u="none" strike="noStrike" kern="1200" baseline="0" dirty="0" smtClean="0">
                <a:solidFill>
                  <a:schemeClr val="tx1"/>
                </a:solidFill>
                <a:latin typeface="+mn-lt"/>
                <a:ea typeface="+mn-ea"/>
                <a:cs typeface="+mn-cs"/>
              </a:rPr>
              <a:t>Ook in België is er nood aan een eenduidige, op evidentie gebaseerde richtlijn voor screening en behandeling van osteoporose, die makkelijk in het consult te integreren is. Deze is vooralsnog niet beschikbaar. </a:t>
            </a:r>
          </a:p>
          <a:p>
            <a:pPr lvl="1"/>
            <a:r>
              <a:rPr lang="nl-BE" sz="1200" b="0" i="0" u="none" strike="noStrike" kern="1200" baseline="0" dirty="0" smtClean="0">
                <a:solidFill>
                  <a:schemeClr val="tx1"/>
                </a:solidFill>
                <a:latin typeface="+mn-lt"/>
                <a:ea typeface="+mn-ea"/>
                <a:cs typeface="+mn-cs"/>
              </a:rPr>
              <a:t>Er werd in een studie reeds onderzocht of FRAX gebruikt kan worden om mogelijke drempels voor therapeutische interventies te bepalen in België, maar verder socio-economische analyses zijn noodzakelijk. </a:t>
            </a:r>
          </a:p>
          <a:p>
            <a:pPr lvl="1"/>
            <a:r>
              <a:rPr lang="nl-BE" sz="1200" b="1" i="0" u="none" strike="noStrike" kern="1200" baseline="0" dirty="0" smtClean="0">
                <a:solidFill>
                  <a:schemeClr val="tx1"/>
                </a:solidFill>
                <a:latin typeface="+mn-lt"/>
                <a:ea typeface="+mn-ea"/>
                <a:cs typeface="+mn-cs"/>
              </a:rPr>
              <a:t>FRAX-drempels voor therapie-indicatie in België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Wellicht is het gebruik van bijvoorbeeld bepaalde FRAX-</a:t>
            </a:r>
            <a:r>
              <a:rPr lang="nl-BE" sz="1200" b="0" i="0" u="none" strike="noStrike" kern="1200" baseline="0" dirty="0" err="1" smtClean="0">
                <a:solidFill>
                  <a:schemeClr val="tx1"/>
                </a:solidFill>
                <a:latin typeface="+mn-lt"/>
                <a:ea typeface="+mn-ea"/>
                <a:cs typeface="+mn-cs"/>
              </a:rPr>
              <a:t>cutoffs</a:t>
            </a:r>
            <a:r>
              <a:rPr lang="nl-BE" sz="1200" b="0" i="0" u="none" strike="noStrike" kern="1200" baseline="0" dirty="0" smtClean="0">
                <a:solidFill>
                  <a:schemeClr val="tx1"/>
                </a:solidFill>
                <a:latin typeface="+mn-lt"/>
                <a:ea typeface="+mn-ea"/>
                <a:cs typeface="+mn-cs"/>
              </a:rPr>
              <a:t> t.o.v. de huidige terugbetalingscriteria (die onafhankelijk zijn van de leeftijd en enkel steunen op de diagnose van wervelfractuur en/of BMD T-score &lt;-2,5) in economische analyses kostefficiënter. </a:t>
            </a:r>
          </a:p>
          <a:p>
            <a:pPr lvl="1"/>
            <a:r>
              <a:rPr lang="nl-BE" sz="1200" b="0" i="0" u="none" strike="noStrike" kern="1200" baseline="0" dirty="0" smtClean="0">
                <a:solidFill>
                  <a:schemeClr val="tx1"/>
                </a:solidFill>
                <a:latin typeface="+mn-lt"/>
                <a:ea typeface="+mn-ea"/>
                <a:cs typeface="+mn-cs"/>
              </a:rPr>
              <a:t>In België wordt de indicatie tot behandeling benaderd door een FRAX-cutoffwaarde zoals in de </a:t>
            </a:r>
            <a:r>
              <a:rPr lang="nl-BE" sz="1200" b="0" i="1" u="none" strike="noStrike" kern="1200" baseline="0" dirty="0" smtClean="0">
                <a:solidFill>
                  <a:schemeClr val="tx1"/>
                </a:solidFill>
                <a:latin typeface="+mn-lt"/>
                <a:ea typeface="+mn-ea"/>
                <a:cs typeface="+mn-cs"/>
              </a:rPr>
              <a:t>figuur </a:t>
            </a:r>
            <a:r>
              <a:rPr lang="nl-BE" sz="1200" b="0" i="0" u="none" strike="noStrike" kern="1200" baseline="0" dirty="0" smtClean="0">
                <a:solidFill>
                  <a:schemeClr val="tx1"/>
                </a:solidFill>
                <a:latin typeface="+mn-lt"/>
                <a:ea typeface="+mn-ea"/>
                <a:cs typeface="+mn-cs"/>
              </a:rPr>
              <a:t>is aangegeven. De drempel is leeftijdsafhankelijk en niet door één cijfer weer te geven voor alle patiënten. De interpretatie van deze cutoffwaarde en de behandelindicatie moet door de arts gebeuren, waarbij de arts ook rekening houdt met andere factoren (zoals bijkomende risicofactoren, weging van de FRAX-risicofactoren, </a:t>
            </a:r>
            <a:r>
              <a:rPr lang="nl-BE" sz="1200" b="0" i="0" u="none" strike="noStrike" kern="1200" baseline="0" dirty="0" err="1" smtClean="0">
                <a:solidFill>
                  <a:schemeClr val="tx1"/>
                </a:solidFill>
                <a:latin typeface="+mn-lt"/>
                <a:ea typeface="+mn-ea"/>
                <a:cs typeface="+mn-cs"/>
              </a:rPr>
              <a:t>comorbiditeiten</a:t>
            </a:r>
            <a:r>
              <a:rPr lang="nl-BE" sz="1200" b="0" i="0" u="none" strike="noStrike" kern="1200" baseline="0" dirty="0" smtClean="0">
                <a:solidFill>
                  <a:schemeClr val="tx1"/>
                </a:solidFill>
                <a:latin typeface="+mn-lt"/>
                <a:ea typeface="+mn-ea"/>
                <a:cs typeface="+mn-cs"/>
              </a:rPr>
              <a:t> en andere </a:t>
            </a:r>
            <a:r>
              <a:rPr lang="nl-BE" sz="1200" b="0" i="0" u="none" strike="noStrike" kern="1200" baseline="0" dirty="0" err="1" smtClean="0">
                <a:solidFill>
                  <a:schemeClr val="tx1"/>
                </a:solidFill>
                <a:latin typeface="+mn-lt"/>
                <a:ea typeface="+mn-ea"/>
                <a:cs typeface="+mn-cs"/>
              </a:rPr>
              <a:t>patiënt-gebonden</a:t>
            </a:r>
            <a:r>
              <a:rPr lang="nl-BE" sz="1200" b="0" i="0" u="none" strike="noStrike" kern="1200" baseline="0" dirty="0" smtClean="0">
                <a:solidFill>
                  <a:schemeClr val="tx1"/>
                </a:solidFill>
                <a:latin typeface="+mn-lt"/>
                <a:ea typeface="+mn-ea"/>
                <a:cs typeface="+mn-cs"/>
              </a:rPr>
              <a:t> aspecten). Terugbetalingscriteria en behandel-indicaties zijn niet dezelfde. </a:t>
            </a:r>
          </a:p>
          <a:p>
            <a:pPr lvl="1"/>
            <a:r>
              <a:rPr lang="nl-BE" sz="1200" b="0" i="0" u="none" strike="noStrike" kern="1200" baseline="0" dirty="0" smtClean="0">
                <a:solidFill>
                  <a:schemeClr val="tx1"/>
                </a:solidFill>
                <a:latin typeface="+mn-lt"/>
                <a:ea typeface="+mn-ea"/>
                <a:cs typeface="+mn-cs"/>
              </a:rPr>
              <a:t>Over het algemeen moet worden overwogen om medicatie voor te schrijven vanaf de FRAX-score boven de behandeldrempelwaarde stijgt </a:t>
            </a:r>
            <a:r>
              <a:rPr lang="nl-BE" sz="1200" b="0" i="1" u="none" strike="noStrike" kern="1200" baseline="0" dirty="0" smtClean="0">
                <a:solidFill>
                  <a:schemeClr val="tx1"/>
                </a:solidFill>
                <a:latin typeface="+mn-lt"/>
                <a:ea typeface="+mn-ea"/>
                <a:cs typeface="+mn-cs"/>
              </a:rPr>
              <a:t>(zie voorstel in de figuur).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Geen enkel beoordelingshulpmiddel geldt echter meer dan het eigen klinisch oordeel. Elke casus verschilt, afhankelijk van de betreffende arts en patiënt. </a:t>
            </a:r>
          </a:p>
          <a:p>
            <a:pPr lvl="1"/>
            <a:r>
              <a:rPr lang="nl-BE" sz="1200" b="0" i="0" u="none" strike="noStrike" kern="1200" baseline="0" dirty="0" smtClean="0">
                <a:solidFill>
                  <a:schemeClr val="tx1"/>
                </a:solidFill>
                <a:latin typeface="+mn-lt"/>
                <a:ea typeface="+mn-ea"/>
                <a:cs typeface="+mn-cs"/>
              </a:rPr>
              <a:t>Als u een patiënt hebt met een FRAX-score boven de behandeldrempelwaarde, dan moet u beslissen of dit een </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85</a:t>
            </a:fld>
            <a:endParaRPr lang="en-US"/>
          </a:p>
        </p:txBody>
      </p:sp>
    </p:spTree>
    <p:extLst>
      <p:ext uri="{BB962C8B-B14F-4D97-AF65-F5344CB8AC3E}">
        <p14:creationId xmlns:p14="http://schemas.microsoft.com/office/powerpoint/2010/main" val="24135545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Govaerts, F., Val- en fractuurpreventie. Huisarts Nu 2015, 44, 254–255</a:t>
            </a:r>
          </a:p>
          <a:p>
            <a:r>
              <a:rPr lang="nl-BE" sz="1200" b="0" i="0" u="none" strike="noStrike" kern="1200" baseline="0" dirty="0" smtClean="0">
                <a:solidFill>
                  <a:schemeClr val="tx1"/>
                </a:solidFill>
                <a:latin typeface="+mn-lt"/>
                <a:ea typeface="+mn-ea"/>
                <a:cs typeface="+mn-cs"/>
              </a:rPr>
              <a:t>(4) BOTDICHTHEIDSMETING MET DE DXA </a:t>
            </a:r>
          </a:p>
          <a:p>
            <a:r>
              <a:rPr lang="nl-BE" sz="1200" b="0" i="0" u="none" strike="noStrike" kern="1200" baseline="0" dirty="0" smtClean="0">
                <a:solidFill>
                  <a:schemeClr val="tx1"/>
                </a:solidFill>
                <a:latin typeface="+mn-lt"/>
                <a:ea typeface="+mn-ea"/>
                <a:cs typeface="+mn-cs"/>
              </a:rPr>
              <a:t>De Dual energy X-</a:t>
            </a:r>
            <a:r>
              <a:rPr lang="nl-BE" sz="1200" b="0" i="0" u="none" strike="noStrike" kern="1200" baseline="0" dirty="0" err="1" smtClean="0">
                <a:solidFill>
                  <a:schemeClr val="tx1"/>
                </a:solidFill>
                <a:latin typeface="+mn-lt"/>
                <a:ea typeface="+mn-ea"/>
                <a:cs typeface="+mn-cs"/>
              </a:rPr>
              <a:t>ray</a:t>
            </a:r>
            <a:r>
              <a:rPr lang="nl-BE" sz="1200" b="0" i="0" u="none" strike="noStrike" kern="1200" baseline="0" dirty="0" smtClean="0">
                <a:solidFill>
                  <a:schemeClr val="tx1"/>
                </a:solidFill>
                <a:latin typeface="+mn-lt"/>
                <a:ea typeface="+mn-ea"/>
                <a:cs typeface="+mn-cs"/>
              </a:rPr>
              <a:t> </a:t>
            </a:r>
            <a:r>
              <a:rPr lang="nl-BE" sz="1200" b="0" i="0" u="none" strike="noStrike" kern="1200" baseline="0" dirty="0" err="1" smtClean="0">
                <a:solidFill>
                  <a:schemeClr val="tx1"/>
                </a:solidFill>
                <a:latin typeface="+mn-lt"/>
                <a:ea typeface="+mn-ea"/>
                <a:cs typeface="+mn-cs"/>
              </a:rPr>
              <a:t>Absorptiometry</a:t>
            </a:r>
            <a:r>
              <a:rPr lang="nl-BE" sz="1200" b="0" i="0" u="none" strike="noStrike" kern="1200" baseline="0" dirty="0" smtClean="0">
                <a:solidFill>
                  <a:schemeClr val="tx1"/>
                </a:solidFill>
                <a:latin typeface="+mn-lt"/>
                <a:ea typeface="+mn-ea"/>
                <a:cs typeface="+mn-cs"/>
              </a:rPr>
              <a:t>-techniek (DXA) vormt de gouden standaard. </a:t>
            </a:r>
          </a:p>
          <a:p>
            <a:r>
              <a:rPr lang="nl-BE" sz="1200" b="0" i="0" u="none" strike="noStrike" kern="1200" baseline="0" dirty="0" smtClean="0">
                <a:solidFill>
                  <a:schemeClr val="tx1"/>
                </a:solidFill>
                <a:latin typeface="+mn-lt"/>
                <a:ea typeface="+mn-ea"/>
                <a:cs typeface="+mn-cs"/>
              </a:rPr>
              <a:t>Bij een DXA-meting wordt de botmineraaldichtheid van de lumbale wervelkolom en heup gemeten; dit wordt uitgedrukt in een T-score, een vergelijking met een piekbotmassa. Bij een T-score van ≤-2,5 wordt gesproken van osteoporose; een T-score tussen -1 en -2,5 wordt </a:t>
            </a:r>
            <a:r>
              <a:rPr lang="nl-BE" sz="1200" b="0" i="0" u="none" strike="noStrike" kern="1200" baseline="0" dirty="0" err="1" smtClean="0">
                <a:solidFill>
                  <a:schemeClr val="tx1"/>
                </a:solidFill>
                <a:latin typeface="+mn-lt"/>
                <a:ea typeface="+mn-ea"/>
                <a:cs typeface="+mn-cs"/>
              </a:rPr>
              <a:t>osteopenie</a:t>
            </a:r>
            <a:r>
              <a:rPr lang="nl-BE" sz="1200" b="0" i="0" u="none" strike="noStrike" kern="1200" baseline="0" dirty="0" smtClean="0">
                <a:solidFill>
                  <a:schemeClr val="tx1"/>
                </a:solidFill>
                <a:latin typeface="+mn-lt"/>
                <a:ea typeface="+mn-ea"/>
                <a:cs typeface="+mn-cs"/>
              </a:rPr>
              <a:t> genoemd. Een T-score ≥-1 wordt als normaal beschouwd. </a:t>
            </a:r>
          </a:p>
          <a:p>
            <a:r>
              <a:rPr lang="nl-BE" sz="1200" b="0" i="0" u="none" strike="noStrike" kern="1200" baseline="0" dirty="0" smtClean="0">
                <a:solidFill>
                  <a:schemeClr val="tx1"/>
                </a:solidFill>
                <a:latin typeface="+mn-lt"/>
                <a:ea typeface="+mn-ea"/>
                <a:cs typeface="+mn-cs"/>
              </a:rPr>
              <a:t>Het is aangetoond dat een lage botmineraaldichtheid het risico op fracturen verhoogt: globaal gaat een 1 SD lagere botmineraaldichtheid gepaard met een tweemaal hogere fractuurkans. </a:t>
            </a:r>
          </a:p>
          <a:p>
            <a:r>
              <a:rPr lang="nl-BE" sz="1200" b="0" i="0" u="none" strike="noStrike" kern="1200" baseline="0" dirty="0" smtClean="0">
                <a:solidFill>
                  <a:schemeClr val="tx1"/>
                </a:solidFill>
                <a:latin typeface="+mn-lt"/>
                <a:ea typeface="+mn-ea"/>
                <a:cs typeface="+mn-cs"/>
              </a:rPr>
              <a:t>Een botmeting is heel specifiek (een gedaalde meting wijst op osteoporose), maar niet heel sensitief (een normale botmeting sluit de diagnose van osteoporose niet uit). Zo is het niet ongewoon dat ouderen een botbreuk oplopen door een val en dus aan osteoporose lijden, maar toch een normale botmeting hebben. Een DXA-botmineraaldichtheid kan vals-hoog zijn door bv. lumbale artrose, aortacalcificaties,… </a:t>
            </a:r>
          </a:p>
          <a:p>
            <a:r>
              <a:rPr lang="nl-BE" sz="1200" b="0" i="0" u="none" strike="noStrike" kern="1200" baseline="0" dirty="0" smtClean="0">
                <a:solidFill>
                  <a:schemeClr val="tx1"/>
                </a:solidFill>
                <a:latin typeface="+mn-lt"/>
                <a:ea typeface="+mn-ea"/>
                <a:cs typeface="+mn-cs"/>
              </a:rPr>
              <a:t>Een systematische screening aan de hand van botdichtheidsmetingen is niet zinvol. Ook voor het systematisch doorverwijzen voor DXA van alle ouderen met een verhoogd valrisico is geen wetenschappelijke evidentie terug te vinden. </a:t>
            </a:r>
          </a:p>
          <a:p>
            <a:endParaRPr lang="nl-BE" sz="1200" b="0" i="0" u="none" strike="noStrike" kern="1200" baseline="0" dirty="0" smtClean="0">
              <a:solidFill>
                <a:schemeClr val="tx1"/>
              </a:solidFill>
              <a:latin typeface="+mn-lt"/>
              <a:ea typeface="+mn-ea"/>
              <a:cs typeface="+mn-cs"/>
            </a:endParaRPr>
          </a:p>
          <a:p>
            <a:r>
              <a:rPr lang="nl-BE" sz="1200" b="0" i="0" u="none" strike="noStrike" kern="1200" baseline="0" dirty="0" smtClean="0">
                <a:solidFill>
                  <a:schemeClr val="tx1"/>
                </a:solidFill>
                <a:latin typeface="+mn-lt"/>
                <a:ea typeface="+mn-ea"/>
                <a:cs typeface="+mn-cs"/>
              </a:rPr>
              <a:t>(5) INSCHATTEN VAN HET FRACTUURRISICO A.H.V. FRAX </a:t>
            </a:r>
          </a:p>
          <a:p>
            <a:pPr lvl="1"/>
            <a:r>
              <a:rPr lang="nl-BE" sz="1200" b="1" i="0" u="none" strike="noStrike" kern="1200" baseline="0" dirty="0" smtClean="0">
                <a:solidFill>
                  <a:schemeClr val="tx1"/>
                </a:solidFill>
                <a:latin typeface="+mn-lt"/>
                <a:ea typeface="+mn-ea"/>
                <a:cs typeface="+mn-cs"/>
              </a:rPr>
              <a:t>Algemeen </a:t>
            </a:r>
            <a:endParaRPr lang="nl-BE" sz="1200" b="0" i="0" u="none" strike="noStrike" kern="1200" baseline="0" dirty="0" smtClean="0">
              <a:solidFill>
                <a:schemeClr val="tx1"/>
              </a:solidFill>
              <a:latin typeface="+mn-lt"/>
              <a:ea typeface="+mn-ea"/>
              <a:cs typeface="+mn-cs"/>
            </a:endParaRPr>
          </a:p>
          <a:p>
            <a:pPr lvl="1"/>
            <a:r>
              <a:rPr lang="nl-BE" sz="1200" b="1" i="0" u="none" strike="noStrike" kern="1200" baseline="0" dirty="0" smtClean="0">
                <a:solidFill>
                  <a:schemeClr val="tx1"/>
                </a:solidFill>
                <a:latin typeface="+mn-lt"/>
                <a:ea typeface="+mn-ea"/>
                <a:cs typeface="+mn-cs"/>
              </a:rPr>
              <a:t>Beperkingen van DXA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Welke patiënten hebben baat hebben bij een farmacologische behandeling? </a:t>
            </a:r>
          </a:p>
          <a:p>
            <a:pPr lvl="1"/>
            <a:r>
              <a:rPr lang="nl-BE" sz="1200" b="0" i="0" u="none" strike="noStrike" kern="1200" baseline="0" dirty="0" smtClean="0">
                <a:solidFill>
                  <a:schemeClr val="tx1"/>
                </a:solidFill>
                <a:latin typeface="+mn-lt"/>
                <a:ea typeface="+mn-ea"/>
                <a:cs typeface="+mn-cs"/>
              </a:rPr>
              <a:t>Op dit moment is DXA nog steeds de gouden standaard om de diagnose te stellen van osteoporose. Een botmeting is heel specifiek maar niet heel sensitief (hoog aantal vals-negatieve resultaten). </a:t>
            </a:r>
          </a:p>
          <a:p>
            <a:pPr lvl="1"/>
            <a:r>
              <a:rPr lang="nl-BE" sz="1200" b="0" i="0" u="none" strike="noStrike" kern="1200" baseline="0" dirty="0" smtClean="0">
                <a:solidFill>
                  <a:schemeClr val="tx1"/>
                </a:solidFill>
                <a:latin typeface="+mn-lt"/>
                <a:ea typeface="+mn-ea"/>
                <a:cs typeface="+mn-cs"/>
              </a:rPr>
              <a:t>Een botdichtheidsmeting is zwart-wit: enkel diegenen die een T-score hebben van &lt;-2,5, komen in aanmerking voor een behandeling. Er gebeuren echter heel wat fracturen bij personen met een T-score boven -2,5 (</a:t>
            </a:r>
            <a:r>
              <a:rPr lang="nl-BE" sz="1200" b="0" i="0" u="none" strike="noStrike" kern="1200" baseline="0" dirty="0" err="1" smtClean="0">
                <a:solidFill>
                  <a:schemeClr val="tx1"/>
                </a:solidFill>
                <a:latin typeface="+mn-lt"/>
                <a:ea typeface="+mn-ea"/>
                <a:cs typeface="+mn-cs"/>
              </a:rPr>
              <a:t>osteopenierange</a:t>
            </a:r>
            <a:r>
              <a:rPr lang="nl-BE" sz="1200" b="0" i="0" u="none" strike="noStrike" kern="1200" baseline="0" dirty="0" smtClean="0">
                <a:solidFill>
                  <a:schemeClr val="tx1"/>
                </a:solidFill>
                <a:latin typeface="+mn-lt"/>
                <a:ea typeface="+mn-ea"/>
                <a:cs typeface="+mn-cs"/>
              </a:rPr>
              <a:t>). </a:t>
            </a:r>
          </a:p>
          <a:p>
            <a:pPr lvl="1"/>
            <a:r>
              <a:rPr lang="nl-BE" sz="1200" b="0" i="0" u="none" strike="noStrike" kern="1200" baseline="0" dirty="0" smtClean="0">
                <a:solidFill>
                  <a:schemeClr val="tx1"/>
                </a:solidFill>
                <a:latin typeface="+mn-lt"/>
                <a:ea typeface="+mn-ea"/>
                <a:cs typeface="+mn-cs"/>
              </a:rPr>
              <a:t>Enkel doorverwijzen voor een DXA om na te gaan of de patiënt voldoet aan de terugbetalingscriteria (bepaalde geneesmiddelen voor osteoporose worden terugbetaald op basis van door het Riziv vastgelegde </a:t>
            </a:r>
            <a:r>
              <a:rPr lang="nl-BE" sz="1200" b="0" i="0" u="none" strike="noStrike" kern="1200" baseline="0" dirty="0" err="1" smtClean="0">
                <a:solidFill>
                  <a:schemeClr val="tx1"/>
                </a:solidFill>
                <a:latin typeface="+mn-lt"/>
                <a:ea typeface="+mn-ea"/>
                <a:cs typeface="+mn-cs"/>
              </a:rPr>
              <a:t>botdensitometriewaarden</a:t>
            </a:r>
            <a:r>
              <a:rPr lang="nl-BE" sz="1200" b="0" i="0" u="none" strike="noStrike" kern="1200" baseline="0" dirty="0" smtClean="0">
                <a:solidFill>
                  <a:schemeClr val="tx1"/>
                </a:solidFill>
                <a:latin typeface="+mn-lt"/>
                <a:ea typeface="+mn-ea"/>
                <a:cs typeface="+mn-cs"/>
              </a:rPr>
              <a:t>) voor behandeling is niet hetzelfde als het bepalen van een goede indicatie voor behandeling. </a:t>
            </a:r>
          </a:p>
          <a:p>
            <a:pPr lvl="1"/>
            <a:r>
              <a:rPr lang="nl-BE" sz="1200" b="1" i="0" u="none" strike="noStrike" kern="1200" baseline="0" dirty="0" smtClean="0">
                <a:solidFill>
                  <a:schemeClr val="tx1"/>
                </a:solidFill>
                <a:latin typeface="+mn-lt"/>
                <a:ea typeface="+mn-ea"/>
                <a:cs typeface="+mn-cs"/>
              </a:rPr>
              <a:t>Wanneer een FRAX?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Indien de DXA geen tekens van osteoporose of wervelfractuur vertoont, is het daarom zinvol om bij de patiënt met andere fracturen dan een wervel- of heupfractuur tevens een FRAX af te nemen. </a:t>
            </a:r>
          </a:p>
          <a:p>
            <a:pPr lvl="1"/>
            <a:r>
              <a:rPr lang="nl-BE" sz="1200" b="0" i="0" u="none" strike="noStrike" kern="1200" baseline="0" dirty="0" smtClean="0">
                <a:solidFill>
                  <a:schemeClr val="tx1"/>
                </a:solidFill>
                <a:latin typeface="+mn-lt"/>
                <a:ea typeface="+mn-ea"/>
                <a:cs typeface="+mn-cs"/>
              </a:rPr>
              <a:t>De FRAX-tool werd ontwikkeld om aan de hand van klinische riscofactoren en botmineraaldichtheid het fractuurrisico nog beter in te schatten. De sensitiviteit van het fractuurrisico wordt hierbij verhoogd. </a:t>
            </a:r>
          </a:p>
          <a:p>
            <a:pPr lvl="1"/>
            <a:r>
              <a:rPr lang="nl-BE" sz="1200" b="1" i="0" u="none" strike="noStrike" kern="1200" baseline="0" dirty="0" smtClean="0">
                <a:solidFill>
                  <a:schemeClr val="tx1"/>
                </a:solidFill>
                <a:latin typeface="+mn-lt"/>
                <a:ea typeface="+mn-ea"/>
                <a:cs typeface="+mn-cs"/>
              </a:rPr>
              <a:t>Hoog- en laagrisicogroepen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Op basis van de FRAX worden individuen ingedeeld in hoog- tot laagrisicogroepen voor fracturen. Verwacht wordt dat patiënten met het hoogste risico voor broosheidsfracturen het meeste voordeel zullen halen uit een behandeling en dat het gericht behandelen van dergelijke </a:t>
            </a:r>
            <a:r>
              <a:rPr lang="nl-BE" sz="1200" b="0" i="0" u="none" strike="noStrike" kern="1200" baseline="0" dirty="0" err="1" smtClean="0">
                <a:solidFill>
                  <a:schemeClr val="tx1"/>
                </a:solidFill>
                <a:latin typeface="+mn-lt"/>
                <a:ea typeface="+mn-ea"/>
                <a:cs typeface="+mn-cs"/>
              </a:rPr>
              <a:t>hoogrisico</a:t>
            </a:r>
            <a:r>
              <a:rPr lang="nl-BE" sz="1200" b="0" i="0" u="none" strike="noStrike" kern="1200" baseline="0" dirty="0" smtClean="0">
                <a:solidFill>
                  <a:schemeClr val="tx1"/>
                </a:solidFill>
                <a:latin typeface="+mn-lt"/>
                <a:ea typeface="+mn-ea"/>
                <a:cs typeface="+mn-cs"/>
              </a:rPr>
              <a:t>-patiënten zal leiden tot een betere kosteneffectiviteit. </a:t>
            </a:r>
          </a:p>
          <a:p>
            <a:pPr lvl="1"/>
            <a:r>
              <a:rPr lang="nl-BE" sz="1200" b="0" i="0" u="none" strike="noStrike" kern="1200" baseline="0" dirty="0" smtClean="0">
                <a:solidFill>
                  <a:schemeClr val="tx1"/>
                </a:solidFill>
                <a:latin typeface="+mn-lt"/>
                <a:ea typeface="+mn-ea"/>
                <a:cs typeface="+mn-cs"/>
              </a:rPr>
              <a:t>Aan de hand van de FRAX-tool wordt bepaald of de patiënt een hoog of laag fractuurrisico heeft: </a:t>
            </a:r>
          </a:p>
          <a:p>
            <a:pPr lvl="1"/>
            <a:r>
              <a:rPr lang="nl-BE" sz="1200" b="0" i="0" u="none" strike="noStrike" kern="1200" baseline="0" dirty="0" smtClean="0">
                <a:solidFill>
                  <a:schemeClr val="tx1"/>
                </a:solidFill>
                <a:latin typeface="+mn-lt"/>
                <a:ea typeface="+mn-ea"/>
                <a:cs typeface="+mn-cs"/>
              </a:rPr>
              <a:t>indien de patiënt een laag fractuurrisico heeft: geef algemene preventieadviezen ter behoud van de </a:t>
            </a:r>
            <a:r>
              <a:rPr lang="nl-BE" sz="1200" b="0" i="0" u="none" strike="noStrike" kern="1200" baseline="0" dirty="0" err="1" smtClean="0">
                <a:solidFill>
                  <a:schemeClr val="tx1"/>
                </a:solidFill>
                <a:latin typeface="+mn-lt"/>
                <a:ea typeface="+mn-ea"/>
                <a:cs typeface="+mn-cs"/>
              </a:rPr>
              <a:t>skeletale</a:t>
            </a:r>
            <a:r>
              <a:rPr lang="nl-BE" sz="1200" b="0" i="0" u="none" strike="noStrike" kern="1200" baseline="0" dirty="0" smtClean="0">
                <a:solidFill>
                  <a:schemeClr val="tx1"/>
                </a:solidFill>
                <a:latin typeface="+mn-lt"/>
                <a:ea typeface="+mn-ea"/>
                <a:cs typeface="+mn-cs"/>
              </a:rPr>
              <a:t> gezondheid. </a:t>
            </a:r>
          </a:p>
          <a:p>
            <a:pPr lvl="1"/>
            <a:r>
              <a:rPr lang="nl-BE" sz="1200" b="0" i="0" u="none" strike="noStrike" kern="1200" baseline="0" dirty="0" smtClean="0">
                <a:solidFill>
                  <a:schemeClr val="tx1"/>
                </a:solidFill>
                <a:latin typeface="+mn-lt"/>
                <a:ea typeface="+mn-ea"/>
                <a:cs typeface="+mn-cs"/>
              </a:rPr>
              <a:t>i </a:t>
            </a:r>
            <a:r>
              <a:rPr lang="nl-BE" sz="1200" b="0" i="0" u="none" strike="noStrike" kern="1200" baseline="0" dirty="0" err="1" smtClean="0">
                <a:solidFill>
                  <a:schemeClr val="tx1"/>
                </a:solidFill>
                <a:latin typeface="+mn-lt"/>
                <a:ea typeface="+mn-ea"/>
                <a:cs typeface="+mn-cs"/>
              </a:rPr>
              <a:t>ndien</a:t>
            </a:r>
            <a:r>
              <a:rPr lang="nl-BE" sz="1200" b="0" i="0" u="none" strike="noStrike" kern="1200" baseline="0" dirty="0" smtClean="0">
                <a:solidFill>
                  <a:schemeClr val="tx1"/>
                </a:solidFill>
                <a:latin typeface="+mn-lt"/>
                <a:ea typeface="+mn-ea"/>
                <a:cs typeface="+mn-cs"/>
              </a:rPr>
              <a:t> de patiënt een hoog fractuurrisico heeft: start steeds met een behandeling. </a:t>
            </a:r>
          </a:p>
          <a:p>
            <a:pPr lvl="1"/>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De FRAX-tool is een belangrijk hulpmiddel in de risicocommunicatie tussen arts en patiënt en een belangrijk onderdeel van de ‘shared </a:t>
            </a:r>
            <a:r>
              <a:rPr lang="nl-BE" sz="1200" b="0" i="0" u="none" strike="noStrike" kern="1200" baseline="0" dirty="0" err="1" smtClean="0">
                <a:solidFill>
                  <a:schemeClr val="tx1"/>
                </a:solidFill>
                <a:latin typeface="+mn-lt"/>
                <a:ea typeface="+mn-ea"/>
                <a:cs typeface="+mn-cs"/>
              </a:rPr>
              <a:t>decision</a:t>
            </a:r>
            <a:r>
              <a:rPr lang="nl-BE" sz="1200" b="0" i="0" u="none" strike="noStrike" kern="1200" baseline="0" dirty="0" smtClean="0">
                <a:solidFill>
                  <a:schemeClr val="tx1"/>
                </a:solidFill>
                <a:latin typeface="+mn-lt"/>
                <a:ea typeface="+mn-ea"/>
                <a:cs typeface="+mn-cs"/>
              </a:rPr>
              <a:t> making’ omtrent het al of niet opstarten van medicatie. </a:t>
            </a:r>
          </a:p>
          <a:p>
            <a:pPr lvl="1"/>
            <a:r>
              <a:rPr lang="en-US" sz="1200" b="1" i="0" u="none" strike="noStrike" kern="1200" baseline="0" dirty="0" smtClean="0">
                <a:solidFill>
                  <a:schemeClr val="tx1"/>
                </a:solidFill>
                <a:latin typeface="+mn-lt"/>
                <a:ea typeface="+mn-ea"/>
                <a:cs typeface="+mn-cs"/>
              </a:rPr>
              <a:t>De FRAX-tool (WHO ‘Fracture Risk Assessment Tool’): </a:t>
            </a:r>
            <a:endParaRPr lang="en-US" sz="1200" b="0" i="0" u="none" strike="noStrike" kern="1200" baseline="0" dirty="0" smtClean="0">
              <a:solidFill>
                <a:schemeClr val="tx1"/>
              </a:solidFill>
              <a:latin typeface="+mn-lt"/>
              <a:ea typeface="+mn-ea"/>
              <a:cs typeface="+mn-cs"/>
            </a:endParaRPr>
          </a:p>
          <a:p>
            <a:pPr lvl="1"/>
            <a:r>
              <a:rPr lang="nl-BE" sz="1200" b="0" i="1" u="sng" strike="noStrike" kern="1200" baseline="0" dirty="0" smtClean="0">
                <a:solidFill>
                  <a:schemeClr val="tx1"/>
                </a:solidFill>
                <a:latin typeface="+mn-lt"/>
                <a:ea typeface="+mn-ea"/>
                <a:cs typeface="+mn-cs"/>
              </a:rPr>
              <a:t>www.shef.ac.uk/FRAX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FRAX is de meest gevalideerde methode voor de inschatting van de gemiddelde fractuurkans in de volwassen en oudere populatie. </a:t>
            </a:r>
          </a:p>
          <a:p>
            <a:pPr lvl="1"/>
            <a:r>
              <a:rPr lang="nl-BE" sz="1200" b="0" i="0" u="none" strike="noStrike" kern="1200" baseline="0" dirty="0" smtClean="0">
                <a:solidFill>
                  <a:schemeClr val="tx1"/>
                </a:solidFill>
                <a:latin typeface="+mn-lt"/>
                <a:ea typeface="+mn-ea"/>
                <a:cs typeface="+mn-cs"/>
              </a:rPr>
              <a:t>Op basis van twaalf risicofactoren, zonder en met de uitkomst van een botmineraaldichtheidsmeting, wordt met het FRAX-model een 10-jaarsfractuurrisico berekend. </a:t>
            </a:r>
          </a:p>
          <a:p>
            <a:pPr lvl="1"/>
            <a:r>
              <a:rPr lang="nl-BE" sz="1200" b="0" i="0" u="none" strike="noStrike" kern="1200" baseline="0" dirty="0" smtClean="0">
                <a:solidFill>
                  <a:schemeClr val="tx1"/>
                </a:solidFill>
                <a:latin typeface="+mn-lt"/>
                <a:ea typeface="+mn-ea"/>
                <a:cs typeface="+mn-cs"/>
              </a:rPr>
              <a:t>Het FRAX</a:t>
            </a:r>
            <a:r>
              <a:rPr lang="nl-BE" sz="800" b="0" i="0" u="none" strike="noStrike" kern="1200" baseline="30000" dirty="0" smtClean="0">
                <a:solidFill>
                  <a:schemeClr val="tx1"/>
                </a:solidFill>
                <a:latin typeface="+mn-lt"/>
                <a:ea typeface="+mn-ea"/>
                <a:cs typeface="+mn-cs"/>
              </a:rPr>
              <a:t>®</a:t>
            </a:r>
            <a:r>
              <a:rPr lang="nl-BE" sz="1200" b="0" i="0" u="none" strike="noStrike" kern="1200" baseline="0" dirty="0" smtClean="0">
                <a:solidFill>
                  <a:schemeClr val="tx1"/>
                </a:solidFill>
                <a:latin typeface="+mn-lt"/>
                <a:ea typeface="+mn-ea"/>
                <a:cs typeface="+mn-cs"/>
              </a:rPr>
              <a:t>-model werd gekalibreerd voor België en geeft als output de 10-jaarkans op een heupfractuur en de 10-jaarkans op een belangrijke </a:t>
            </a:r>
            <a:r>
              <a:rPr lang="nl-BE" sz="1200" b="0" i="0" u="none" strike="noStrike" kern="1200" baseline="0" dirty="0" err="1" smtClean="0">
                <a:solidFill>
                  <a:schemeClr val="tx1"/>
                </a:solidFill>
                <a:latin typeface="+mn-lt"/>
                <a:ea typeface="+mn-ea"/>
                <a:cs typeface="+mn-cs"/>
              </a:rPr>
              <a:t>osteoporotische</a:t>
            </a:r>
            <a:r>
              <a:rPr lang="nl-BE" sz="1200" b="0" i="0" u="none" strike="noStrike" kern="1200" baseline="0" dirty="0" smtClean="0">
                <a:solidFill>
                  <a:schemeClr val="tx1"/>
                </a:solidFill>
                <a:latin typeface="+mn-lt"/>
                <a:ea typeface="+mn-ea"/>
                <a:cs typeface="+mn-cs"/>
              </a:rPr>
              <a:t> fractuur (klinische wervelfractuur, pols-, heup- of schouderfractuur). </a:t>
            </a:r>
          </a:p>
          <a:p>
            <a:pPr lvl="1"/>
            <a:r>
              <a:rPr lang="nl-BE" sz="1200" b="1" i="0" u="none" strike="noStrike" kern="1200" baseline="0" dirty="0" smtClean="0">
                <a:solidFill>
                  <a:schemeClr val="tx1"/>
                </a:solidFill>
                <a:latin typeface="+mn-lt"/>
                <a:ea typeface="+mn-ea"/>
                <a:cs typeface="+mn-cs"/>
              </a:rPr>
              <a:t>Inschatten van het fractuurrisico </a:t>
            </a:r>
            <a:r>
              <a:rPr lang="nl-BE" sz="1200" b="1" i="0" u="none" strike="noStrike" kern="1200" baseline="0" dirty="0" err="1" smtClean="0">
                <a:solidFill>
                  <a:schemeClr val="tx1"/>
                </a:solidFill>
                <a:latin typeface="+mn-lt"/>
                <a:ea typeface="+mn-ea"/>
                <a:cs typeface="+mn-cs"/>
              </a:rPr>
              <a:t>a.h.v</a:t>
            </a:r>
            <a:r>
              <a:rPr lang="nl-BE" sz="1200" b="1" i="0" u="none" strike="noStrike" kern="1200" baseline="0" dirty="0" smtClean="0">
                <a:solidFill>
                  <a:schemeClr val="tx1"/>
                </a:solidFill>
                <a:latin typeface="+mn-lt"/>
                <a:ea typeface="+mn-ea"/>
                <a:cs typeface="+mn-cs"/>
              </a:rPr>
              <a:t>. de FRAX met DXA </a:t>
            </a:r>
            <a:endParaRPr lang="nl-BE" sz="1200" b="0" i="0" u="none" strike="noStrike" kern="1200" baseline="0" dirty="0" smtClean="0">
              <a:solidFill>
                <a:schemeClr val="tx1"/>
              </a:solidFill>
              <a:latin typeface="+mn-lt"/>
              <a:ea typeface="+mn-ea"/>
              <a:cs typeface="+mn-cs"/>
            </a:endParaRPr>
          </a:p>
          <a:p>
            <a:pPr lvl="1"/>
            <a:r>
              <a:rPr lang="nl-BE" sz="1200" b="1" i="0" u="none" strike="noStrike" kern="1200" baseline="0" dirty="0" smtClean="0">
                <a:solidFill>
                  <a:schemeClr val="tx1"/>
                </a:solidFill>
                <a:latin typeface="+mn-lt"/>
                <a:ea typeface="+mn-ea"/>
                <a:cs typeface="+mn-cs"/>
              </a:rPr>
              <a:t>Algemeen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Het FRAX-algoritme kan als richtlijn gebruikt worden voor verwijzing voor een bepaling van de botmineraaldichtheid maar ook voor een behandeling. </a:t>
            </a:r>
          </a:p>
          <a:p>
            <a:pPr lvl="1"/>
            <a:r>
              <a:rPr lang="nl-BE" sz="1200" b="0" i="0" u="none" strike="noStrike" kern="1200" baseline="0" dirty="0" smtClean="0">
                <a:solidFill>
                  <a:schemeClr val="tx1"/>
                </a:solidFill>
                <a:latin typeface="+mn-lt"/>
                <a:ea typeface="+mn-ea"/>
                <a:cs typeface="+mn-cs"/>
              </a:rPr>
              <a:t>Bij de individuele patiënt met een negatieve botmineraaldichtheid (bv. in de </a:t>
            </a:r>
            <a:r>
              <a:rPr lang="nl-BE" sz="1200" b="0" i="0" u="none" strike="noStrike" kern="1200" baseline="0" dirty="0" err="1" smtClean="0">
                <a:solidFill>
                  <a:schemeClr val="tx1"/>
                </a:solidFill>
                <a:latin typeface="+mn-lt"/>
                <a:ea typeface="+mn-ea"/>
                <a:cs typeface="+mn-cs"/>
              </a:rPr>
              <a:t>osteopenierange</a:t>
            </a:r>
            <a:r>
              <a:rPr lang="nl-BE" sz="1200" b="0" i="0" u="none" strike="noStrike" kern="1200" baseline="0" dirty="0" smtClean="0">
                <a:solidFill>
                  <a:schemeClr val="tx1"/>
                </a:solidFill>
                <a:latin typeface="+mn-lt"/>
                <a:ea typeface="+mn-ea"/>
                <a:cs typeface="+mn-cs"/>
              </a:rPr>
              <a:t>) maar met een zeer hoge FRAX-score kan worden gekeken of er al dan niet wordt overgegaan tot een behandeling. Osteoporose-therapieën leveren het meeste winst op bij patiënten met een hoog risico op fracturen. </a:t>
            </a:r>
          </a:p>
          <a:p>
            <a:pPr lvl="1"/>
            <a:r>
              <a:rPr lang="nl-BE" sz="1200" b="0" i="0" u="none" strike="noStrike" kern="1200" baseline="0" dirty="0" smtClean="0">
                <a:solidFill>
                  <a:schemeClr val="tx1"/>
                </a:solidFill>
                <a:latin typeface="+mn-lt"/>
                <a:ea typeface="+mn-ea"/>
                <a:cs typeface="+mn-cs"/>
              </a:rPr>
              <a:t>De drempel om met een behandeling te beginnen verschilt per land. Veel landen hebben FRAX opgenomen in de landelijke richtlijnen voor osteoporose en vermelden drempels waarop met therapie moet worden begonnen. </a:t>
            </a:r>
          </a:p>
          <a:p>
            <a:pPr lvl="1"/>
            <a:r>
              <a:rPr lang="nl-BE" sz="1200" b="0" i="0" u="none" strike="noStrike" kern="1200" baseline="0" dirty="0" smtClean="0">
                <a:solidFill>
                  <a:schemeClr val="tx1"/>
                </a:solidFill>
                <a:latin typeface="+mn-lt"/>
                <a:ea typeface="+mn-ea"/>
                <a:cs typeface="+mn-cs"/>
              </a:rPr>
              <a:t>Ook in België is er nood aan een eenduidige, op evidentie gebaseerde richtlijn voor screening en behandeling van osteoporose, die makkelijk in het consult te integreren is. Deze is vooralsnog niet beschikbaar. </a:t>
            </a:r>
          </a:p>
          <a:p>
            <a:pPr lvl="1"/>
            <a:r>
              <a:rPr lang="nl-BE" sz="1200" b="0" i="0" u="none" strike="noStrike" kern="1200" baseline="0" dirty="0" smtClean="0">
                <a:solidFill>
                  <a:schemeClr val="tx1"/>
                </a:solidFill>
                <a:latin typeface="+mn-lt"/>
                <a:ea typeface="+mn-ea"/>
                <a:cs typeface="+mn-cs"/>
              </a:rPr>
              <a:t>Er werd in een studie reeds onderzocht of FRAX gebruikt kan worden om mogelijke drempels voor therapeutische interventies te bepalen in België, maar verder socio-economische analyses zijn noodzakelijk. </a:t>
            </a:r>
          </a:p>
          <a:p>
            <a:pPr lvl="1"/>
            <a:r>
              <a:rPr lang="nl-BE" sz="1200" b="1" i="0" u="none" strike="noStrike" kern="1200" baseline="0" dirty="0" smtClean="0">
                <a:solidFill>
                  <a:schemeClr val="tx1"/>
                </a:solidFill>
                <a:latin typeface="+mn-lt"/>
                <a:ea typeface="+mn-ea"/>
                <a:cs typeface="+mn-cs"/>
              </a:rPr>
              <a:t>FRAX-drempels voor therapie-indicatie in België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Wellicht is het gebruik van bijvoorbeeld bepaalde FRAX-</a:t>
            </a:r>
            <a:r>
              <a:rPr lang="nl-BE" sz="1200" b="0" i="0" u="none" strike="noStrike" kern="1200" baseline="0" dirty="0" err="1" smtClean="0">
                <a:solidFill>
                  <a:schemeClr val="tx1"/>
                </a:solidFill>
                <a:latin typeface="+mn-lt"/>
                <a:ea typeface="+mn-ea"/>
                <a:cs typeface="+mn-cs"/>
              </a:rPr>
              <a:t>cutoffs</a:t>
            </a:r>
            <a:r>
              <a:rPr lang="nl-BE" sz="1200" b="0" i="0" u="none" strike="noStrike" kern="1200" baseline="0" dirty="0" smtClean="0">
                <a:solidFill>
                  <a:schemeClr val="tx1"/>
                </a:solidFill>
                <a:latin typeface="+mn-lt"/>
                <a:ea typeface="+mn-ea"/>
                <a:cs typeface="+mn-cs"/>
              </a:rPr>
              <a:t> t.o.v. de huidige terugbetalingscriteria (die onafhankelijk zijn van de leeftijd en enkel steunen op de diagnose van wervelfractuur en/of BMD T-score &lt;-2,5) in economische analyses kostefficiënter. </a:t>
            </a:r>
          </a:p>
          <a:p>
            <a:pPr lvl="1"/>
            <a:r>
              <a:rPr lang="nl-BE" sz="1200" b="0" i="0" u="none" strike="noStrike" kern="1200" baseline="0" dirty="0" smtClean="0">
                <a:solidFill>
                  <a:schemeClr val="tx1"/>
                </a:solidFill>
                <a:latin typeface="+mn-lt"/>
                <a:ea typeface="+mn-ea"/>
                <a:cs typeface="+mn-cs"/>
              </a:rPr>
              <a:t>In België wordt de indicatie tot behandeling benaderd door een FRAX-cutoffwaarde zoals in de </a:t>
            </a:r>
            <a:r>
              <a:rPr lang="nl-BE" sz="1200" b="0" i="1" u="none" strike="noStrike" kern="1200" baseline="0" dirty="0" smtClean="0">
                <a:solidFill>
                  <a:schemeClr val="tx1"/>
                </a:solidFill>
                <a:latin typeface="+mn-lt"/>
                <a:ea typeface="+mn-ea"/>
                <a:cs typeface="+mn-cs"/>
              </a:rPr>
              <a:t>figuur </a:t>
            </a:r>
            <a:r>
              <a:rPr lang="nl-BE" sz="1200" b="0" i="0" u="none" strike="noStrike" kern="1200" baseline="0" dirty="0" smtClean="0">
                <a:solidFill>
                  <a:schemeClr val="tx1"/>
                </a:solidFill>
                <a:latin typeface="+mn-lt"/>
                <a:ea typeface="+mn-ea"/>
                <a:cs typeface="+mn-cs"/>
              </a:rPr>
              <a:t>is aangegeven. De drempel is leeftijdsafhankelijk en niet door één cijfer weer te geven voor alle patiënten. De interpretatie van deze cutoffwaarde en de behandelindicatie moet door de arts gebeuren, waarbij de arts ook rekening houdt met andere factoren (zoals bijkomende risicofactoren, weging van de FRAX-risicofactoren, </a:t>
            </a:r>
            <a:r>
              <a:rPr lang="nl-BE" sz="1200" b="0" i="0" u="none" strike="noStrike" kern="1200" baseline="0" dirty="0" err="1" smtClean="0">
                <a:solidFill>
                  <a:schemeClr val="tx1"/>
                </a:solidFill>
                <a:latin typeface="+mn-lt"/>
                <a:ea typeface="+mn-ea"/>
                <a:cs typeface="+mn-cs"/>
              </a:rPr>
              <a:t>comorbiditeiten</a:t>
            </a:r>
            <a:r>
              <a:rPr lang="nl-BE" sz="1200" b="0" i="0" u="none" strike="noStrike" kern="1200" baseline="0" dirty="0" smtClean="0">
                <a:solidFill>
                  <a:schemeClr val="tx1"/>
                </a:solidFill>
                <a:latin typeface="+mn-lt"/>
                <a:ea typeface="+mn-ea"/>
                <a:cs typeface="+mn-cs"/>
              </a:rPr>
              <a:t> en andere </a:t>
            </a:r>
            <a:r>
              <a:rPr lang="nl-BE" sz="1200" b="0" i="0" u="none" strike="noStrike" kern="1200" baseline="0" dirty="0" err="1" smtClean="0">
                <a:solidFill>
                  <a:schemeClr val="tx1"/>
                </a:solidFill>
                <a:latin typeface="+mn-lt"/>
                <a:ea typeface="+mn-ea"/>
                <a:cs typeface="+mn-cs"/>
              </a:rPr>
              <a:t>patiënt-gebonden</a:t>
            </a:r>
            <a:r>
              <a:rPr lang="nl-BE" sz="1200" b="0" i="0" u="none" strike="noStrike" kern="1200" baseline="0" dirty="0" smtClean="0">
                <a:solidFill>
                  <a:schemeClr val="tx1"/>
                </a:solidFill>
                <a:latin typeface="+mn-lt"/>
                <a:ea typeface="+mn-ea"/>
                <a:cs typeface="+mn-cs"/>
              </a:rPr>
              <a:t> aspecten). Terugbetalingscriteria en behandel-indicaties zijn niet dezelfde. </a:t>
            </a:r>
          </a:p>
          <a:p>
            <a:pPr lvl="1"/>
            <a:r>
              <a:rPr lang="nl-BE" sz="1200" b="0" i="0" u="none" strike="noStrike" kern="1200" baseline="0" dirty="0" smtClean="0">
                <a:solidFill>
                  <a:schemeClr val="tx1"/>
                </a:solidFill>
                <a:latin typeface="+mn-lt"/>
                <a:ea typeface="+mn-ea"/>
                <a:cs typeface="+mn-cs"/>
              </a:rPr>
              <a:t>Over het algemeen moet worden overwogen om medicatie voor te schrijven vanaf de FRAX-score boven de behandeldrempelwaarde stijgt </a:t>
            </a:r>
            <a:r>
              <a:rPr lang="nl-BE" sz="1200" b="0" i="1" u="none" strike="noStrike" kern="1200" baseline="0" dirty="0" smtClean="0">
                <a:solidFill>
                  <a:schemeClr val="tx1"/>
                </a:solidFill>
                <a:latin typeface="+mn-lt"/>
                <a:ea typeface="+mn-ea"/>
                <a:cs typeface="+mn-cs"/>
              </a:rPr>
              <a:t>(zie voorstel in de figuur). </a:t>
            </a:r>
            <a:endParaRPr lang="nl-BE" sz="1200" b="0" i="0" u="none" strike="noStrike" kern="1200" baseline="0" dirty="0" smtClean="0">
              <a:solidFill>
                <a:schemeClr val="tx1"/>
              </a:solidFill>
              <a:latin typeface="+mn-lt"/>
              <a:ea typeface="+mn-ea"/>
              <a:cs typeface="+mn-cs"/>
            </a:endParaRPr>
          </a:p>
          <a:p>
            <a:pPr lvl="1"/>
            <a:r>
              <a:rPr lang="nl-BE" sz="1200" b="0" i="0" u="none" strike="noStrike" kern="1200" baseline="0" dirty="0" smtClean="0">
                <a:solidFill>
                  <a:schemeClr val="tx1"/>
                </a:solidFill>
                <a:latin typeface="+mn-lt"/>
                <a:ea typeface="+mn-ea"/>
                <a:cs typeface="+mn-cs"/>
              </a:rPr>
              <a:t>Geen enkel beoordelingshulpmiddel geldt echter meer dan het eigen klinisch oordeel. Elke casus verschilt, afhankelijk van de betreffende arts en patiënt. </a:t>
            </a:r>
          </a:p>
          <a:p>
            <a:pPr lvl="1"/>
            <a:r>
              <a:rPr lang="nl-BE" sz="1200" b="0" i="0" u="none" strike="noStrike" kern="1200" baseline="0" dirty="0" smtClean="0">
                <a:solidFill>
                  <a:schemeClr val="tx1"/>
                </a:solidFill>
                <a:latin typeface="+mn-lt"/>
                <a:ea typeface="+mn-ea"/>
                <a:cs typeface="+mn-cs"/>
              </a:rPr>
              <a:t>Als u een patiënt hebt met een FRAX-score boven de behandeldrempelwaarde, dan moet u beslissen of dit een </a:t>
            </a:r>
          </a:p>
          <a:p>
            <a:endParaRPr lang="nl-BE"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BE" b="1" u="sng"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Gezondheidszorg, F.K. voor de, </a:t>
            </a:r>
            <a:r>
              <a:rPr lang="nl-BE" b="1" u="sng" dirty="0" err="1" smtClean="0"/>
              <a:t>Pharmacological</a:t>
            </a:r>
            <a:r>
              <a:rPr lang="nl-BE" b="1" u="sng" dirty="0" smtClean="0"/>
              <a:t> prevention of </a:t>
            </a:r>
            <a:r>
              <a:rPr lang="nl-BE" b="1" u="sng" dirty="0" err="1" smtClean="0"/>
              <a:t>fragility</a:t>
            </a:r>
            <a:r>
              <a:rPr lang="nl-BE" b="1" u="sng" dirty="0" smtClean="0"/>
              <a:t> </a:t>
            </a:r>
            <a:r>
              <a:rPr lang="nl-BE" b="1" u="sng" dirty="0" err="1" smtClean="0"/>
              <a:t>fractures</a:t>
            </a:r>
            <a:r>
              <a:rPr lang="nl-BE" b="1" u="sng" dirty="0" smtClean="0"/>
              <a:t> in Belgium KCE </a:t>
            </a:r>
            <a:r>
              <a:rPr lang="nl-BE" b="1" u="sng" dirty="0" err="1" smtClean="0"/>
              <a:t>reports</a:t>
            </a:r>
            <a:r>
              <a:rPr lang="nl-BE" b="1" u="sng" dirty="0" smtClean="0"/>
              <a:t> 159C, </a:t>
            </a:r>
            <a:r>
              <a:rPr lang="nl-BE" b="1" u="sng" dirty="0" err="1" smtClean="0"/>
              <a:t>n.d</a:t>
            </a:r>
            <a:r>
              <a:rPr lang="nl-BE" b="1" u="sng" dirty="0" smtClean="0"/>
              <a:t>.</a:t>
            </a:r>
          </a:p>
          <a:p>
            <a:r>
              <a:rPr lang="en-US" dirty="0" smtClean="0"/>
              <a:t>3.2.1 Measuring BMD</a:t>
            </a:r>
          </a:p>
          <a:p>
            <a:r>
              <a:rPr lang="en-US" dirty="0" smtClean="0"/>
              <a:t>Historically, the diagnosis of osteoporosis has been defined in relation to BMD levels</a:t>
            </a:r>
            <a:r>
              <a:rPr lang="en-US" baseline="0" dirty="0" smtClean="0"/>
              <a:t> </a:t>
            </a:r>
            <a:r>
              <a:rPr lang="en-US" dirty="0" smtClean="0"/>
              <a:t>(see point 1). Therefore, screening for osteoporosis has been relying heavily on</a:t>
            </a:r>
            <a:r>
              <a:rPr lang="en-US" baseline="0" dirty="0" smtClean="0"/>
              <a:t> </a:t>
            </a:r>
            <a:r>
              <a:rPr lang="en-US" dirty="0" smtClean="0"/>
              <a:t>measuring bone density. Ultrasound in the heels, finger, wrist and knee or quantitative</a:t>
            </a:r>
            <a:r>
              <a:rPr lang="en-US" baseline="0" dirty="0" smtClean="0"/>
              <a:t> </a:t>
            </a:r>
            <a:r>
              <a:rPr lang="en-US" dirty="0" smtClean="0"/>
              <a:t>computed tomography (QCT) for measurement of the vertebrae and wrist are</a:t>
            </a:r>
            <a:r>
              <a:rPr lang="en-US" baseline="0" dirty="0" smtClean="0"/>
              <a:t> </a:t>
            </a:r>
            <a:r>
              <a:rPr lang="en-US" dirty="0" smtClean="0"/>
              <a:t>alternative techniques 9.</a:t>
            </a:r>
          </a:p>
          <a:p>
            <a:endParaRPr lang="en-US" dirty="0" smtClean="0"/>
          </a:p>
          <a:p>
            <a:pPr lvl="1"/>
            <a:r>
              <a:rPr lang="en-US" dirty="0" smtClean="0"/>
              <a:t>3.2.1.1 DXA</a:t>
            </a:r>
            <a:r>
              <a:rPr lang="en-US" baseline="0" dirty="0" smtClean="0"/>
              <a:t> </a:t>
            </a:r>
          </a:p>
          <a:p>
            <a:pPr lvl="1"/>
            <a:r>
              <a:rPr lang="en-US" dirty="0" smtClean="0"/>
              <a:t>BMD (g/cm2) is usually measured by dual-energy x-ray absorptiometry (DXA). It is</a:t>
            </a:r>
            <a:r>
              <a:rPr lang="en-US" baseline="0" dirty="0" smtClean="0"/>
              <a:t> </a:t>
            </a:r>
            <a:r>
              <a:rPr lang="en-US" dirty="0" smtClean="0"/>
              <a:t>noteworthy that DXA measures only BMD and yields no information on the bone</a:t>
            </a:r>
            <a:r>
              <a:rPr lang="en-US" baseline="0" dirty="0" smtClean="0"/>
              <a:t> </a:t>
            </a:r>
            <a:r>
              <a:rPr lang="en-US" dirty="0" smtClean="0"/>
              <a:t>architecture which is also an important determinant of bone strength. To date, no</a:t>
            </a:r>
            <a:r>
              <a:rPr lang="en-US" baseline="0" dirty="0" smtClean="0"/>
              <a:t> </a:t>
            </a:r>
            <a:r>
              <a:rPr lang="en-US" dirty="0" smtClean="0"/>
              <a:t>technique allows such measurement in </a:t>
            </a:r>
            <a:r>
              <a:rPr lang="en-US" dirty="0" err="1" smtClean="0"/>
              <a:t>routineh</a:t>
            </a:r>
            <a:r>
              <a:rPr lang="en-US" dirty="0" smtClean="0"/>
              <a:t> . The ability to predict fractures is</a:t>
            </a:r>
            <a:r>
              <a:rPr lang="en-US" baseline="0" dirty="0" smtClean="0"/>
              <a:t> </a:t>
            </a:r>
            <a:r>
              <a:rPr lang="en-US" dirty="0" smtClean="0"/>
              <a:t>expressed as the increase in relative risk of fracture per standard deviation unit</a:t>
            </a:r>
            <a:r>
              <a:rPr lang="en-US" baseline="0" dirty="0" smtClean="0"/>
              <a:t> </a:t>
            </a:r>
            <a:r>
              <a:rPr lang="en-US" dirty="0" smtClean="0"/>
              <a:t>decrease in bone mineral measurement, i.e. the gradient of risk. The risk of any fracture</a:t>
            </a:r>
            <a:r>
              <a:rPr lang="en-US" baseline="0" dirty="0" smtClean="0"/>
              <a:t> </a:t>
            </a:r>
            <a:r>
              <a:rPr lang="en-US" dirty="0" smtClean="0"/>
              <a:t>increases 1.60-fold for each SD decrease in hip BMD (2.60-fold for hip fracture)37. Thus</a:t>
            </a:r>
            <a:r>
              <a:rPr lang="en-US" baseline="0" dirty="0" smtClean="0"/>
              <a:t> </a:t>
            </a:r>
            <a:r>
              <a:rPr lang="en-US" dirty="0" smtClean="0"/>
              <a:t>an individual with a T-score of -3 SD will have a 4-fold (1.603) higher risk of fracture</a:t>
            </a:r>
            <a:r>
              <a:rPr lang="en-US" baseline="0" dirty="0" smtClean="0"/>
              <a:t> </a:t>
            </a:r>
            <a:r>
              <a:rPr lang="en-US" dirty="0" smtClean="0"/>
              <a:t>than a reference individual. These figures were confirmed in further good-quality,</a:t>
            </a:r>
            <a:r>
              <a:rPr lang="en-US" baseline="0" dirty="0" smtClean="0"/>
              <a:t> </a:t>
            </a:r>
            <a:r>
              <a:rPr lang="en-US" dirty="0" smtClean="0"/>
              <a:t>prospective cohort studies evaluating the performance of DEXA in predicting fractures.</a:t>
            </a:r>
            <a:r>
              <a:rPr lang="en-US" baseline="0" dirty="0" smtClean="0"/>
              <a:t> </a:t>
            </a:r>
            <a:r>
              <a:rPr lang="en-US" dirty="0" smtClean="0"/>
              <a:t>For instance, in the Rotterdam study, the gradient of risk for each SD decrease in</a:t>
            </a:r>
            <a:r>
              <a:rPr lang="en-US" baseline="0" dirty="0" smtClean="0"/>
              <a:t> </a:t>
            </a:r>
            <a:r>
              <a:rPr lang="en-US" dirty="0" smtClean="0"/>
              <a:t>femoral neck BMD was 1.4 (95% CI: 1.2, 1.6) and 1.5 (95%CI: 1.4, 1.6) in men and</a:t>
            </a:r>
            <a:r>
              <a:rPr lang="en-US" baseline="0" dirty="0" smtClean="0"/>
              <a:t> </a:t>
            </a:r>
            <a:r>
              <a:rPr lang="en-US" dirty="0" smtClean="0"/>
              <a:t>women, respectively, for all </a:t>
            </a:r>
            <a:r>
              <a:rPr lang="en-US" dirty="0" err="1" smtClean="0"/>
              <a:t>nonvertebral</a:t>
            </a:r>
            <a:r>
              <a:rPr lang="en-US" dirty="0" smtClean="0"/>
              <a:t> fractures. The hazard ratio for vertebral</a:t>
            </a:r>
            <a:r>
              <a:rPr lang="en-US" baseline="0" dirty="0" smtClean="0"/>
              <a:t> </a:t>
            </a:r>
            <a:r>
              <a:rPr lang="en-US" dirty="0" smtClean="0"/>
              <a:t>fracture was 1.8 (95%CI: 1.3, 2.4) for men and 1.9 (95%CI: 1.6, 2.4) for women 38, 39.</a:t>
            </a:r>
            <a:r>
              <a:rPr lang="en-US" baseline="0" dirty="0" smtClean="0"/>
              <a:t> </a:t>
            </a:r>
            <a:r>
              <a:rPr lang="en-US" dirty="0" smtClean="0"/>
              <a:t>A meta-analysis of data from 12 cohort studies including 168,366 person-years</a:t>
            </a:r>
            <a:r>
              <a:rPr lang="en-US" baseline="0" dirty="0" smtClean="0"/>
              <a:t> </a:t>
            </a:r>
            <a:r>
              <a:rPr lang="en-US" dirty="0" smtClean="0"/>
              <a:t>confirmed that BMD measurement at the femoral neck with DXA was a strong</a:t>
            </a:r>
            <a:r>
              <a:rPr lang="en-US" baseline="0" dirty="0" smtClean="0"/>
              <a:t> </a:t>
            </a:r>
            <a:r>
              <a:rPr lang="en-US" dirty="0" smtClean="0"/>
              <a:t>predictor of hip fractures both in men and women 40. At the age of 65 years, the risk</a:t>
            </a:r>
            <a:r>
              <a:rPr lang="en-US" baseline="0" dirty="0" smtClean="0"/>
              <a:t> </a:t>
            </a:r>
            <a:r>
              <a:rPr lang="en-US" dirty="0" smtClean="0"/>
              <a:t>gradient was 2.94 (95% CI: 2.02–4.27) in men and 2.88 (95% CI: 2.31–3.59) in women</a:t>
            </a:r>
            <a:r>
              <a:rPr lang="en-US" baseline="0" dirty="0" smtClean="0"/>
              <a:t> </a:t>
            </a:r>
            <a:r>
              <a:rPr lang="en-US" dirty="0" smtClean="0"/>
              <a:t>for each SD decrease in BMD 40. So the association is largely independent of sex.</a:t>
            </a:r>
            <a:r>
              <a:rPr lang="en-US" baseline="0" dirty="0" smtClean="0"/>
              <a:t> </a:t>
            </a:r>
            <a:r>
              <a:rPr lang="en-US" dirty="0" smtClean="0"/>
              <a:t>However, the effect was dependent on age, with a significantly higher gradient of risk at</a:t>
            </a:r>
            <a:r>
              <a:rPr lang="en-US" baseline="0" dirty="0" smtClean="0"/>
              <a:t> </a:t>
            </a:r>
            <a:r>
              <a:rPr lang="en-US" dirty="0" smtClean="0"/>
              <a:t>age 50 years than at age 80 years. The reason of this reverse gradient is not well</a:t>
            </a:r>
            <a:r>
              <a:rPr lang="en-US" baseline="0" dirty="0" smtClean="0"/>
              <a:t> </a:t>
            </a:r>
            <a:r>
              <a:rPr lang="en-US" dirty="0" smtClean="0"/>
              <a:t>explained, but could be due to the adverse effect of age on the structural or material</a:t>
            </a:r>
            <a:r>
              <a:rPr lang="en-US" baseline="0" dirty="0" smtClean="0"/>
              <a:t> </a:t>
            </a:r>
            <a:r>
              <a:rPr lang="en-US" dirty="0" smtClean="0"/>
              <a:t>properties of the femur. Although the gradient of hip fracture risk decreased with age,</a:t>
            </a:r>
            <a:r>
              <a:rPr lang="en-US" baseline="0" dirty="0" smtClean="0"/>
              <a:t> </a:t>
            </a:r>
            <a:r>
              <a:rPr lang="en-US" dirty="0" smtClean="0"/>
              <a:t>the absolute risk still rose markedly with age. For any osteoporotic fracture, the</a:t>
            </a:r>
            <a:r>
              <a:rPr lang="en-US" baseline="0" dirty="0" smtClean="0"/>
              <a:t> </a:t>
            </a:r>
            <a:r>
              <a:rPr lang="en-US" dirty="0" smtClean="0"/>
              <a:t>gradient of risk was lower than for hip fractures. At the age of 65 years, the risk of</a:t>
            </a:r>
            <a:r>
              <a:rPr lang="en-US" baseline="0" dirty="0" smtClean="0"/>
              <a:t> </a:t>
            </a:r>
            <a:r>
              <a:rPr lang="en-US" dirty="0" smtClean="0"/>
              <a:t>osteoporotic fractures increased in men by 1.41 per SD decrease in BMD (95% CI:</a:t>
            </a:r>
            <a:r>
              <a:rPr lang="en-US" baseline="0" dirty="0" smtClean="0"/>
              <a:t> </a:t>
            </a:r>
            <a:r>
              <a:rPr lang="en-US" dirty="0" smtClean="0"/>
              <a:t>1.33–1.51) and in women by 1.38 per SD (95% CI: 1.28–1.48). In contrast with hip</a:t>
            </a:r>
            <a:r>
              <a:rPr lang="en-US" baseline="0" dirty="0" smtClean="0"/>
              <a:t> </a:t>
            </a:r>
            <a:r>
              <a:rPr lang="en-US" dirty="0" smtClean="0"/>
              <a:t>fracture risk, the gradient of risk increased with age. For the prediction of any</a:t>
            </a:r>
            <a:r>
              <a:rPr lang="en-US" baseline="0" dirty="0" smtClean="0"/>
              <a:t> </a:t>
            </a:r>
            <a:r>
              <a:rPr lang="en-US" dirty="0" smtClean="0"/>
              <a:t>osteoporotic fracture (and any fracture), there was a higher gradient of risk the lower</a:t>
            </a:r>
            <a:r>
              <a:rPr lang="en-US" baseline="0" dirty="0" smtClean="0"/>
              <a:t> </a:t>
            </a:r>
            <a:r>
              <a:rPr lang="en-US" dirty="0" smtClean="0"/>
              <a:t>the BMD. At a z score of –4 SD, the risk gradient was 2.10 per SD (95% CI: 1.63–2.71)</a:t>
            </a:r>
            <a:r>
              <a:rPr lang="en-US" baseline="0" dirty="0" smtClean="0"/>
              <a:t> </a:t>
            </a:r>
            <a:r>
              <a:rPr lang="en-US" dirty="0" smtClean="0"/>
              <a:t>and at a z score of –1 SD, the risk was 1.73 per SD (95% CI: 1.59–1.89) in men and</a:t>
            </a:r>
            <a:r>
              <a:rPr lang="en-US" baseline="0" dirty="0" smtClean="0"/>
              <a:t> </a:t>
            </a:r>
            <a:r>
              <a:rPr lang="en-US" dirty="0" smtClean="0"/>
              <a:t>women combined. A similar but less pronounced and non-significant effect was</a:t>
            </a:r>
            <a:r>
              <a:rPr lang="en-US" baseline="0" dirty="0" smtClean="0"/>
              <a:t> </a:t>
            </a:r>
            <a:r>
              <a:rPr lang="en-US" dirty="0" smtClean="0"/>
              <a:t>observed for hip fractures. The underlying mechanisms of this phenomenon are</a:t>
            </a:r>
            <a:r>
              <a:rPr lang="en-US" baseline="0" dirty="0" smtClean="0"/>
              <a:t> </a:t>
            </a:r>
            <a:r>
              <a:rPr lang="en-US" dirty="0" smtClean="0"/>
              <a:t>unknown, but might be related to lower BMI, muscle weakness, co-morbidities and</a:t>
            </a:r>
            <a:r>
              <a:rPr lang="en-US" baseline="0" dirty="0" smtClean="0"/>
              <a:t> </a:t>
            </a:r>
            <a:r>
              <a:rPr lang="en-US" dirty="0" smtClean="0"/>
              <a:t>structural changes in bone associated to lower values of BMD. The prediction power of</a:t>
            </a:r>
            <a:r>
              <a:rPr lang="en-US" baseline="0" dirty="0" smtClean="0"/>
              <a:t> </a:t>
            </a:r>
            <a:r>
              <a:rPr lang="en-US" dirty="0" smtClean="0"/>
              <a:t>the BMD was quite stable through the 10 years following the baseline examination,</a:t>
            </a:r>
            <a:r>
              <a:rPr lang="en-US" baseline="0" dirty="0" smtClean="0"/>
              <a:t> </a:t>
            </a:r>
            <a:r>
              <a:rPr lang="en-US" dirty="0" smtClean="0"/>
              <a:t>although a slight attenuation was observed in the case of hip fractures 40.</a:t>
            </a:r>
          </a:p>
          <a:p>
            <a:pPr lvl="1"/>
            <a:endParaRPr lang="en-US" dirty="0" smtClean="0"/>
          </a:p>
          <a:p>
            <a:pPr lvl="1"/>
            <a:r>
              <a:rPr lang="en-US" dirty="0" smtClean="0"/>
              <a:t>3.2.1.2 Other medical imaging</a:t>
            </a:r>
            <a:r>
              <a:rPr lang="en-US" baseline="0" dirty="0" smtClean="0"/>
              <a:t> </a:t>
            </a:r>
          </a:p>
          <a:p>
            <a:pPr lvl="1"/>
            <a:r>
              <a:rPr lang="en-US" dirty="0" smtClean="0"/>
              <a:t>Other potential screening tests include calcaneal quantitative ultrasound (QUS) and</a:t>
            </a:r>
            <a:r>
              <a:rPr lang="en-US" baseline="0" dirty="0" smtClean="0"/>
              <a:t> </a:t>
            </a:r>
            <a:r>
              <a:rPr lang="en-US" dirty="0" smtClean="0"/>
              <a:t>quantitative computer tomography (QCT) radiography. There is increased interest in</a:t>
            </a:r>
            <a:r>
              <a:rPr lang="en-US" baseline="0" dirty="0" smtClean="0"/>
              <a:t> </a:t>
            </a:r>
            <a:r>
              <a:rPr lang="en-US" dirty="0" smtClean="0"/>
              <a:t>osteoporosis screening using QUS because it is portable, does not expose patients to</a:t>
            </a:r>
            <a:r>
              <a:rPr lang="en-US" baseline="0" dirty="0" smtClean="0"/>
              <a:t> </a:t>
            </a:r>
            <a:r>
              <a:rPr lang="en-US" dirty="0" smtClean="0"/>
              <a:t>radiation, and is relatively inexpensive. Sound waves are passed through the calcaneus,</a:t>
            </a:r>
            <a:r>
              <a:rPr lang="en-US" baseline="0" dirty="0" smtClean="0"/>
              <a:t> </a:t>
            </a:r>
            <a:r>
              <a:rPr lang="en-US" dirty="0" smtClean="0"/>
              <a:t>and the speed of sound and absorption patterns of various sound wavelengths are</a:t>
            </a:r>
            <a:r>
              <a:rPr lang="en-US" baseline="0" dirty="0" smtClean="0"/>
              <a:t> </a:t>
            </a:r>
            <a:r>
              <a:rPr lang="en-US" dirty="0" smtClean="0"/>
              <a:t>measured, which is known as broadband ultrasound attenuation. A meta-analysis of 25</a:t>
            </a:r>
            <a:r>
              <a:rPr lang="en-US" baseline="0" dirty="0" smtClean="0"/>
              <a:t> </a:t>
            </a:r>
            <a:r>
              <a:rPr lang="en-US" dirty="0" smtClean="0"/>
              <a:t>studies compared the accuracy of QUS against the reference standard of a T-score &lt;–2.5 obtained by DXA, in identifying people with osteoporosis 48. At a T –score</a:t>
            </a:r>
            <a:r>
              <a:rPr lang="en-US" baseline="0" dirty="0" smtClean="0"/>
              <a:t> </a:t>
            </a:r>
            <a:r>
              <a:rPr lang="en-US" dirty="0" smtClean="0"/>
              <a:t>threshold of –2.5, the sensitivity and specificity of QUS were 21%–45% and 88%–96%,</a:t>
            </a:r>
            <a:r>
              <a:rPr lang="en-US" baseline="0" dirty="0" smtClean="0"/>
              <a:t> </a:t>
            </a:r>
            <a:r>
              <a:rPr lang="en-US" dirty="0" smtClean="0"/>
              <a:t>respectively. The authors concluded that additional research was needed before use of</a:t>
            </a:r>
            <a:r>
              <a:rPr lang="en-US" baseline="0" dirty="0" smtClean="0"/>
              <a:t> </a:t>
            </a:r>
            <a:r>
              <a:rPr lang="en-US" dirty="0" smtClean="0"/>
              <a:t>this test could be recommended in evidence-based screening programs for</a:t>
            </a:r>
            <a:r>
              <a:rPr lang="en-US" baseline="0" dirty="0" smtClean="0"/>
              <a:t> </a:t>
            </a:r>
            <a:r>
              <a:rPr lang="en-US" dirty="0" smtClean="0"/>
              <a:t>osteoporosis. Data for ultrasound and peripheral measurements were available from</a:t>
            </a:r>
            <a:r>
              <a:rPr lang="en-US" baseline="0" dirty="0" smtClean="0"/>
              <a:t> </a:t>
            </a:r>
            <a:r>
              <a:rPr lang="en-US" dirty="0" smtClean="0"/>
              <a:t>three cohorts. The predictive ability of these devices was somewhat less than that of</a:t>
            </a:r>
            <a:r>
              <a:rPr lang="en-US" baseline="0" dirty="0" smtClean="0"/>
              <a:t> </a:t>
            </a:r>
            <a:r>
              <a:rPr lang="en-US" dirty="0" smtClean="0"/>
              <a:t>DXA measurements at the femoral neck by age, sex, and BMD value 40.</a:t>
            </a:r>
            <a:r>
              <a:rPr lang="en-US" baseline="0" dirty="0" smtClean="0"/>
              <a:t> </a:t>
            </a:r>
            <a:r>
              <a:rPr lang="en-US" dirty="0" smtClean="0"/>
              <a:t>It is also possible to use QCT to measure BMD. An advantage of QCT is that it can</a:t>
            </a:r>
            <a:r>
              <a:rPr lang="en-US" baseline="0" dirty="0" smtClean="0"/>
              <a:t> </a:t>
            </a:r>
            <a:r>
              <a:rPr lang="en-US" dirty="0" smtClean="0"/>
              <a:t>analyze cortical and trabecular bone, so it is less influenced by the changes caused by</a:t>
            </a:r>
            <a:r>
              <a:rPr lang="en-US" baseline="0" dirty="0" smtClean="0"/>
              <a:t> </a:t>
            </a:r>
            <a:r>
              <a:rPr lang="en-US" dirty="0" smtClean="0"/>
              <a:t>degenerative disease, which can interfere with DXA accuracy. However, it is more</a:t>
            </a:r>
            <a:r>
              <a:rPr lang="en-US" baseline="0" dirty="0" smtClean="0"/>
              <a:t> </a:t>
            </a:r>
            <a:r>
              <a:rPr lang="en-US" dirty="0" smtClean="0"/>
              <a:t>expensive than DXA, and QCT exposes patients to a marked increase in radiation. The</a:t>
            </a:r>
            <a:r>
              <a:rPr lang="en-US" baseline="0" dirty="0" smtClean="0"/>
              <a:t> </a:t>
            </a:r>
            <a:r>
              <a:rPr lang="en-US" dirty="0" smtClean="0"/>
              <a:t>use of QCT as a screening tool for osteoporosis has not yet been extensively</a:t>
            </a:r>
            <a:r>
              <a:rPr lang="en-US" baseline="0" dirty="0" smtClean="0"/>
              <a:t> </a:t>
            </a:r>
            <a:r>
              <a:rPr lang="en-US" dirty="0" smtClean="0"/>
              <a:t>researched, and it has not yet been validated in relation to T–scores that predict</a:t>
            </a:r>
            <a:r>
              <a:rPr lang="en-US" baseline="0" dirty="0" smtClean="0"/>
              <a:t> </a:t>
            </a:r>
            <a:r>
              <a:rPr lang="en-US" dirty="0" smtClean="0"/>
              <a:t>fracture risk.</a:t>
            </a:r>
            <a:r>
              <a:rPr lang="en-US" baseline="0" dirty="0" smtClean="0"/>
              <a:t> </a:t>
            </a:r>
            <a:r>
              <a:rPr lang="en-US" dirty="0" smtClean="0"/>
              <a:t>One crucial issue when comparing the value of alternative techniques to DXA is that in</a:t>
            </a:r>
            <a:r>
              <a:rPr lang="en-US" baseline="0" dirty="0" smtClean="0"/>
              <a:t> </a:t>
            </a:r>
            <a:r>
              <a:rPr lang="en-US" dirty="0" smtClean="0"/>
              <a:t>all RCTs that documented </a:t>
            </a:r>
            <a:r>
              <a:rPr lang="en-US" dirty="0" err="1" smtClean="0"/>
              <a:t>antifracture</a:t>
            </a:r>
            <a:r>
              <a:rPr lang="en-US" dirty="0" smtClean="0"/>
              <a:t> efficacy of validated treatments BMD criteria for</a:t>
            </a:r>
            <a:r>
              <a:rPr lang="en-US" baseline="0" dirty="0" smtClean="0"/>
              <a:t> </a:t>
            </a:r>
            <a:r>
              <a:rPr lang="en-US" dirty="0" smtClean="0"/>
              <a:t>inclusion of subjects has been based on DXA. The treatment efficacy of patients</a:t>
            </a:r>
            <a:r>
              <a:rPr lang="en-US" baseline="0" dirty="0" smtClean="0"/>
              <a:t> </a:t>
            </a:r>
            <a:r>
              <a:rPr lang="en-US" dirty="0" smtClean="0"/>
              <a:t>identified with other means than DXA has not been assessed.</a:t>
            </a:r>
          </a:p>
          <a:p>
            <a:endParaRPr lang="en-US" dirty="0" smtClean="0"/>
          </a:p>
          <a:p>
            <a:r>
              <a:rPr lang="en-US" dirty="0" smtClean="0"/>
              <a:t>3.2.2 Prediction models</a:t>
            </a:r>
          </a:p>
          <a:p>
            <a:pPr lvl="1"/>
            <a:r>
              <a:rPr lang="en-US" dirty="0" smtClean="0"/>
              <a:t>3.2.2.1 FRAX</a:t>
            </a:r>
            <a:r>
              <a:rPr lang="en-US" baseline="0" dirty="0" smtClean="0"/>
              <a:t> </a:t>
            </a:r>
          </a:p>
          <a:p>
            <a:pPr lvl="1"/>
            <a:r>
              <a:rPr lang="en-US" dirty="0" smtClean="0"/>
              <a:t>At all ages, low BMD explained a minority of the total risk, a proportion that decreased</a:t>
            </a:r>
            <a:r>
              <a:rPr lang="en-US" baseline="0" dirty="0" smtClean="0"/>
              <a:t> </a:t>
            </a:r>
            <a:r>
              <a:rPr lang="en-US" dirty="0" smtClean="0"/>
              <a:t>with age 49. In addition to low BMD many other independent risk factors for fractures,</a:t>
            </a:r>
            <a:r>
              <a:rPr lang="en-US" baseline="0" dirty="0" smtClean="0"/>
              <a:t> </a:t>
            </a:r>
            <a:r>
              <a:rPr lang="en-US" dirty="0" smtClean="0"/>
              <a:t>in particular hip fracture, have been identified. These factors, including smoking,</a:t>
            </a:r>
            <a:r>
              <a:rPr lang="en-US" baseline="0" dirty="0" smtClean="0"/>
              <a:t> </a:t>
            </a:r>
            <a:r>
              <a:rPr lang="en-US" dirty="0" smtClean="0"/>
              <a:t>corticosteroid exposure, a family history of fracture, secondary osteoporosis, are</a:t>
            </a:r>
            <a:r>
              <a:rPr lang="en-US" baseline="0" dirty="0" smtClean="0"/>
              <a:t> </a:t>
            </a:r>
            <a:r>
              <a:rPr lang="en-US" dirty="0" smtClean="0"/>
              <a:t>presented in details in appendix. Recent efforts by the World Health Organization</a:t>
            </a:r>
            <a:r>
              <a:rPr lang="en-US" baseline="0" dirty="0" smtClean="0"/>
              <a:t> </a:t>
            </a:r>
            <a:r>
              <a:rPr lang="en-US" dirty="0" smtClean="0"/>
              <a:t>Metabolic Bone Disease Group have resulted in a risk assessment tool (FRAX) using</a:t>
            </a:r>
            <a:r>
              <a:rPr lang="en-US" baseline="0" dirty="0" smtClean="0"/>
              <a:t> </a:t>
            </a:r>
            <a:r>
              <a:rPr lang="en-US" dirty="0" smtClean="0"/>
              <a:t>clinical risk factors with and without femoral neck BMD to enhance fracture prediction</a:t>
            </a:r>
            <a:r>
              <a:rPr lang="en-US" baseline="0" dirty="0" smtClean="0"/>
              <a:t> </a:t>
            </a:r>
            <a:r>
              <a:rPr lang="en-US" dirty="0" smtClean="0"/>
              <a:t>50, particularly for hip fracture prediction at younger ages. For instance, at the age of 50</a:t>
            </a:r>
            <a:r>
              <a:rPr lang="en-US" baseline="0" dirty="0" smtClean="0"/>
              <a:t> </a:t>
            </a:r>
            <a:r>
              <a:rPr lang="en-US" dirty="0" smtClean="0"/>
              <a:t>years, the gradient of risk for a hip fracture with BMD alone was 3.7/SD, but with the</a:t>
            </a:r>
            <a:r>
              <a:rPr lang="en-US" baseline="0" dirty="0" smtClean="0"/>
              <a:t> </a:t>
            </a:r>
            <a:r>
              <a:rPr lang="en-US" dirty="0" smtClean="0"/>
              <a:t>addition of clinical risk factors (BMI, family history, prior fracture, smoking, alcohol,</a:t>
            </a:r>
            <a:r>
              <a:rPr lang="en-US" baseline="0" dirty="0" smtClean="0"/>
              <a:t> </a:t>
            </a:r>
            <a:r>
              <a:rPr lang="en-US" dirty="0" smtClean="0"/>
              <a:t>glucocorticoids, rheumatoid </a:t>
            </a:r>
            <a:r>
              <a:rPr lang="en-US" dirty="0" err="1" smtClean="0"/>
              <a:t>arthrititis</a:t>
            </a:r>
            <a:r>
              <a:rPr lang="en-US" dirty="0" smtClean="0"/>
              <a:t>) it was 4.2/SD 51. The WHO determined that for</a:t>
            </a:r>
            <a:r>
              <a:rPr lang="en-US" baseline="0" dirty="0" smtClean="0"/>
              <a:t> </a:t>
            </a:r>
            <a:r>
              <a:rPr lang="en-US" dirty="0" smtClean="0"/>
              <a:t>many secondary causes of osteoporosis, fracture risk was mediated primarily through</a:t>
            </a:r>
            <a:r>
              <a:rPr lang="en-US" baseline="0" dirty="0" smtClean="0"/>
              <a:t> </a:t>
            </a:r>
            <a:r>
              <a:rPr lang="en-US" dirty="0" smtClean="0"/>
              <a:t>impact on BMD. For this reason, when T-scores are inserted into FRAX®, the</a:t>
            </a:r>
            <a:r>
              <a:rPr lang="en-US" baseline="0" dirty="0" smtClean="0"/>
              <a:t> </a:t>
            </a:r>
            <a:r>
              <a:rPr lang="en-US" dirty="0" smtClean="0"/>
              <a:t>secondary osteoporosis button is automatically inactivated. To develop the FRAX,</a:t>
            </a:r>
            <a:r>
              <a:rPr lang="en-US" baseline="0" dirty="0" smtClean="0"/>
              <a:t> </a:t>
            </a:r>
            <a:r>
              <a:rPr lang="en-US" dirty="0" err="1" smtClean="0"/>
              <a:t>Kanis</a:t>
            </a:r>
            <a:r>
              <a:rPr lang="en-US" dirty="0" smtClean="0"/>
              <a:t> and colleagues used data from 9 epidemiologic cohorts on baseline BMD and</a:t>
            </a:r>
            <a:r>
              <a:rPr lang="en-US" baseline="0" dirty="0" smtClean="0"/>
              <a:t> </a:t>
            </a:r>
            <a:r>
              <a:rPr lang="en-US" dirty="0" smtClean="0"/>
              <a:t>common clinical risk factors easily determined by primary care clinicians that were</a:t>
            </a:r>
            <a:r>
              <a:rPr lang="en-US" baseline="0" dirty="0" smtClean="0"/>
              <a:t> </a:t>
            </a:r>
            <a:r>
              <a:rPr lang="en-US" dirty="0" smtClean="0"/>
              <a:t>identified from previous meta-analyses. The performance characteristics of the FRAX</a:t>
            </a:r>
            <a:r>
              <a:rPr lang="en-US" baseline="0" dirty="0" smtClean="0"/>
              <a:t> </a:t>
            </a:r>
            <a:r>
              <a:rPr lang="en-US" dirty="0" smtClean="0"/>
              <a:t>tool were then validated in 11 independent population-based cohorts 51. Country</a:t>
            </a:r>
            <a:r>
              <a:rPr lang="en-US" baseline="0" dirty="0" smtClean="0"/>
              <a:t> </a:t>
            </a:r>
            <a:r>
              <a:rPr lang="en-US" dirty="0" smtClean="0"/>
              <a:t>specific FRAX algorithm (including Belgium 52) is now available online and allows</a:t>
            </a:r>
            <a:r>
              <a:rPr lang="en-US" baseline="0" dirty="0" smtClean="0"/>
              <a:t> </a:t>
            </a:r>
            <a:r>
              <a:rPr lang="en-US" dirty="0" smtClean="0"/>
              <a:t>computing individual patient’s 10-year probability of hip fracture and 10-year probability</a:t>
            </a:r>
            <a:r>
              <a:rPr lang="en-US" baseline="0" dirty="0" smtClean="0"/>
              <a:t> </a:t>
            </a:r>
            <a:r>
              <a:rPr lang="en-US" dirty="0" smtClean="0"/>
              <a:t>of major osteoporotic (hip, clinical vertebral, wrist, or </a:t>
            </a:r>
            <a:r>
              <a:rPr lang="en-US" dirty="0" err="1" smtClean="0"/>
              <a:t>humerus</a:t>
            </a:r>
            <a:r>
              <a:rPr lang="en-US" dirty="0" smtClean="0"/>
              <a:t>) fracture</a:t>
            </a:r>
            <a:r>
              <a:rPr lang="en-US" baseline="0" dirty="0" smtClean="0"/>
              <a:t> </a:t>
            </a:r>
            <a:r>
              <a:rPr lang="en-US" dirty="0" smtClean="0"/>
              <a:t>(http://www.shef.ac.uk/FRAX/). FRAX is now recommended by WHO for screening</a:t>
            </a:r>
            <a:r>
              <a:rPr lang="en-US" baseline="0" dirty="0" smtClean="0"/>
              <a:t> </a:t>
            </a:r>
            <a:r>
              <a:rPr lang="en-US" dirty="0" smtClean="0"/>
              <a:t>patients at high risk of fracture.</a:t>
            </a:r>
            <a:r>
              <a:rPr lang="en-US" baseline="0" dirty="0" smtClean="0"/>
              <a:t> </a:t>
            </a:r>
            <a:r>
              <a:rPr lang="en-US" dirty="0" smtClean="0"/>
              <a:t>KCE Reports 159 Osteoporosis 31</a:t>
            </a:r>
            <a:r>
              <a:rPr lang="en-US" baseline="0" dirty="0" smtClean="0"/>
              <a:t> </a:t>
            </a:r>
            <a:r>
              <a:rPr lang="en-US" dirty="0" smtClean="0"/>
              <a:t>Clinical practice guidelines regarding when to initiate osteoporosis treatment have thus</a:t>
            </a:r>
            <a:r>
              <a:rPr lang="en-US" baseline="0" dirty="0" smtClean="0"/>
              <a:t> </a:t>
            </a:r>
            <a:r>
              <a:rPr lang="en-US" dirty="0" smtClean="0"/>
              <a:t>evolved from the use of BMD thresholds to a more complex consideration of </a:t>
            </a:r>
            <a:r>
              <a:rPr lang="en-US" dirty="0" err="1" smtClean="0"/>
              <a:t>thepatient’s</a:t>
            </a:r>
            <a:r>
              <a:rPr lang="en-US" dirty="0" smtClean="0"/>
              <a:t> 10-year absolute fracture risk, although this is not yet the case in </a:t>
            </a:r>
            <a:r>
              <a:rPr lang="en-US" dirty="0" err="1" smtClean="0"/>
              <a:t>Belgiumj</a:t>
            </a:r>
            <a:r>
              <a:rPr lang="en-US" dirty="0" smtClean="0"/>
              <a:t>.</a:t>
            </a:r>
          </a:p>
          <a:p>
            <a:pPr lvl="1"/>
            <a:r>
              <a:rPr lang="en-US" dirty="0" smtClean="0"/>
              <a:t>The FRAX also present limitations:</a:t>
            </a:r>
          </a:p>
          <a:p>
            <a:pPr lvl="1"/>
            <a:r>
              <a:rPr lang="en-US" dirty="0" smtClean="0"/>
              <a:t>• A dose-response present in some risk factors (e.g. dose of glucocorticoids,</a:t>
            </a:r>
            <a:r>
              <a:rPr lang="en-US" baseline="0" dirty="0" smtClean="0"/>
              <a:t> </a:t>
            </a:r>
            <a:r>
              <a:rPr lang="en-US" dirty="0" smtClean="0"/>
              <a:t>level of alcohol consumption, number and sites of prior fractures) is not</a:t>
            </a:r>
            <a:r>
              <a:rPr lang="en-US" baseline="0" dirty="0" smtClean="0"/>
              <a:t> </a:t>
            </a:r>
            <a:r>
              <a:rPr lang="en-US" dirty="0" smtClean="0"/>
              <a:t>acknowledged in the evaluation of the global fracture risk 1. For such risk</a:t>
            </a:r>
            <a:r>
              <a:rPr lang="en-US" baseline="0" dirty="0" smtClean="0"/>
              <a:t> </a:t>
            </a:r>
            <a:r>
              <a:rPr lang="en-US" dirty="0" smtClean="0"/>
              <a:t>factors, only a Yes/No answer is possible in FRAX.</a:t>
            </a:r>
          </a:p>
          <a:p>
            <a:pPr lvl="1"/>
            <a:r>
              <a:rPr lang="en-US" dirty="0" smtClean="0"/>
              <a:t>• Only femoral neck BMD is taken into account by </a:t>
            </a:r>
            <a:r>
              <a:rPr lang="en-US" dirty="0" err="1" smtClean="0"/>
              <a:t>FRAXk</a:t>
            </a:r>
            <a:r>
              <a:rPr lang="en-US" dirty="0" smtClean="0"/>
              <a:t>. As BMD measures</a:t>
            </a:r>
            <a:r>
              <a:rPr lang="en-US" baseline="0" dirty="0" smtClean="0"/>
              <a:t> </a:t>
            </a:r>
            <a:r>
              <a:rPr lang="en-US" dirty="0" smtClean="0"/>
              <a:t>vary according to the technology used and the site measured, results from</a:t>
            </a:r>
            <a:r>
              <a:rPr lang="en-US" baseline="0" dirty="0" smtClean="0"/>
              <a:t> </a:t>
            </a:r>
            <a:r>
              <a:rPr lang="en-US" dirty="0" smtClean="0"/>
              <a:t>other sites and technologies cannot be used.</a:t>
            </a:r>
          </a:p>
          <a:p>
            <a:pPr lvl="1"/>
            <a:r>
              <a:rPr lang="en-US" dirty="0" smtClean="0"/>
              <a:t>• A number of risk factors for fractures are not accounted for, such as an</a:t>
            </a:r>
            <a:r>
              <a:rPr lang="en-US" baseline="0" dirty="0" smtClean="0"/>
              <a:t> </a:t>
            </a:r>
            <a:r>
              <a:rPr lang="en-US" dirty="0" smtClean="0"/>
              <a:t>history of falls or physical activity. A reason put forward by the </a:t>
            </a:r>
            <a:r>
              <a:rPr lang="en-US" dirty="0" err="1" smtClean="0"/>
              <a:t>initiatiors</a:t>
            </a:r>
            <a:r>
              <a:rPr lang="en-US" dirty="0" smtClean="0"/>
              <a:t> of</a:t>
            </a:r>
            <a:r>
              <a:rPr lang="en-US" baseline="0" dirty="0" smtClean="0"/>
              <a:t> </a:t>
            </a:r>
            <a:r>
              <a:rPr lang="en-US" dirty="0" smtClean="0"/>
              <a:t>the FRAX for not including such risk factors was the lack of extensive</a:t>
            </a:r>
            <a:r>
              <a:rPr lang="en-US" baseline="0" dirty="0" smtClean="0"/>
              <a:t> </a:t>
            </a:r>
            <a:r>
              <a:rPr lang="en-US" dirty="0" smtClean="0"/>
              <a:t>validation data and that these risk factors were not amenable to</a:t>
            </a:r>
            <a:r>
              <a:rPr lang="en-US" baseline="0" dirty="0" smtClean="0"/>
              <a:t> </a:t>
            </a:r>
            <a:r>
              <a:rPr lang="en-US" dirty="0" smtClean="0"/>
              <a:t>pharmacological treatment. Two important objections can be opposed to the</a:t>
            </a:r>
            <a:r>
              <a:rPr lang="en-US" baseline="0" dirty="0" smtClean="0"/>
              <a:t> </a:t>
            </a:r>
            <a:r>
              <a:rPr lang="en-US" dirty="0" smtClean="0"/>
              <a:t>latter argument. First, in the current FRAX other non amenable risk factors</a:t>
            </a:r>
            <a:r>
              <a:rPr lang="en-US" baseline="0" dirty="0" smtClean="0"/>
              <a:t> </a:t>
            </a:r>
            <a:r>
              <a:rPr lang="en-US" dirty="0" smtClean="0"/>
              <a:t>are included (e.g. a prior fracture). Secondly, and more importantly, the focus</a:t>
            </a:r>
            <a:r>
              <a:rPr lang="en-US" baseline="0" dirty="0" smtClean="0"/>
              <a:t> </a:t>
            </a:r>
            <a:r>
              <a:rPr lang="en-US" dirty="0" smtClean="0"/>
              <a:t>should be put on appropriate management of the fracture risk not only on</a:t>
            </a:r>
            <a:r>
              <a:rPr lang="en-US" baseline="0" dirty="0" smtClean="0"/>
              <a:t> </a:t>
            </a:r>
            <a:r>
              <a:rPr lang="en-US" dirty="0" smtClean="0"/>
              <a:t>drug treatment. In this perspective, a tendency to fall is an extremely</a:t>
            </a:r>
            <a:r>
              <a:rPr lang="en-US" baseline="0" dirty="0" smtClean="0"/>
              <a:t> </a:t>
            </a:r>
            <a:r>
              <a:rPr lang="en-US" dirty="0" smtClean="0"/>
              <a:t>important parameter to investigate.</a:t>
            </a:r>
          </a:p>
          <a:p>
            <a:pPr lvl="1"/>
            <a:r>
              <a:rPr lang="en-US" dirty="0" smtClean="0"/>
              <a:t>• The calibration for each specific country accounts for mortality rates and</a:t>
            </a:r>
            <a:r>
              <a:rPr lang="en-US" baseline="0" dirty="0" smtClean="0"/>
              <a:t> </a:t>
            </a:r>
            <a:r>
              <a:rPr lang="en-US" dirty="0" smtClean="0"/>
              <a:t>prevalence of hip fractures. It is assumed that the ratio hip fracture/non hip</a:t>
            </a:r>
            <a:r>
              <a:rPr lang="en-US" baseline="0" dirty="0" smtClean="0"/>
              <a:t> </a:t>
            </a:r>
            <a:r>
              <a:rPr lang="en-US" dirty="0" smtClean="0"/>
              <a:t>fracture observed is constant over countries. The validity of this assumption</a:t>
            </a:r>
            <a:r>
              <a:rPr lang="en-US" baseline="0" dirty="0" smtClean="0"/>
              <a:t> </a:t>
            </a:r>
            <a:r>
              <a:rPr lang="en-US" dirty="0" smtClean="0"/>
              <a:t>has not been formally assessed (personal communication Prof. JJ Body).</a:t>
            </a:r>
            <a:r>
              <a:rPr lang="en-US" baseline="0" dirty="0" smtClean="0"/>
              <a:t> </a:t>
            </a:r>
            <a:r>
              <a:rPr lang="en-US" dirty="0" smtClean="0"/>
              <a:t>These limitations should be accounted for when making any clinical judgement.</a:t>
            </a:r>
          </a:p>
          <a:p>
            <a:pPr lvl="1"/>
            <a:endParaRPr lang="en-US" dirty="0" smtClean="0"/>
          </a:p>
          <a:p>
            <a:pPr lvl="1"/>
            <a:r>
              <a:rPr lang="en-US" dirty="0" smtClean="0"/>
              <a:t>3.2.2.2 The WHI Hip Fracture Risk Calculator</a:t>
            </a:r>
          </a:p>
          <a:p>
            <a:pPr lvl="1"/>
            <a:r>
              <a:rPr lang="en-US" dirty="0" smtClean="0"/>
              <a:t>Different authors have combined different risk factors to predict risk fractures, notably</a:t>
            </a:r>
            <a:r>
              <a:rPr lang="en-US" baseline="0" dirty="0" smtClean="0"/>
              <a:t> </a:t>
            </a:r>
            <a:r>
              <a:rPr lang="en-US" dirty="0" smtClean="0"/>
              <a:t>the researchers of the Women Health Initiative and the Osteoporosis Society of</a:t>
            </a:r>
            <a:r>
              <a:rPr lang="en-US" baseline="0" dirty="0" smtClean="0"/>
              <a:t> </a:t>
            </a:r>
            <a:r>
              <a:rPr lang="en-US" dirty="0" smtClean="0"/>
              <a:t>Canada and Canadian Association of Radiologists Working Group. The former have</a:t>
            </a:r>
            <a:r>
              <a:rPr lang="en-US" baseline="0" dirty="0" smtClean="0"/>
              <a:t> </a:t>
            </a:r>
            <a:r>
              <a:rPr lang="en-US" dirty="0" smtClean="0"/>
              <a:t>proposed a tool similar to the FRAX on the basis of a dataset including 93 676</a:t>
            </a:r>
            <a:r>
              <a:rPr lang="en-US" baseline="0" dirty="0" smtClean="0"/>
              <a:t> </a:t>
            </a:r>
            <a:r>
              <a:rPr lang="en-US" dirty="0" smtClean="0"/>
              <a:t>postmenopausal women and validated among 60 000 women 57, the WHI Hip Fracture</a:t>
            </a:r>
            <a:r>
              <a:rPr lang="en-US" baseline="0" dirty="0" smtClean="0"/>
              <a:t> </a:t>
            </a:r>
            <a:r>
              <a:rPr lang="en-US" dirty="0" smtClean="0"/>
              <a:t>Risk Calculator (http://hipcalculator.fhcrc.org/).</a:t>
            </a:r>
          </a:p>
          <a:p>
            <a:pPr lvl="1"/>
            <a:endParaRPr lang="en-US" dirty="0" smtClean="0"/>
          </a:p>
          <a:p>
            <a:pPr lvl="1"/>
            <a:r>
              <a:rPr lang="en-US" dirty="0" smtClean="0"/>
              <a:t>3.2.2.3 The </a:t>
            </a:r>
            <a:r>
              <a:rPr lang="en-US" dirty="0" err="1" smtClean="0"/>
              <a:t>QFractureScores</a:t>
            </a:r>
            <a:endParaRPr lang="en-US" dirty="0" smtClean="0"/>
          </a:p>
          <a:p>
            <a:pPr lvl="1"/>
            <a:r>
              <a:rPr lang="en-US" dirty="0" smtClean="0"/>
              <a:t>The algorithms have been specifically developed for use in the UK in order to predict</a:t>
            </a:r>
            <a:r>
              <a:rPr lang="en-US" baseline="0" dirty="0" smtClean="0"/>
              <a:t> </a:t>
            </a:r>
            <a:r>
              <a:rPr lang="en-US" dirty="0" smtClean="0"/>
              <a:t>risk of fracture in primary care populations in the UK 58. One specificity of the</a:t>
            </a:r>
            <a:r>
              <a:rPr lang="en-US" baseline="0" dirty="0" smtClean="0"/>
              <a:t> </a:t>
            </a:r>
            <a:r>
              <a:rPr lang="en-US" dirty="0" err="1" smtClean="0"/>
              <a:t>QFractureScores</a:t>
            </a:r>
            <a:r>
              <a:rPr lang="en-US" dirty="0" smtClean="0"/>
              <a:t> is the absence of DXA assessment. Also, the scores have been built</a:t>
            </a:r>
            <a:r>
              <a:rPr lang="en-US" baseline="0" dirty="0" smtClean="0"/>
              <a:t> </a:t>
            </a:r>
            <a:r>
              <a:rPr lang="en-US" dirty="0" smtClean="0"/>
              <a:t>up in a population without prior fractures (http://www.qfracture.org/)</a:t>
            </a:r>
          </a:p>
          <a:p>
            <a:pPr lvl="1"/>
            <a:endParaRPr lang="en-US" dirty="0" smtClean="0"/>
          </a:p>
          <a:p>
            <a:pPr lvl="1"/>
            <a:r>
              <a:rPr lang="en-US" sz="1200" b="0" i="1" u="none" strike="noStrike" kern="1200" baseline="0" dirty="0" smtClean="0">
                <a:solidFill>
                  <a:schemeClr val="tx1"/>
                </a:solidFill>
                <a:latin typeface="+mn-lt"/>
                <a:ea typeface="+mn-ea"/>
                <a:cs typeface="+mn-cs"/>
              </a:rPr>
              <a:t>3.2.2.4 Other risk assessment tools</a:t>
            </a:r>
          </a:p>
          <a:p>
            <a:pPr lvl="1"/>
            <a:r>
              <a:rPr lang="en-US" sz="1200" b="0" i="0" u="none" strike="noStrike" kern="1200" baseline="0" dirty="0" smtClean="0">
                <a:solidFill>
                  <a:schemeClr val="tx1"/>
                </a:solidFill>
                <a:latin typeface="+mn-lt"/>
                <a:ea typeface="+mn-ea"/>
                <a:cs typeface="+mn-cs"/>
              </a:rPr>
              <a:t>Other risk assessment tools are available such as Australian nomograms http://www.fractureriskcalculator.com, or the risk-assessment tool proposed by the Osteoporosis Society of Canada 59. It includes age, sex, BMD, fragility fracture history, and glucocorticoid use, and also allows computing a 10-year absolute fracture risk. However, patients are classified in 3 broad categories: low (less than 10%), moderate (10 to 20%), and high (over 20%). Other indexes to predict fractures were defined 60 61. However, those were created within specific study population, and generally with </a:t>
            </a:r>
            <a:r>
              <a:rPr lang="en-US" sz="1200" b="0" i="0" u="none" strike="noStrike" kern="1200" baseline="0" dirty="0" err="1" smtClean="0">
                <a:solidFill>
                  <a:schemeClr val="tx1"/>
                </a:solidFill>
                <a:latin typeface="+mn-lt"/>
                <a:ea typeface="+mn-ea"/>
                <a:cs typeface="+mn-cs"/>
              </a:rPr>
              <a:t>arelatively</a:t>
            </a:r>
            <a:r>
              <a:rPr lang="en-US" sz="1200" b="0" i="0" u="none" strike="noStrike" kern="1200" baseline="0" dirty="0" smtClean="0">
                <a:solidFill>
                  <a:schemeClr val="tx1"/>
                </a:solidFill>
                <a:latin typeface="+mn-lt"/>
                <a:ea typeface="+mn-ea"/>
                <a:cs typeface="+mn-cs"/>
              </a:rPr>
              <a:t> limited amount of data. They will not be further reviewed here.</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86</a:t>
            </a:fld>
            <a:endParaRPr lang="en-US"/>
          </a:p>
        </p:txBody>
      </p:sp>
    </p:spTree>
    <p:extLst>
      <p:ext uri="{BB962C8B-B14F-4D97-AF65-F5344CB8AC3E}">
        <p14:creationId xmlns:p14="http://schemas.microsoft.com/office/powerpoint/2010/main" val="17226252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87</a:t>
            </a:fld>
            <a:endParaRPr lang="en-US"/>
          </a:p>
        </p:txBody>
      </p:sp>
    </p:spTree>
    <p:extLst>
      <p:ext uri="{BB962C8B-B14F-4D97-AF65-F5344CB8AC3E}">
        <p14:creationId xmlns:p14="http://schemas.microsoft.com/office/powerpoint/2010/main" val="598604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88</a:t>
            </a:fld>
            <a:endParaRPr lang="en-US"/>
          </a:p>
        </p:txBody>
      </p:sp>
    </p:spTree>
    <p:extLst>
      <p:ext uri="{BB962C8B-B14F-4D97-AF65-F5344CB8AC3E}">
        <p14:creationId xmlns:p14="http://schemas.microsoft.com/office/powerpoint/2010/main" val="3116115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sz="1200" b="1" u="sng" kern="1200" dirty="0" err="1" smtClean="0">
                <a:solidFill>
                  <a:schemeClr val="tx1"/>
                </a:solidFill>
                <a:effectLst/>
                <a:latin typeface="+mn-lt"/>
                <a:ea typeface="+mn-ea"/>
                <a:cs typeface="+mn-cs"/>
              </a:rPr>
              <a:t>denosumab</a:t>
            </a:r>
            <a:r>
              <a:rPr lang="nl-BE" sz="1200" b="1" u="sng" kern="1200" dirty="0" smtClean="0">
                <a:solidFill>
                  <a:schemeClr val="tx1"/>
                </a:solidFill>
                <a:effectLst/>
                <a:latin typeface="+mn-lt"/>
                <a:ea typeface="+mn-ea"/>
                <a:cs typeface="+mn-cs"/>
              </a:rPr>
              <a:t> | Farmacotherapeutisch Kompas </a:t>
            </a:r>
            <a:r>
              <a:rPr lang="nl-BE" sz="1200" b="1" u="sng" kern="1200" dirty="0" err="1" smtClean="0">
                <a:solidFill>
                  <a:schemeClr val="tx1"/>
                </a:solidFill>
                <a:effectLst/>
                <a:latin typeface="+mn-lt"/>
                <a:ea typeface="+mn-ea"/>
                <a:cs typeface="+mn-cs"/>
              </a:rPr>
              <a:t>n.d</a:t>
            </a:r>
            <a:r>
              <a:rPr lang="nl-BE" sz="1200" b="1" u="sng" kern="1200" dirty="0" smtClean="0">
                <a:solidFill>
                  <a:schemeClr val="tx1"/>
                </a:solidFill>
                <a:effectLst/>
                <a:latin typeface="+mn-lt"/>
                <a:ea typeface="+mn-ea"/>
                <a:cs typeface="+mn-cs"/>
              </a:rPr>
              <a:t>.</a:t>
            </a:r>
          </a:p>
          <a:p>
            <a:r>
              <a:rPr lang="nl-BE" sz="1200" b="0" i="0" kern="1200" dirty="0" smtClean="0">
                <a:solidFill>
                  <a:schemeClr val="tx1"/>
                </a:solidFill>
                <a:effectLst/>
                <a:latin typeface="+mn-lt"/>
                <a:ea typeface="+mn-ea"/>
                <a:cs typeface="+mn-cs"/>
              </a:rPr>
              <a:t>Humaan IgG2 monoklonaal antilichaam. Bindt specifiek en met hoge affiniteit aan de receptoractivator van het nucleaire factor κ-B-ligand (RANK-ligand of RANKL), een cytokine dat essentieel is voor de vorming en activering van osteoclasten. Het wegvangen van RANKL in de circulatie voorkomt de binding van RANKL aan RANK op het celmembraan van osteoclasten en hun voorlopercellen waardoor de vorming, activiteit en overleving van deze cellen wordt beperkt. Dit leidt tot minder botresorptie in corticaal en trabeculair botweefsel en minder door kanker geïnduceerde vernietiging van botweefsel. Bij </a:t>
            </a:r>
            <a:r>
              <a:rPr lang="nl-BE" sz="1200" b="0" i="0" kern="1200" dirty="0" err="1" smtClean="0">
                <a:solidFill>
                  <a:schemeClr val="tx1"/>
                </a:solidFill>
                <a:effectLst/>
                <a:latin typeface="+mn-lt"/>
                <a:ea typeface="+mn-ea"/>
                <a:cs typeface="+mn-cs"/>
              </a:rPr>
              <a:t>reusceltumor</a:t>
            </a:r>
            <a:r>
              <a:rPr lang="nl-BE" sz="1200" b="0" i="0" kern="1200" dirty="0" smtClean="0">
                <a:solidFill>
                  <a:schemeClr val="tx1"/>
                </a:solidFill>
                <a:effectLst/>
                <a:latin typeface="+mn-lt"/>
                <a:ea typeface="+mn-ea"/>
                <a:cs typeface="+mn-cs"/>
              </a:rPr>
              <a:t> van het bot wordt een afname van het aantal osteoclast-achtige reuscellen waargenomen.</a:t>
            </a:r>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89</a:t>
            </a:fld>
            <a:endParaRPr lang="en-US"/>
          </a:p>
        </p:txBody>
      </p:sp>
    </p:spTree>
    <p:extLst>
      <p:ext uri="{BB962C8B-B14F-4D97-AF65-F5344CB8AC3E}">
        <p14:creationId xmlns:p14="http://schemas.microsoft.com/office/powerpoint/2010/main" val="363739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9</a:t>
            </a:fld>
            <a:endParaRPr lang="en-US"/>
          </a:p>
        </p:txBody>
      </p:sp>
    </p:spTree>
    <p:extLst>
      <p:ext uri="{BB962C8B-B14F-4D97-AF65-F5344CB8AC3E}">
        <p14:creationId xmlns:p14="http://schemas.microsoft.com/office/powerpoint/2010/main" val="172058984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90</a:t>
            </a:fld>
            <a:endParaRPr lang="en-US"/>
          </a:p>
        </p:txBody>
      </p:sp>
    </p:spTree>
    <p:extLst>
      <p:ext uri="{BB962C8B-B14F-4D97-AF65-F5344CB8AC3E}">
        <p14:creationId xmlns:p14="http://schemas.microsoft.com/office/powerpoint/2010/main" val="395995575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91</a:t>
            </a:fld>
            <a:endParaRPr lang="en-US"/>
          </a:p>
        </p:txBody>
      </p:sp>
    </p:spTree>
    <p:extLst>
      <p:ext uri="{BB962C8B-B14F-4D97-AF65-F5344CB8AC3E}">
        <p14:creationId xmlns:p14="http://schemas.microsoft.com/office/powerpoint/2010/main" val="214642439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BE" sz="1200" b="1" i="0" kern="1200" dirty="0" smtClean="0">
                <a:solidFill>
                  <a:schemeClr val="tx1"/>
                </a:solidFill>
                <a:effectLst/>
                <a:latin typeface="+mn-lt"/>
                <a:ea typeface="+mn-ea"/>
                <a:cs typeface="+mn-cs"/>
              </a:rPr>
              <a:t>BCFI</a:t>
            </a:r>
          </a:p>
          <a:p>
            <a:r>
              <a:rPr lang="nl-BE" sz="1200" b="1" i="0" kern="1200" dirty="0" smtClean="0">
                <a:solidFill>
                  <a:schemeClr val="tx1"/>
                </a:solidFill>
                <a:effectLst/>
                <a:latin typeface="+mn-lt"/>
                <a:ea typeface="+mn-ea"/>
                <a:cs typeface="+mn-cs"/>
              </a:rPr>
              <a:t>regelgeving</a:t>
            </a:r>
            <a:endParaRPr lang="nl-BE" sz="1200" b="0" i="0" kern="1200" dirty="0" smtClean="0">
              <a:solidFill>
                <a:schemeClr val="tx1"/>
              </a:solidFill>
              <a:effectLst/>
              <a:latin typeface="+mn-lt"/>
              <a:ea typeface="+mn-ea"/>
              <a:cs typeface="+mn-cs"/>
            </a:endParaRPr>
          </a:p>
          <a:p>
            <a:pPr fontAlgn="t"/>
            <a:r>
              <a:rPr lang="nl-BE" dirty="0" smtClean="0">
                <a:effectLst/>
              </a:rPr>
              <a:t> </a:t>
            </a:r>
            <a:r>
              <a:rPr lang="nl-BE" b="1" dirty="0" smtClean="0">
                <a:effectLst/>
              </a:rPr>
              <a:t>hoofdstuk IV § 5900100</a:t>
            </a:r>
            <a:r>
              <a:rPr lang="nl-BE" dirty="0" smtClean="0">
                <a:effectLst/>
              </a:rPr>
              <a:t> (controle: </a:t>
            </a:r>
            <a:r>
              <a:rPr lang="nl-BE" b="1" dirty="0" smtClean="0">
                <a:effectLst/>
              </a:rPr>
              <a:t>a priori</a:t>
            </a:r>
            <a:r>
              <a:rPr lang="nl-BE" dirty="0" smtClean="0">
                <a:effectLst/>
              </a:rPr>
              <a:t>)</a:t>
            </a:r>
            <a:br>
              <a:rPr lang="nl-BE" dirty="0" smtClean="0">
                <a:effectLst/>
              </a:rPr>
            </a:br>
            <a:endParaRPr lang="nl-BE" dirty="0" smtClean="0">
              <a:effectLst/>
            </a:endParaRPr>
          </a:p>
          <a:p>
            <a:pPr fontAlgn="t"/>
            <a:r>
              <a:rPr lang="nl-BE" dirty="0" smtClean="0">
                <a:effectLst/>
              </a:rPr>
              <a:t> </a:t>
            </a:r>
            <a:r>
              <a:rPr lang="nl-BE" sz="1200" u="none" strike="noStrike" kern="1200" dirty="0" smtClean="0">
                <a:solidFill>
                  <a:schemeClr val="tx1"/>
                </a:solidFill>
                <a:effectLst/>
                <a:latin typeface="+mn-lt"/>
                <a:ea typeface="+mn-ea"/>
                <a:cs typeface="+mn-cs"/>
                <a:hlinkClick r:id="rId3"/>
              </a:rPr>
              <a:t>- Aanvraagformulier</a:t>
            </a:r>
            <a:r>
              <a:rPr lang="nl-BE" dirty="0" smtClean="0">
                <a:effectLst/>
              </a:rPr>
              <a:t> </a:t>
            </a:r>
            <a:r>
              <a:rPr lang="nl-BE" sz="1200" i="1" kern="1200" dirty="0" smtClean="0">
                <a:solidFill>
                  <a:schemeClr val="tx1"/>
                </a:solidFill>
                <a:effectLst/>
                <a:latin typeface="+mn-lt"/>
                <a:ea typeface="+mn-ea"/>
                <a:cs typeface="+mn-cs"/>
              </a:rPr>
              <a:t>- osteoporose</a:t>
            </a:r>
            <a:endParaRPr lang="nl-BE" sz="1200" kern="1200" dirty="0" smtClean="0">
              <a:solidFill>
                <a:schemeClr val="tx1"/>
              </a:solidFill>
              <a:effectLst/>
              <a:latin typeface="+mn-lt"/>
              <a:ea typeface="+mn-ea"/>
              <a:cs typeface="+mn-cs"/>
            </a:endParaRPr>
          </a:p>
          <a:p>
            <a:pPr fontAlgn="t"/>
            <a:r>
              <a:rPr lang="nl-BE" sz="1200" kern="1200" dirty="0" smtClean="0">
                <a:solidFill>
                  <a:schemeClr val="tx1"/>
                </a:solidFill>
                <a:effectLst/>
                <a:latin typeface="+mn-lt"/>
                <a:ea typeface="+mn-ea"/>
                <a:cs typeface="+mn-cs"/>
              </a:rPr>
              <a:t>De specialiteit wordt vergoed als aangetoond wordt dat ze toegediend wordt bij patiënten, die voorafgaand met een terugbetaald oraal bifosfonaat zijn behandeld geweest of bij wie de behandeling met een bifosfonaat langs orale weg gecontra-indiceerd is, voor de behandeling van osteoporose bij een vrouw in de menopauze die aan ten minste een van de volgende voorwaarden voldoet:</a:t>
            </a:r>
          </a:p>
          <a:p>
            <a:pPr fontAlgn="t"/>
            <a:r>
              <a:rPr lang="nl-BE" sz="1200" kern="1200" dirty="0" smtClean="0">
                <a:solidFill>
                  <a:schemeClr val="tx1"/>
                </a:solidFill>
                <a:effectLst/>
                <a:latin typeface="+mn-lt"/>
                <a:ea typeface="+mn-ea"/>
                <a:cs typeface="+mn-cs"/>
              </a:rPr>
              <a:t>-    ofwel een antecedent vertonen van een </a:t>
            </a:r>
            <a:r>
              <a:rPr lang="nl-BE" sz="1200" kern="1200" dirty="0" err="1" smtClean="0">
                <a:solidFill>
                  <a:schemeClr val="tx1"/>
                </a:solidFill>
                <a:effectLst/>
                <a:latin typeface="+mn-lt"/>
                <a:ea typeface="+mn-ea"/>
                <a:cs typeface="+mn-cs"/>
              </a:rPr>
              <a:t>wervelfraktuur</a:t>
            </a:r>
            <a:r>
              <a:rPr lang="nl-BE" sz="1200" kern="1200" dirty="0" smtClean="0">
                <a:solidFill>
                  <a:schemeClr val="tx1"/>
                </a:solidFill>
                <a:effectLst/>
                <a:latin typeface="+mn-lt"/>
                <a:ea typeface="+mn-ea"/>
                <a:cs typeface="+mn-cs"/>
              </a:rPr>
              <a:t> gedefinieerd door een vermindering van minstens 25 % en van minstens 4 mm in absolute waarde, van de hoogte van de voor- of de </a:t>
            </a:r>
            <a:r>
              <a:rPr lang="nl-BE" sz="1200" kern="1200" dirty="0" err="1" smtClean="0">
                <a:solidFill>
                  <a:schemeClr val="tx1"/>
                </a:solidFill>
                <a:effectLst/>
                <a:latin typeface="+mn-lt"/>
                <a:ea typeface="+mn-ea"/>
                <a:cs typeface="+mn-cs"/>
              </a:rPr>
              <a:t>achterrand</a:t>
            </a:r>
            <a:r>
              <a:rPr lang="nl-BE" sz="1200" kern="1200" dirty="0" smtClean="0">
                <a:solidFill>
                  <a:schemeClr val="tx1"/>
                </a:solidFill>
                <a:effectLst/>
                <a:latin typeface="+mn-lt"/>
                <a:ea typeface="+mn-ea"/>
                <a:cs typeface="+mn-cs"/>
              </a:rPr>
              <a:t> of van het centrum van de beschouwde wervel, aangetoond door een radiologisch onderzoek;</a:t>
            </a:r>
          </a:p>
          <a:p>
            <a:pPr fontAlgn="t"/>
            <a:r>
              <a:rPr lang="nl-BE" sz="1200" kern="1200" dirty="0" smtClean="0">
                <a:solidFill>
                  <a:schemeClr val="tx1"/>
                </a:solidFill>
                <a:effectLst/>
                <a:latin typeface="+mn-lt"/>
                <a:ea typeface="+mn-ea"/>
                <a:cs typeface="+mn-cs"/>
              </a:rPr>
              <a:t>-    ofwel een T-score, berekend ten opzichte van een vrouwelijke referentiepopulatie van &lt; - 2,5 ter hoogte van de lumbale wervelkolom (L1-L4 of L2-L4) of van de heup (volledige zone of zone van de hals) bij een recent onderzoek uitgevoerd met radiologische </a:t>
            </a:r>
            <a:r>
              <a:rPr lang="nl-BE" sz="1200" kern="1200" dirty="0" err="1" smtClean="0">
                <a:solidFill>
                  <a:schemeClr val="tx1"/>
                </a:solidFill>
                <a:effectLst/>
                <a:latin typeface="+mn-lt"/>
                <a:ea typeface="+mn-ea"/>
                <a:cs typeface="+mn-cs"/>
              </a:rPr>
              <a:t>absorptiometrie</a:t>
            </a:r>
            <a:r>
              <a:rPr lang="nl-BE" sz="1200" kern="1200" dirty="0" smtClean="0">
                <a:solidFill>
                  <a:schemeClr val="tx1"/>
                </a:solidFill>
                <a:effectLst/>
                <a:latin typeface="+mn-lt"/>
                <a:ea typeface="+mn-ea"/>
                <a:cs typeface="+mn-cs"/>
              </a:rPr>
              <a:t> met dubbele energie en dat minder dan 6 maanden oud is.</a:t>
            </a:r>
          </a:p>
          <a:p>
            <a:pPr fontAlgn="t"/>
            <a:r>
              <a:rPr lang="nl-BE" sz="1200" kern="1200" dirty="0" smtClean="0">
                <a:solidFill>
                  <a:schemeClr val="tx1"/>
                </a:solidFill>
                <a:effectLst/>
                <a:latin typeface="+mn-lt"/>
                <a:ea typeface="+mn-ea"/>
                <a:cs typeface="+mn-cs"/>
              </a:rPr>
              <a:t>Daartoe vult de behandelende arts het aanvraagformulier in bijlage A van deze paragraaf in waaruit blijkt dat aan de voorgaande voorwaarden is voldaan en voegt hij bij zijn aanvraag het protocol van de radiografie of van de radiologische </a:t>
            </a:r>
            <a:r>
              <a:rPr lang="nl-BE" sz="1200" kern="1200" dirty="0" err="1" smtClean="0">
                <a:solidFill>
                  <a:schemeClr val="tx1"/>
                </a:solidFill>
                <a:effectLst/>
                <a:latin typeface="+mn-lt"/>
                <a:ea typeface="+mn-ea"/>
                <a:cs typeface="+mn-cs"/>
              </a:rPr>
              <a:t>absorptiometrie</a:t>
            </a:r>
            <a:r>
              <a:rPr lang="nl-BE" sz="1200" kern="1200" dirty="0" smtClean="0">
                <a:solidFill>
                  <a:schemeClr val="tx1"/>
                </a:solidFill>
                <a:effectLst/>
                <a:latin typeface="+mn-lt"/>
                <a:ea typeface="+mn-ea"/>
                <a:cs typeface="+mn-cs"/>
              </a:rPr>
              <a:t> toe.</a:t>
            </a:r>
          </a:p>
          <a:p>
            <a:pPr fontAlgn="t"/>
            <a:r>
              <a:rPr lang="nl-BE" sz="1200" kern="1200" dirty="0" smtClean="0">
                <a:solidFill>
                  <a:schemeClr val="tx1"/>
                </a:solidFill>
                <a:effectLst/>
                <a:latin typeface="+mn-lt"/>
                <a:ea typeface="+mn-ea"/>
                <a:cs typeface="+mn-cs"/>
              </a:rPr>
              <a:t>Op grond van dit aanvraagformulier reikt de adviserend geneesheer aan de rechthebbende een machtiging uit waarvan het model is vastgesteld onder “e” van bijlage III van dit besluit en waarvan de geldigheidsduur tot maximum twaalf maanden is beperkt.</a:t>
            </a:r>
          </a:p>
          <a:p>
            <a:pPr fontAlgn="t"/>
            <a:r>
              <a:rPr lang="nl-BE" sz="1200" kern="1200" dirty="0" smtClean="0">
                <a:solidFill>
                  <a:schemeClr val="tx1"/>
                </a:solidFill>
                <a:effectLst/>
                <a:latin typeface="+mn-lt"/>
                <a:ea typeface="+mn-ea"/>
                <a:cs typeface="+mn-cs"/>
              </a:rPr>
              <a:t>Op basis van het aanvraagformulier in bijlage A bij deze paragraaf, ingevuld en ondertekend onder de rubriek “verlenging” door de behandelende arts die bevestigt dat de voortzetting van de behandeling medisch gerechtvaardigd is, kan de machtiging voor vergoeding verlengd worden voor nieuwe perioden van maximum 12 maanden.</a:t>
            </a:r>
          </a:p>
          <a:p>
            <a:pPr fontAlgn="t"/>
            <a:r>
              <a:rPr lang="nl-BE" sz="1200" kern="1200" dirty="0" smtClean="0">
                <a:solidFill>
                  <a:schemeClr val="tx1"/>
                </a:solidFill>
                <a:effectLst/>
                <a:latin typeface="+mn-lt"/>
                <a:ea typeface="+mn-ea"/>
                <a:cs typeface="+mn-cs"/>
              </a:rPr>
              <a:t>De gelijktijdige vergoeding van de specialiteit met één of meerdere specialiteiten behorend tot de vergoedingsgroep B-230 of met een bisfosfonaat behorend tot de vergoedingsgroep B-88 wordt nooit toegestaan gedurende de 6 maanden volgend op de toediening van PROLIA.</a:t>
            </a:r>
          </a:p>
          <a:p>
            <a:pPr fontAlgn="t"/>
            <a:r>
              <a:rPr lang="nl-BE" sz="1200" kern="1200" dirty="0" smtClean="0">
                <a:solidFill>
                  <a:schemeClr val="tx1"/>
                </a:solidFill>
                <a:effectLst/>
                <a:latin typeface="+mn-lt"/>
                <a:ea typeface="+mn-ea"/>
                <a:cs typeface="+mn-cs"/>
              </a:rPr>
              <a:t>Het aantal vergoedbare verpakkingen bedraagt maximum 2 verpakkingen per jaar.</a:t>
            </a:r>
          </a:p>
          <a:p>
            <a:pPr fontAlgn="t"/>
            <a:r>
              <a:rPr lang="nl-BE" dirty="0" smtClean="0">
                <a:effectLst/>
              </a:rPr>
              <a:t> </a:t>
            </a:r>
            <a:r>
              <a:rPr lang="nl-BE" b="1" dirty="0" smtClean="0">
                <a:effectLst/>
              </a:rPr>
              <a:t>hoofdstuk IV § 5900200</a:t>
            </a:r>
            <a:r>
              <a:rPr lang="nl-BE" dirty="0" smtClean="0">
                <a:effectLst/>
              </a:rPr>
              <a:t> (controle: </a:t>
            </a:r>
            <a:r>
              <a:rPr lang="nl-BE" b="1" dirty="0" smtClean="0">
                <a:effectLst/>
              </a:rPr>
              <a:t>a priori</a:t>
            </a:r>
            <a:r>
              <a:rPr lang="nl-BE" dirty="0" smtClean="0">
                <a:effectLst/>
              </a:rPr>
              <a:t>)</a:t>
            </a:r>
            <a:br>
              <a:rPr lang="nl-BE" dirty="0" smtClean="0">
                <a:effectLst/>
              </a:rPr>
            </a:br>
            <a:endParaRPr lang="nl-BE" dirty="0" smtClean="0">
              <a:effectLst/>
            </a:endParaRPr>
          </a:p>
          <a:p>
            <a:pPr fontAlgn="t"/>
            <a:r>
              <a:rPr lang="nl-BE" dirty="0" smtClean="0">
                <a:effectLst/>
              </a:rPr>
              <a:t> </a:t>
            </a:r>
            <a:r>
              <a:rPr lang="nl-BE" sz="1200" u="none" strike="noStrike" kern="1200" dirty="0" smtClean="0">
                <a:solidFill>
                  <a:schemeClr val="tx1"/>
                </a:solidFill>
                <a:effectLst/>
                <a:latin typeface="+mn-lt"/>
                <a:ea typeface="+mn-ea"/>
                <a:cs typeface="+mn-cs"/>
                <a:hlinkClick r:id="rId4"/>
              </a:rPr>
              <a:t>- Aanvraagformulier</a:t>
            </a:r>
            <a:r>
              <a:rPr lang="nl-BE" dirty="0" smtClean="0">
                <a:effectLst/>
              </a:rPr>
              <a:t> </a:t>
            </a:r>
            <a:r>
              <a:rPr lang="nl-BE" sz="1200" i="1" kern="1200" dirty="0" smtClean="0">
                <a:solidFill>
                  <a:schemeClr val="tx1"/>
                </a:solidFill>
                <a:effectLst/>
                <a:latin typeface="+mn-lt"/>
                <a:ea typeface="+mn-ea"/>
                <a:cs typeface="+mn-cs"/>
              </a:rPr>
              <a:t>- botverlies (man)</a:t>
            </a:r>
            <a:endParaRPr lang="nl-BE" sz="1200" kern="1200" dirty="0" smtClean="0">
              <a:solidFill>
                <a:schemeClr val="tx1"/>
              </a:solidFill>
              <a:effectLst/>
              <a:latin typeface="+mn-lt"/>
              <a:ea typeface="+mn-ea"/>
              <a:cs typeface="+mn-cs"/>
            </a:endParaRPr>
          </a:p>
          <a:p>
            <a:pPr fontAlgn="t"/>
            <a:r>
              <a:rPr lang="nl-BE" sz="1200" kern="1200" dirty="0" smtClean="0">
                <a:solidFill>
                  <a:schemeClr val="tx1"/>
                </a:solidFill>
                <a:effectLst/>
                <a:latin typeface="+mn-lt"/>
                <a:ea typeface="+mn-ea"/>
                <a:cs typeface="+mn-cs"/>
              </a:rPr>
              <a:t>De specialiteit wordt vergoed als aangetoond wordt dat ze toegediend wordt voor de behandeling van botverlies gerelateerd aan de hormoonablatie bij een man met prostaatkanker die ofwel een </a:t>
            </a:r>
            <a:r>
              <a:rPr lang="nl-BE" sz="1200" kern="1200" dirty="0" err="1" smtClean="0">
                <a:solidFill>
                  <a:schemeClr val="tx1"/>
                </a:solidFill>
                <a:effectLst/>
                <a:latin typeface="+mn-lt"/>
                <a:ea typeface="+mn-ea"/>
                <a:cs typeface="+mn-cs"/>
              </a:rPr>
              <a:t>orchiëctomie</a:t>
            </a:r>
            <a:r>
              <a:rPr lang="nl-BE" sz="1200" kern="1200" dirty="0" smtClean="0">
                <a:solidFill>
                  <a:schemeClr val="tx1"/>
                </a:solidFill>
                <a:effectLst/>
                <a:latin typeface="+mn-lt"/>
                <a:ea typeface="+mn-ea"/>
                <a:cs typeface="+mn-cs"/>
              </a:rPr>
              <a:t> heeft ondergaan, ofwel een behandeling met </a:t>
            </a:r>
            <a:r>
              <a:rPr lang="nl-BE" sz="1200" kern="1200" dirty="0" err="1" smtClean="0">
                <a:solidFill>
                  <a:schemeClr val="tx1"/>
                </a:solidFill>
                <a:effectLst/>
                <a:latin typeface="+mn-lt"/>
                <a:ea typeface="+mn-ea"/>
                <a:cs typeface="+mn-cs"/>
              </a:rPr>
              <a:t>GnRH</a:t>
            </a:r>
            <a:r>
              <a:rPr lang="nl-BE" sz="1200" kern="1200" dirty="0" smtClean="0">
                <a:solidFill>
                  <a:schemeClr val="tx1"/>
                </a:solidFill>
                <a:effectLst/>
                <a:latin typeface="+mn-lt"/>
                <a:ea typeface="+mn-ea"/>
                <a:cs typeface="+mn-cs"/>
              </a:rPr>
              <a:t>-agonisten of -antagonisten ondergaat, en bovendien aan tenminste één van de volgende voorwaarden voldoet:</a:t>
            </a:r>
          </a:p>
          <a:p>
            <a:pPr fontAlgn="t"/>
            <a:r>
              <a:rPr lang="nl-BE" sz="1200" kern="1200" dirty="0" smtClean="0">
                <a:solidFill>
                  <a:schemeClr val="tx1"/>
                </a:solidFill>
                <a:effectLst/>
                <a:latin typeface="+mn-lt"/>
                <a:ea typeface="+mn-ea"/>
                <a:cs typeface="+mn-cs"/>
              </a:rPr>
              <a:t>-    ofwel een antecedent vertonen van een </a:t>
            </a:r>
            <a:r>
              <a:rPr lang="nl-BE" sz="1200" kern="1200" dirty="0" err="1" smtClean="0">
                <a:solidFill>
                  <a:schemeClr val="tx1"/>
                </a:solidFill>
                <a:effectLst/>
                <a:latin typeface="+mn-lt"/>
                <a:ea typeface="+mn-ea"/>
                <a:cs typeface="+mn-cs"/>
              </a:rPr>
              <a:t>wervelfraktuur</a:t>
            </a:r>
            <a:r>
              <a:rPr lang="nl-BE" sz="1200" kern="1200" dirty="0" smtClean="0">
                <a:solidFill>
                  <a:schemeClr val="tx1"/>
                </a:solidFill>
                <a:effectLst/>
                <a:latin typeface="+mn-lt"/>
                <a:ea typeface="+mn-ea"/>
                <a:cs typeface="+mn-cs"/>
              </a:rPr>
              <a:t> gedefinieerd door een vermindering van minstens 25 % en van minstens 4 mm in absolute waarde, van de hoogte van de voor- of de </a:t>
            </a:r>
            <a:r>
              <a:rPr lang="nl-BE" sz="1200" kern="1200" dirty="0" err="1" smtClean="0">
                <a:solidFill>
                  <a:schemeClr val="tx1"/>
                </a:solidFill>
                <a:effectLst/>
                <a:latin typeface="+mn-lt"/>
                <a:ea typeface="+mn-ea"/>
                <a:cs typeface="+mn-cs"/>
              </a:rPr>
              <a:t>achterrand</a:t>
            </a:r>
            <a:r>
              <a:rPr lang="nl-BE" sz="1200" kern="1200" dirty="0" smtClean="0">
                <a:solidFill>
                  <a:schemeClr val="tx1"/>
                </a:solidFill>
                <a:effectLst/>
                <a:latin typeface="+mn-lt"/>
                <a:ea typeface="+mn-ea"/>
                <a:cs typeface="+mn-cs"/>
              </a:rPr>
              <a:t> of van het centrum van de beschouwde wervel, aangetoond door een radiologisch onderzoek;</a:t>
            </a:r>
          </a:p>
          <a:p>
            <a:pPr fontAlgn="t"/>
            <a:r>
              <a:rPr lang="nl-BE" sz="1200" kern="1200" dirty="0" smtClean="0">
                <a:solidFill>
                  <a:schemeClr val="tx1"/>
                </a:solidFill>
                <a:effectLst/>
                <a:latin typeface="+mn-lt"/>
                <a:ea typeface="+mn-ea"/>
                <a:cs typeface="+mn-cs"/>
              </a:rPr>
              <a:t>-    ofwel een T-score, berekend ten opzichte van een mannelijke referentiepopulatie van &lt; - 2,5 ter hoogte van de lumbale wervelkolom (L1-L4 of L2-L4) bij een recent onderzoek uitgevoerd met radiologische </a:t>
            </a:r>
            <a:r>
              <a:rPr lang="nl-BE" sz="1200" kern="1200" dirty="0" err="1" smtClean="0">
                <a:solidFill>
                  <a:schemeClr val="tx1"/>
                </a:solidFill>
                <a:effectLst/>
                <a:latin typeface="+mn-lt"/>
                <a:ea typeface="+mn-ea"/>
                <a:cs typeface="+mn-cs"/>
              </a:rPr>
              <a:t>absorptiometrie</a:t>
            </a:r>
            <a:r>
              <a:rPr lang="nl-BE" sz="1200" kern="1200" dirty="0" smtClean="0">
                <a:solidFill>
                  <a:schemeClr val="tx1"/>
                </a:solidFill>
                <a:effectLst/>
                <a:latin typeface="+mn-lt"/>
                <a:ea typeface="+mn-ea"/>
                <a:cs typeface="+mn-cs"/>
              </a:rPr>
              <a:t> met dubbele energie en dat minder dan 6 maanden oud is;</a:t>
            </a:r>
          </a:p>
          <a:p>
            <a:pPr fontAlgn="t"/>
            <a:r>
              <a:rPr lang="nl-BE" sz="1200" kern="1200" dirty="0" smtClean="0">
                <a:solidFill>
                  <a:schemeClr val="tx1"/>
                </a:solidFill>
                <a:effectLst/>
                <a:latin typeface="+mn-lt"/>
                <a:ea typeface="+mn-ea"/>
                <a:cs typeface="+mn-cs"/>
              </a:rPr>
              <a:t>-    ofwel een T-score, berekend ten opzichte van een mannelijke referentiepopulatie van &lt; - 1 ter hoogte van de heup (volledige zone of zone van de hals) bij een recent onderzoek uitgevoerd met radiologische </a:t>
            </a:r>
            <a:r>
              <a:rPr lang="nl-BE" sz="1200" kern="1200" dirty="0" err="1" smtClean="0">
                <a:solidFill>
                  <a:schemeClr val="tx1"/>
                </a:solidFill>
                <a:effectLst/>
                <a:latin typeface="+mn-lt"/>
                <a:ea typeface="+mn-ea"/>
                <a:cs typeface="+mn-cs"/>
              </a:rPr>
              <a:t>absorptiometrie</a:t>
            </a:r>
            <a:r>
              <a:rPr lang="nl-BE" sz="1200" kern="1200" dirty="0" smtClean="0">
                <a:solidFill>
                  <a:schemeClr val="tx1"/>
                </a:solidFill>
                <a:effectLst/>
                <a:latin typeface="+mn-lt"/>
                <a:ea typeface="+mn-ea"/>
                <a:cs typeface="+mn-cs"/>
              </a:rPr>
              <a:t> met dubbele energie en dat minder dan 6 maanden oud is.</a:t>
            </a:r>
          </a:p>
          <a:p>
            <a:pPr fontAlgn="t"/>
            <a:r>
              <a:rPr lang="nl-BE" sz="1200" kern="1200" dirty="0" smtClean="0">
                <a:solidFill>
                  <a:schemeClr val="tx1"/>
                </a:solidFill>
                <a:effectLst/>
                <a:latin typeface="+mn-lt"/>
                <a:ea typeface="+mn-ea"/>
                <a:cs typeface="+mn-cs"/>
              </a:rPr>
              <a:t>Daartoe vult de behandelende arts het aanvraagformulier in bijlage A van deze paragraaf in waaruit blijkt dat aan de voorgaande voorwaarden is voldaan en voegt hij bij zijn aanvraag het protocol van de radiografie of van de radiologische </a:t>
            </a:r>
            <a:r>
              <a:rPr lang="nl-BE" sz="1200" kern="1200" dirty="0" err="1" smtClean="0">
                <a:solidFill>
                  <a:schemeClr val="tx1"/>
                </a:solidFill>
                <a:effectLst/>
                <a:latin typeface="+mn-lt"/>
                <a:ea typeface="+mn-ea"/>
                <a:cs typeface="+mn-cs"/>
              </a:rPr>
              <a:t>absorptiometrie</a:t>
            </a:r>
            <a:r>
              <a:rPr lang="nl-BE" sz="1200" kern="1200" dirty="0" smtClean="0">
                <a:solidFill>
                  <a:schemeClr val="tx1"/>
                </a:solidFill>
                <a:effectLst/>
                <a:latin typeface="+mn-lt"/>
                <a:ea typeface="+mn-ea"/>
                <a:cs typeface="+mn-cs"/>
              </a:rPr>
              <a:t> toe.</a:t>
            </a:r>
          </a:p>
          <a:p>
            <a:pPr fontAlgn="t"/>
            <a:r>
              <a:rPr lang="nl-BE" sz="1200" kern="1200" dirty="0" smtClean="0">
                <a:solidFill>
                  <a:schemeClr val="tx1"/>
                </a:solidFill>
                <a:effectLst/>
                <a:latin typeface="+mn-lt"/>
                <a:ea typeface="+mn-ea"/>
                <a:cs typeface="+mn-cs"/>
              </a:rPr>
              <a:t>Op grond van dit aanvraagformulier reikt de adviserend geneesheer aan de rechthebbende een machtiging uit waarvan het model is vastgesteld onder “e” van bijlage III van dit besluit en waarvan de geldigheidsduur tot maximum twaalf maanden is beperkt.</a:t>
            </a:r>
          </a:p>
          <a:p>
            <a:pPr fontAlgn="t"/>
            <a:r>
              <a:rPr lang="nl-BE" sz="1200" kern="1200" dirty="0" smtClean="0">
                <a:solidFill>
                  <a:schemeClr val="tx1"/>
                </a:solidFill>
                <a:effectLst/>
                <a:latin typeface="+mn-lt"/>
                <a:ea typeface="+mn-ea"/>
                <a:cs typeface="+mn-cs"/>
              </a:rPr>
              <a:t>Op basis van het aanvraagformulier in bijlage A bij deze paragraaf, ingevuld en ondertekend onder de rubriek “verlenging” door de behandelende arts die bevestigt dat de voortzetting van de behandeling medisch gerechtvaardigd is, kan de machtiging voor vergoeding verlengd worden voor nieuwe perioden van maximum 12 maanden.</a:t>
            </a:r>
          </a:p>
          <a:p>
            <a:pPr fontAlgn="t"/>
            <a:r>
              <a:rPr lang="nl-BE" sz="1200" kern="1200" dirty="0" smtClean="0">
                <a:solidFill>
                  <a:schemeClr val="tx1"/>
                </a:solidFill>
                <a:effectLst/>
                <a:latin typeface="+mn-lt"/>
                <a:ea typeface="+mn-ea"/>
                <a:cs typeface="+mn-cs"/>
              </a:rPr>
              <a:t>De gelijktijdige vergoeding van de specialiteit met één of meerdere specialiteiten behorend tot de vergoedingsgroep B-230 of met een bifosfonaat behorend tot de vergoedingsgroep B-88 wordt nooit toegestaan gedurende de 6 maanden volgend op de toediening van PROLIA.</a:t>
            </a:r>
          </a:p>
          <a:p>
            <a:pPr fontAlgn="t"/>
            <a:r>
              <a:rPr lang="nl-BE" sz="1200" kern="1200" dirty="0" smtClean="0">
                <a:solidFill>
                  <a:schemeClr val="tx1"/>
                </a:solidFill>
                <a:effectLst/>
                <a:latin typeface="+mn-lt"/>
                <a:ea typeface="+mn-ea"/>
                <a:cs typeface="+mn-cs"/>
              </a:rPr>
              <a:t>Het aantal vergoedbare verpakkingen bedraagt maximum 2 verpakkingen per jaar.</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92</a:t>
            </a:fld>
            <a:endParaRPr lang="en-US"/>
          </a:p>
        </p:txBody>
      </p:sp>
    </p:spTree>
    <p:extLst>
      <p:ext uri="{BB962C8B-B14F-4D97-AF65-F5344CB8AC3E}">
        <p14:creationId xmlns:p14="http://schemas.microsoft.com/office/powerpoint/2010/main" val="15834930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93</a:t>
            </a:fld>
            <a:endParaRPr lang="en-US"/>
          </a:p>
        </p:txBody>
      </p:sp>
    </p:spTree>
    <p:extLst>
      <p:ext uri="{BB962C8B-B14F-4D97-AF65-F5344CB8AC3E}">
        <p14:creationId xmlns:p14="http://schemas.microsoft.com/office/powerpoint/2010/main" val="21318656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dirty="0" smtClean="0"/>
              <a:t>CONCLUSION: </a:t>
            </a:r>
          </a:p>
          <a:p>
            <a:r>
              <a:rPr lang="en-US" dirty="0" smtClean="0"/>
              <a:t>There appears to be an increased risk of multiple vertebral fractures after discontinuation of </a:t>
            </a:r>
            <a:r>
              <a:rPr lang="en-US" dirty="0" err="1" smtClean="0"/>
              <a:t>denosumab</a:t>
            </a:r>
            <a:r>
              <a:rPr lang="en-US" dirty="0" smtClean="0"/>
              <a:t> although strong evidence for such an effect and for measures to prevent the occurring bone loss is lacking. Clinicians and patients should be aware of this potential risk. Based on available data, a re-evaluation should be performed after 5years of </a:t>
            </a:r>
            <a:r>
              <a:rPr lang="en-US" dirty="0" err="1" smtClean="0"/>
              <a:t>denosumab</a:t>
            </a:r>
            <a:r>
              <a:rPr lang="en-US" dirty="0" smtClean="0"/>
              <a:t> treatment. Patients considered at high fracture risk should either continue </a:t>
            </a:r>
            <a:r>
              <a:rPr lang="en-US" dirty="0" err="1" smtClean="0"/>
              <a:t>denosumab</a:t>
            </a:r>
            <a:r>
              <a:rPr lang="en-US" dirty="0" smtClean="0"/>
              <a:t> therapy for up to 10years or be switched to an alternative treatment. For patients at low risk, a decision to discontinue </a:t>
            </a:r>
            <a:r>
              <a:rPr lang="en-US" dirty="0" err="1" smtClean="0"/>
              <a:t>denosumab</a:t>
            </a:r>
            <a:r>
              <a:rPr lang="en-US" dirty="0" smtClean="0"/>
              <a:t> could be made after 5years, but bisphosphonate therapy should be considered to reduce or prevent the rebound increase in bone turnover. However, since the optimal bisphosphonate regimen post-</a:t>
            </a:r>
            <a:r>
              <a:rPr lang="en-US" dirty="0" err="1" smtClean="0"/>
              <a:t>denosumab</a:t>
            </a:r>
            <a:r>
              <a:rPr lang="en-US" dirty="0" smtClean="0"/>
              <a:t> is currently unknown continuation of </a:t>
            </a:r>
            <a:r>
              <a:rPr lang="en-US" dirty="0" err="1" smtClean="0"/>
              <a:t>denosumab</a:t>
            </a:r>
            <a:r>
              <a:rPr lang="en-US" dirty="0" smtClean="0"/>
              <a:t> can also be considered until results from ongoing trials become available. Based on current data, </a:t>
            </a:r>
            <a:r>
              <a:rPr lang="en-US" dirty="0" err="1" smtClean="0"/>
              <a:t>denosumab</a:t>
            </a:r>
            <a:r>
              <a:rPr lang="en-US" dirty="0" smtClean="0"/>
              <a:t> should not be stopped without considering alternative treatment in order to prevent rapid BMD loss and a potential rebound in vertebral fracture risk.</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94</a:t>
            </a:fld>
            <a:endParaRPr lang="en-US"/>
          </a:p>
        </p:txBody>
      </p:sp>
    </p:spTree>
    <p:extLst>
      <p:ext uri="{BB962C8B-B14F-4D97-AF65-F5344CB8AC3E}">
        <p14:creationId xmlns:p14="http://schemas.microsoft.com/office/powerpoint/2010/main" val="38462252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1" u="sng" dirty="0" smtClean="0"/>
              <a:t>BCFI, BCFI </a:t>
            </a:r>
            <a:r>
              <a:rPr lang="nl-BE" b="1" u="sng" dirty="0" err="1" smtClean="0"/>
              <a:t>Folia</a:t>
            </a:r>
            <a:r>
              <a:rPr lang="nl-BE" b="1" u="sng" dirty="0" smtClean="0"/>
              <a:t>: Nieuwigheden 2011: stand van zaken 5 jaar later. </a:t>
            </a:r>
            <a:r>
              <a:rPr lang="nl-BE" b="1" i="1" u="sng" dirty="0" err="1" smtClean="0"/>
              <a:t>Folia</a:t>
            </a:r>
            <a:r>
              <a:rPr lang="nl-BE" b="1" u="sng" dirty="0" smtClean="0"/>
              <a:t> 2017, 44</a:t>
            </a:r>
            <a:br>
              <a:rPr lang="nl-BE" b="1" u="sng" dirty="0" smtClean="0"/>
            </a:br>
            <a:r>
              <a:rPr lang="nl-BE" b="1" u="sng" dirty="0" smtClean="0"/>
              <a:t>BCFI | </a:t>
            </a:r>
            <a:r>
              <a:rPr lang="nl-BE" b="1" u="sng" dirty="0" err="1" smtClean="0"/>
              <a:t>Denosumab</a:t>
            </a:r>
            <a:r>
              <a:rPr lang="nl-BE" b="1" u="sng" dirty="0" smtClean="0"/>
              <a:t> </a:t>
            </a:r>
            <a:r>
              <a:rPr lang="nl-BE" b="1" u="sng" dirty="0" err="1" smtClean="0"/>
              <a:t>n.d</a:t>
            </a:r>
            <a:r>
              <a:rPr lang="nl-BE" b="1" u="sng" dirty="0" smtClean="0"/>
              <a:t>.</a:t>
            </a:r>
          </a:p>
          <a:p>
            <a:r>
              <a:rPr lang="nl-BE" sz="1200" b="0" i="0" kern="1200" dirty="0" err="1" smtClean="0">
                <a:solidFill>
                  <a:schemeClr val="tx1"/>
                </a:solidFill>
                <a:effectLst/>
                <a:latin typeface="+mn-lt"/>
                <a:ea typeface="+mn-ea"/>
                <a:cs typeface="+mn-cs"/>
              </a:rPr>
              <a:t>Risicobeperkende</a:t>
            </a:r>
            <a:r>
              <a:rPr lang="nl-BE" sz="1200" b="0" i="0" kern="1200" dirty="0" smtClean="0">
                <a:solidFill>
                  <a:schemeClr val="tx1"/>
                </a:solidFill>
                <a:effectLst/>
                <a:latin typeface="+mn-lt"/>
                <a:ea typeface="+mn-ea"/>
                <a:cs typeface="+mn-cs"/>
              </a:rPr>
              <a:t> maatregelen in verband met </a:t>
            </a:r>
            <a:r>
              <a:rPr lang="nl-BE" sz="1200" b="0" i="0" kern="1200" dirty="0" err="1" smtClean="0">
                <a:solidFill>
                  <a:schemeClr val="tx1"/>
                </a:solidFill>
                <a:effectLst/>
                <a:latin typeface="+mn-lt"/>
                <a:ea typeface="+mn-ea"/>
                <a:cs typeface="+mn-cs"/>
              </a:rPr>
              <a:t>denosumab</a:t>
            </a:r>
            <a:r>
              <a:rPr lang="nl-BE" sz="1200" b="0" i="0" kern="1200" dirty="0" smtClean="0">
                <a:solidFill>
                  <a:schemeClr val="tx1"/>
                </a:solidFill>
                <a:effectLst/>
                <a:latin typeface="+mn-lt"/>
                <a:ea typeface="+mn-ea"/>
                <a:cs typeface="+mn-cs"/>
              </a:rPr>
              <a:t> en </a:t>
            </a:r>
            <a:r>
              <a:rPr lang="nl-BE" sz="1200" b="0" i="0" kern="1200" dirty="0" err="1" smtClean="0">
                <a:solidFill>
                  <a:schemeClr val="tx1"/>
                </a:solidFill>
                <a:effectLst/>
                <a:latin typeface="+mn-lt"/>
                <a:ea typeface="+mn-ea"/>
                <a:cs typeface="+mn-cs"/>
              </a:rPr>
              <a:t>hypocalciëmie</a:t>
            </a:r>
            <a:r>
              <a:rPr lang="nl-BE" sz="1200" b="0" i="0" kern="1200" dirty="0" smtClean="0">
                <a:solidFill>
                  <a:schemeClr val="tx1"/>
                </a:solidFill>
                <a:effectLst/>
                <a:latin typeface="+mn-lt"/>
                <a:ea typeface="+mn-ea"/>
                <a:cs typeface="+mn-cs"/>
              </a:rPr>
              <a:t>: (1) corrigeren van eventuele </a:t>
            </a:r>
            <a:r>
              <a:rPr lang="nl-BE" sz="1200" b="0" i="0" kern="1200" dirty="0" err="1" smtClean="0">
                <a:solidFill>
                  <a:schemeClr val="tx1"/>
                </a:solidFill>
                <a:effectLst/>
                <a:latin typeface="+mn-lt"/>
                <a:ea typeface="+mn-ea"/>
                <a:cs typeface="+mn-cs"/>
              </a:rPr>
              <a:t>hypocalciëmie</a:t>
            </a:r>
            <a:r>
              <a:rPr lang="nl-BE" sz="1200" b="0" i="0" kern="1200" dirty="0" smtClean="0">
                <a:solidFill>
                  <a:schemeClr val="tx1"/>
                </a:solidFill>
                <a:effectLst/>
                <a:latin typeface="+mn-lt"/>
                <a:ea typeface="+mn-ea"/>
                <a:cs typeface="+mn-cs"/>
              </a:rPr>
              <a:t> vóór de start van de behandeling, (2) verzekeren van een adequate calcium- en vitamine D-inname, zeker bij patiënten met ernstige nierinsufficiëntie, en (3) controleren van de calciumplasmaconcentratie vóór elke toediening bij alle patiënten, binnen de 2 weken na de eerste toediening bij patiënten met risicofactoren voor </a:t>
            </a:r>
            <a:r>
              <a:rPr lang="nl-BE" sz="1200" b="0" i="0" kern="1200" dirty="0" err="1" smtClean="0">
                <a:solidFill>
                  <a:schemeClr val="tx1"/>
                </a:solidFill>
                <a:effectLst/>
                <a:latin typeface="+mn-lt"/>
                <a:ea typeface="+mn-ea"/>
                <a:cs typeface="+mn-cs"/>
              </a:rPr>
              <a:t>hypocalciëmie</a:t>
            </a:r>
            <a:r>
              <a:rPr lang="nl-BE" sz="1200" b="0" i="0" kern="1200" dirty="0" smtClean="0">
                <a:solidFill>
                  <a:schemeClr val="tx1"/>
                </a:solidFill>
                <a:effectLst/>
                <a:latin typeface="+mn-lt"/>
                <a:ea typeface="+mn-ea"/>
                <a:cs typeface="+mn-cs"/>
              </a:rPr>
              <a:t> (o.a. ernstige nierinsufficiëntie), en bij vermoeden van </a:t>
            </a:r>
            <a:r>
              <a:rPr lang="nl-BE" sz="1200" b="0" i="0" kern="1200" dirty="0" err="1" smtClean="0">
                <a:solidFill>
                  <a:schemeClr val="tx1"/>
                </a:solidFill>
                <a:effectLst/>
                <a:latin typeface="+mn-lt"/>
                <a:ea typeface="+mn-ea"/>
                <a:cs typeface="+mn-cs"/>
              </a:rPr>
              <a:t>hypocalciëmie</a:t>
            </a:r>
            <a:r>
              <a:rPr lang="nl-BE" sz="1200" b="0" i="0" kern="1200" dirty="0" smtClean="0">
                <a:solidFill>
                  <a:schemeClr val="tx1"/>
                </a:solidFill>
                <a:effectLst/>
                <a:latin typeface="+mn-lt"/>
                <a:ea typeface="+mn-ea"/>
                <a:cs typeface="+mn-cs"/>
              </a:rPr>
              <a:t> (bv. optreden van spierspasmen, krampen, tintelend gevoel in de vingers, tenen of rond de mond)</a:t>
            </a:r>
          </a:p>
          <a:p>
            <a:r>
              <a:rPr lang="nl-BE" sz="1200" b="0" i="0" kern="1200" dirty="0" err="1" smtClean="0">
                <a:solidFill>
                  <a:schemeClr val="tx1"/>
                </a:solidFill>
                <a:effectLst/>
                <a:latin typeface="+mn-lt"/>
                <a:ea typeface="+mn-ea"/>
                <a:cs typeface="+mn-cs"/>
              </a:rPr>
              <a:t>Risicobeperkende</a:t>
            </a:r>
            <a:r>
              <a:rPr lang="nl-BE" sz="1200" b="0" i="0" kern="1200" dirty="0" smtClean="0">
                <a:solidFill>
                  <a:schemeClr val="tx1"/>
                </a:solidFill>
                <a:effectLst/>
                <a:latin typeface="+mn-lt"/>
                <a:ea typeface="+mn-ea"/>
                <a:cs typeface="+mn-cs"/>
              </a:rPr>
              <a:t> maatregelen in verband met </a:t>
            </a:r>
            <a:r>
              <a:rPr lang="nl-BE" sz="1200" b="0" i="0" kern="1200" dirty="0" err="1" smtClean="0">
                <a:solidFill>
                  <a:schemeClr val="tx1"/>
                </a:solidFill>
                <a:effectLst/>
                <a:latin typeface="+mn-lt"/>
                <a:ea typeface="+mn-ea"/>
                <a:cs typeface="+mn-cs"/>
              </a:rPr>
              <a:t>denosumab</a:t>
            </a:r>
            <a:r>
              <a:rPr lang="nl-BE" sz="1200" b="0" i="0" kern="1200" dirty="0" smtClean="0">
                <a:solidFill>
                  <a:schemeClr val="tx1"/>
                </a:solidFill>
                <a:effectLst/>
                <a:latin typeface="+mn-lt"/>
                <a:ea typeface="+mn-ea"/>
                <a:cs typeface="+mn-cs"/>
              </a:rPr>
              <a:t> en kaakbeennecrose: (1) vóór starten van de behandeling, controleren op andere risicofactoren voor kaakbeennecrose (roken, gevorderde leeftijd, slechte mondhygiëne, invasieve tandheelkundige ingreep, </a:t>
            </a:r>
            <a:r>
              <a:rPr lang="nl-BE" sz="1200" b="0" i="0" kern="1200" dirty="0" err="1" smtClean="0">
                <a:solidFill>
                  <a:schemeClr val="tx1"/>
                </a:solidFill>
                <a:effectLst/>
                <a:latin typeface="+mn-lt"/>
                <a:ea typeface="+mn-ea"/>
                <a:cs typeface="+mn-cs"/>
              </a:rPr>
              <a:t>comorbiditeit</a:t>
            </a:r>
            <a:r>
              <a:rPr lang="nl-BE" sz="1200" b="0" i="0" kern="1200" dirty="0" smtClean="0">
                <a:solidFill>
                  <a:schemeClr val="tx1"/>
                </a:solidFill>
                <a:effectLst/>
                <a:latin typeface="+mn-lt"/>
                <a:ea typeface="+mn-ea"/>
                <a:cs typeface="+mn-cs"/>
              </a:rPr>
              <a:t>, gevorderde kanker, voorafgaande behandeling met bisfosfonaten, chemotherapie, </a:t>
            </a:r>
            <a:r>
              <a:rPr lang="nl-BE" sz="1200" b="0" i="0" kern="1200" dirty="0" err="1" smtClean="0">
                <a:solidFill>
                  <a:schemeClr val="tx1"/>
                </a:solidFill>
                <a:effectLst/>
                <a:latin typeface="+mn-lt"/>
                <a:ea typeface="+mn-ea"/>
                <a:cs typeface="+mn-cs"/>
              </a:rPr>
              <a:t>corticotherapie</a:t>
            </a:r>
            <a:r>
              <a:rPr lang="nl-BE" sz="1200" b="0" i="0" kern="1200" dirty="0" smtClean="0">
                <a:solidFill>
                  <a:schemeClr val="tx1"/>
                </a:solidFill>
                <a:effectLst/>
                <a:latin typeface="+mn-lt"/>
                <a:ea typeface="+mn-ea"/>
                <a:cs typeface="+mn-cs"/>
              </a:rPr>
              <a:t>, radiotherapie ter hoogte van hoofd of hals), (2) bij patiënten bij wie bijkomende risicofactoren aanwezig zijn, een tandheelkundig onderzoek uitvoeren en eventueel preventief ingrijpen, en (3) de patiënt erop wijzen symptomen van mogelijke kaakbeennecrose te melden (bv. pijn of zwelling in de mond, loszittende tanden, niet-genezende mondzweren).</a:t>
            </a:r>
          </a:p>
          <a:p>
            <a:endParaRPr lang="nl-BE" dirty="0"/>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95</a:t>
            </a:fld>
            <a:endParaRPr lang="en-US"/>
          </a:p>
        </p:txBody>
      </p:sp>
    </p:spTree>
    <p:extLst>
      <p:ext uri="{BB962C8B-B14F-4D97-AF65-F5344CB8AC3E}">
        <p14:creationId xmlns:p14="http://schemas.microsoft.com/office/powerpoint/2010/main" val="28703279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96</a:t>
            </a:fld>
            <a:endParaRPr lang="en-US"/>
          </a:p>
        </p:txBody>
      </p:sp>
    </p:spTree>
    <p:extLst>
      <p:ext uri="{BB962C8B-B14F-4D97-AF65-F5344CB8AC3E}">
        <p14:creationId xmlns:p14="http://schemas.microsoft.com/office/powerpoint/2010/main" val="324074751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A5D78FC6-CE17-4259-A63C-DDFC12E048FC}" type="slidenum">
              <a:rPr lang="en-US" smtClean="0"/>
              <a:pPr/>
              <a:t>97</a:t>
            </a:fld>
            <a:endParaRPr lang="en-US"/>
          </a:p>
        </p:txBody>
      </p:sp>
    </p:spTree>
    <p:extLst>
      <p:ext uri="{BB962C8B-B14F-4D97-AF65-F5344CB8AC3E}">
        <p14:creationId xmlns:p14="http://schemas.microsoft.com/office/powerpoint/2010/main" val="3475814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userDrawn="1"/>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2000"/>
          </a:p>
        </p:txBody>
      </p:sp>
      <p:sp>
        <p:nvSpPr>
          <p:cNvPr id="8" name="Title 7"/>
          <p:cNvSpPr>
            <a:spLocks noGrp="1"/>
          </p:cNvSpPr>
          <p:nvPr>
            <p:ph type="ctrTitle" hasCustomPrompt="1"/>
          </p:nvPr>
        </p:nvSpPr>
        <p:spPr>
          <a:xfrm>
            <a:off x="2362200" y="2204864"/>
            <a:ext cx="6477000" cy="1828800"/>
          </a:xfrm>
        </p:spPr>
        <p:style>
          <a:lnRef idx="2">
            <a:schemeClr val="accent1"/>
          </a:lnRef>
          <a:fillRef idx="1">
            <a:schemeClr val="lt1"/>
          </a:fillRef>
          <a:effectRef idx="0">
            <a:schemeClr val="accent1"/>
          </a:effectRef>
          <a:fontRef idx="none"/>
        </p:style>
        <p:txBody>
          <a:bodyPr anchor="b"/>
          <a:lstStyle>
            <a:lvl1pPr>
              <a:defRPr cap="all" baseline="0">
                <a:solidFill>
                  <a:schemeClr val="accent6"/>
                </a:solidFill>
              </a:defRPr>
            </a:lvl1pPr>
          </a:lstStyle>
          <a:p>
            <a:r>
              <a:rPr lang="nl-NL" dirty="0" smtClean="0"/>
              <a:t>Onderwerp</a:t>
            </a:r>
            <a:endParaRPr lang="en-US" dirty="0"/>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439" y="198664"/>
            <a:ext cx="1064732" cy="1214112"/>
          </a:xfrm>
          <a:prstGeom prst="rect">
            <a:avLst/>
          </a:prstGeom>
        </p:spPr>
      </p:pic>
      <p:sp>
        <p:nvSpPr>
          <p:cNvPr id="19" name="Footer Placeholder 16"/>
          <p:cNvSpPr txBox="1">
            <a:spLocks/>
          </p:cNvSpPr>
          <p:nvPr userDrawn="1"/>
        </p:nvSpPr>
        <p:spPr>
          <a:xfrm>
            <a:off x="2359152" y="6044184"/>
            <a:ext cx="6784848" cy="713232"/>
          </a:xfrm>
          <a:prstGeom prst="rect">
            <a:avLst/>
          </a:prstGeom>
        </p:spPr>
        <p:txBody>
          <a:bodyPr vert="horz" anchor="ctr"/>
          <a:lstStyle>
            <a:defPPr>
              <a:defRPr lang="en-US"/>
            </a:defPPr>
            <a:lvl1pPr marL="0" algn="r" defTabSz="914400" rtl="0" latinLnBrk="0">
              <a:defRPr sz="1100" kern="1200">
                <a:solidFill>
                  <a:schemeClr val="accent6"/>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pPr algn="l"/>
            <a:endParaRPr lang="en-US" sz="1050" dirty="0">
              <a:solidFill>
                <a:schemeClr val="bg1"/>
              </a:solidFill>
            </a:endParaRPr>
          </a:p>
        </p:txBody>
      </p:sp>
      <p:sp>
        <p:nvSpPr>
          <p:cNvPr id="21" name="Tijdelijke aanduiding voor tekst 20"/>
          <p:cNvSpPr>
            <a:spLocks noGrp="1"/>
          </p:cNvSpPr>
          <p:nvPr>
            <p:ph type="body" sz="quarter" idx="12" hasCustomPrompt="1"/>
          </p:nvPr>
        </p:nvSpPr>
        <p:spPr>
          <a:xfrm>
            <a:off x="2359025" y="4149080"/>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smtClean="0"/>
              <a:t>Regio:</a:t>
            </a:r>
            <a:endParaRPr lang="nl-BE" dirty="0"/>
          </a:p>
        </p:txBody>
      </p:sp>
      <p:sp>
        <p:nvSpPr>
          <p:cNvPr id="24" name="Footer Placeholder 16"/>
          <p:cNvSpPr txBox="1">
            <a:spLocks/>
          </p:cNvSpPr>
          <p:nvPr userDrawn="1"/>
        </p:nvSpPr>
        <p:spPr>
          <a:xfrm>
            <a:off x="1301558" y="198664"/>
            <a:ext cx="7537641" cy="365125"/>
          </a:xfrm>
          <a:prstGeom prst="rect">
            <a:avLst/>
          </a:prstGeom>
        </p:spPr>
        <p:txBody>
          <a:bodyPr vert="horz" anchor="ctr"/>
          <a:lstStyle>
            <a:defPPr>
              <a:defRPr lang="en-US"/>
            </a:defPPr>
            <a:lvl1pPr marL="0" algn="r" defTabSz="914400" rtl="0" latinLnBrk="0">
              <a:defRPr sz="1100" b="0" kern="1200">
                <a:solidFill>
                  <a:schemeClr val="accent6"/>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a:lstStyle>
          <a:p>
            <a:r>
              <a:rPr lang="nl-BE" dirty="0" smtClean="0"/>
              <a:t>KWALITEITSBEVORDEREND PROGRAMMA VOOR EEN MEDISCH FARMACEUTISCH OVERLEG</a:t>
            </a:r>
            <a:endParaRPr lang="en-US" dirty="0" smtClean="0"/>
          </a:p>
        </p:txBody>
      </p:sp>
      <p:sp>
        <p:nvSpPr>
          <p:cNvPr id="30" name="Tijdelijke aanduiding voor tekst 20"/>
          <p:cNvSpPr>
            <a:spLocks noGrp="1"/>
          </p:cNvSpPr>
          <p:nvPr>
            <p:ph type="body" sz="quarter" idx="13" hasCustomPrompt="1"/>
          </p:nvPr>
        </p:nvSpPr>
        <p:spPr>
          <a:xfrm>
            <a:off x="2359024" y="4696544"/>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smtClean="0"/>
              <a:t>Moderator:</a:t>
            </a:r>
            <a:endParaRPr lang="nl-BE" dirty="0"/>
          </a:p>
        </p:txBody>
      </p:sp>
      <p:sp>
        <p:nvSpPr>
          <p:cNvPr id="31" name="Tijdelijke aanduiding voor tekst 20"/>
          <p:cNvSpPr>
            <a:spLocks noGrp="1"/>
          </p:cNvSpPr>
          <p:nvPr>
            <p:ph type="body" sz="quarter" idx="14" hasCustomPrompt="1"/>
          </p:nvPr>
        </p:nvSpPr>
        <p:spPr>
          <a:xfrm>
            <a:off x="2359023" y="5242691"/>
            <a:ext cx="6480175" cy="432048"/>
          </a:xfrm>
          <a:ln>
            <a:prstDash val="sysDot"/>
          </a:ln>
        </p:spPr>
        <p:style>
          <a:lnRef idx="2">
            <a:schemeClr val="accent1"/>
          </a:lnRef>
          <a:fillRef idx="1">
            <a:schemeClr val="lt1"/>
          </a:fillRef>
          <a:effectRef idx="0">
            <a:schemeClr val="accent1"/>
          </a:effectRef>
          <a:fontRef idx="none"/>
        </p:style>
        <p:txBody>
          <a:bodyPr>
            <a:noAutofit/>
          </a:bodyPr>
          <a:lstStyle>
            <a:lvl1pPr marL="0" indent="0">
              <a:buNone/>
              <a:defRPr sz="2000" cap="all" baseline="0">
                <a:solidFill>
                  <a:schemeClr val="accent1"/>
                </a:solidFill>
              </a:defRPr>
            </a:lvl1pPr>
          </a:lstStyle>
          <a:p>
            <a:pPr lvl="0"/>
            <a:r>
              <a:rPr lang="nl-BE" dirty="0" smtClean="0"/>
              <a:t>Datum:</a:t>
            </a:r>
            <a:endParaRPr lang="nl-BE" dirty="0"/>
          </a:p>
        </p:txBody>
      </p:sp>
      <p:sp>
        <p:nvSpPr>
          <p:cNvPr id="34" name="Tijdelijke aanduiding voor tekst 33"/>
          <p:cNvSpPr>
            <a:spLocks noGrp="1"/>
          </p:cNvSpPr>
          <p:nvPr>
            <p:ph type="body" sz="quarter" idx="15" hasCustomPrompt="1"/>
          </p:nvPr>
        </p:nvSpPr>
        <p:spPr>
          <a:xfrm>
            <a:off x="2359022" y="6053328"/>
            <a:ext cx="6480175" cy="704088"/>
          </a:xfrm>
        </p:spPr>
        <p:txBody>
          <a:bodyPr anchor="ctr">
            <a:normAutofit/>
          </a:bodyPr>
          <a:lstStyle>
            <a:lvl1pPr marL="0" indent="0">
              <a:buNone/>
              <a:defRPr sz="1000" cap="all" baseline="0">
                <a:solidFill>
                  <a:schemeClr val="bg1"/>
                </a:solidFill>
              </a:defRPr>
            </a:lvl1pPr>
          </a:lstStyle>
          <a:p>
            <a:pPr lvl="0"/>
            <a:r>
              <a:rPr lang="nl-BE" dirty="0" smtClean="0"/>
              <a:t>Koninklijke apothekers vereniging van </a:t>
            </a:r>
            <a:r>
              <a:rPr lang="nl-BE" dirty="0" err="1" smtClean="0"/>
              <a:t>antwerpen</a:t>
            </a:r>
            <a:r>
              <a:rPr lang="nl-BE" dirty="0" smtClean="0"/>
              <a:t> (KAVA) in  samenwerking met </a:t>
            </a:r>
            <a:r>
              <a:rPr lang="nl-BE" dirty="0" err="1" smtClean="0"/>
              <a:t>Domus</a:t>
            </a:r>
            <a:r>
              <a:rPr lang="nl-BE" dirty="0" smtClean="0"/>
              <a:t> </a:t>
            </a:r>
            <a:r>
              <a:rPr lang="nl-BE" dirty="0" err="1" smtClean="0"/>
              <a:t>medica</a:t>
            </a:r>
            <a:endParaRPr lang="nl-BE"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nl-NL" smtClean="0"/>
              <a:t>Klik om de stijl te bewerken</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2" name="Slide Number Placeholder 11"/>
          <p:cNvSpPr>
            <a:spLocks noGrp="1"/>
          </p:cNvSpPr>
          <p:nvPr>
            <p:ph type="sldNum" sz="quarter" idx="16"/>
          </p:nvPr>
        </p:nvSpPr>
        <p:spPr/>
        <p:txBody>
          <a:bodyPr rtlCol="0"/>
          <a:lstStyle/>
          <a:p>
            <a:pPr algn="ctr"/>
            <a:fld id="{1AD93096-5B34-4342-9326-69289CEAE4C2}" type="slidenum">
              <a:rPr lang="en-US" smtClean="0"/>
              <a:pPr algn="ctr"/>
              <a:t>‹nr.›</a:t>
            </a:fld>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nl-NL" smtClean="0"/>
              <a:t>Klik om de modelstijlen te bewerken</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nl-NL" smtClean="0"/>
              <a:t>Klik om de modelstijlen te bewerken</a:t>
            </a:r>
          </a:p>
        </p:txBody>
      </p:sp>
      <p:sp>
        <p:nvSpPr>
          <p:cNvPr id="22"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4"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5" name="Afbeelding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
        <p:nvSpPr>
          <p:cNvPr id="10"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voettekst 3"/>
          <p:cNvSpPr>
            <a:spLocks noGrp="1"/>
          </p:cNvSpPr>
          <p:nvPr>
            <p:ph type="ftr" sz="quarter" idx="10"/>
          </p:nvPr>
        </p:nvSpPr>
        <p:spPr/>
        <p:txBody>
          <a:bodyPr/>
          <a:lstStyle>
            <a:lvl1pPr eaLnBrk="0" hangingPunct="0">
              <a:defRPr>
                <a:latin typeface="Times" charset="0"/>
                <a:ea typeface="ＭＳ Ｐゴシック" charset="-128"/>
              </a:defRPr>
            </a:lvl1pPr>
          </a:lstStyle>
          <a:p>
            <a:pPr>
              <a:defRPr/>
            </a:pPr>
            <a:endParaRPr lang="nl-NL"/>
          </a:p>
        </p:txBody>
      </p:sp>
      <p:sp>
        <p:nvSpPr>
          <p:cNvPr id="5" name="Tijdelijke aanduiding voor dianummer 4"/>
          <p:cNvSpPr>
            <a:spLocks noGrp="1"/>
          </p:cNvSpPr>
          <p:nvPr>
            <p:ph type="sldNum" sz="quarter" idx="11"/>
          </p:nvPr>
        </p:nvSpPr>
        <p:spPr/>
        <p:txBody>
          <a:bodyPr/>
          <a:lstStyle>
            <a:lvl1pPr eaLnBrk="0" hangingPunct="0">
              <a:defRPr smtClean="0"/>
            </a:lvl1pPr>
          </a:lstStyle>
          <a:p>
            <a:pPr>
              <a:defRPr/>
            </a:pPr>
            <a:fld id="{147F755C-6E9C-4E8C-B7FA-4A370BFDA69D}" type="slidenum">
              <a:rPr lang="nl-NL" altLang="nl-BE"/>
              <a:pPr>
                <a:defRPr/>
              </a:pPr>
              <a:t>‹nr.›</a:t>
            </a:fld>
            <a:endParaRPr lang="nl-NL" altLang="nl-BE"/>
          </a:p>
        </p:txBody>
      </p:sp>
    </p:spTree>
    <p:extLst>
      <p:ext uri="{BB962C8B-B14F-4D97-AF65-F5344CB8AC3E}">
        <p14:creationId xmlns:p14="http://schemas.microsoft.com/office/powerpoint/2010/main" val="338732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oelstelling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3050"/>
            <a:ext cx="8077200" cy="869950"/>
          </a:xfrm>
        </p:spPr>
        <p:txBody>
          <a:bodyPr anchor="ctr"/>
          <a:lstStyle>
            <a:lvl1pPr algn="l">
              <a:buNone/>
              <a:defRPr sz="4400" b="0"/>
            </a:lvl1pPr>
          </a:lstStyle>
          <a:p>
            <a:r>
              <a:rPr lang="nl-NL" dirty="0" smtClean="0"/>
              <a:t>Doelstellingen</a:t>
            </a:r>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sp>
        <p:nvSpPr>
          <p:cNvPr id="14" name="Rechthoek 13"/>
          <p:cNvSpPr/>
          <p:nvPr userDrawn="1"/>
        </p:nvSpPr>
        <p:spPr>
          <a:xfrm>
            <a:off x="609601" y="1758681"/>
            <a:ext cx="1630680" cy="4052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192" y="2847494"/>
            <a:ext cx="1354536" cy="1544575"/>
          </a:xfrm>
          <a:prstGeom prst="rect">
            <a:avLst/>
          </a:prstGeom>
        </p:spPr>
      </p:pic>
      <p:sp>
        <p:nvSpPr>
          <p:cNvPr id="20" name="Tijdelijke aanduiding voor tekst 19"/>
          <p:cNvSpPr>
            <a:spLocks noGrp="1"/>
          </p:cNvSpPr>
          <p:nvPr>
            <p:ph type="body" sz="quarter" idx="16" hasCustomPrompt="1"/>
          </p:nvPr>
        </p:nvSpPr>
        <p:spPr>
          <a:xfrm>
            <a:off x="2329157" y="1758681"/>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Doelstelling 1</a:t>
            </a:r>
            <a:endParaRPr lang="nl-BE" dirty="0"/>
          </a:p>
        </p:txBody>
      </p:sp>
      <p:sp>
        <p:nvSpPr>
          <p:cNvPr id="21" name="Tijdelijke aanduiding voor tekst 19"/>
          <p:cNvSpPr>
            <a:spLocks noGrp="1"/>
          </p:cNvSpPr>
          <p:nvPr>
            <p:ph type="body" sz="quarter" idx="17" hasCustomPrompt="1"/>
          </p:nvPr>
        </p:nvSpPr>
        <p:spPr>
          <a:xfrm>
            <a:off x="2329156" y="2276872"/>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Doelstelling 2</a:t>
            </a:r>
            <a:endParaRPr lang="nl-BE" dirty="0"/>
          </a:p>
        </p:txBody>
      </p:sp>
      <p:pic>
        <p:nvPicPr>
          <p:cNvPr id="23" name="Afbeelding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zic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Overzicht</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4" name="Tijdelijke aanduiding voor tekst 3"/>
          <p:cNvSpPr>
            <a:spLocks noGrp="1"/>
          </p:cNvSpPr>
          <p:nvPr>
            <p:ph type="body" sz="quarter" idx="14"/>
          </p:nvPr>
        </p:nvSpPr>
        <p:spPr>
          <a:xfrm>
            <a:off x="2359025" y="1700213"/>
            <a:ext cx="6407150" cy="4105275"/>
          </a:xfrm>
        </p:spPr>
        <p:txBody>
          <a:bodyPr>
            <a:normAutofit/>
          </a:bodyPr>
          <a:lstStyle>
            <a:lvl1pPr marL="514350" indent="-514350">
              <a:buFont typeface="+mj-lt"/>
              <a:buAutoNum type="alphaUcPeriod"/>
              <a:defRPr sz="2000">
                <a:solidFill>
                  <a:schemeClr val="tx2"/>
                </a:solidFill>
              </a:defRPr>
            </a:lvl1pPr>
            <a:lvl2pPr marL="880110" indent="-514350">
              <a:buFont typeface="+mj-lt"/>
              <a:buAutoNum type="arabicPeriod"/>
              <a:defRPr sz="2000">
                <a:solidFill>
                  <a:schemeClr val="tx2"/>
                </a:solidFill>
              </a:defRPr>
            </a:lvl2pPr>
            <a:lvl3pPr marL="1143000" indent="-457200">
              <a:buFont typeface="+mj-lt"/>
              <a:buAutoNum type="romanLcPeriod"/>
              <a:defRPr sz="2000">
                <a:solidFill>
                  <a:schemeClr val="tx2"/>
                </a:solidFill>
              </a:defRPr>
            </a:lvl3pPr>
            <a:lvl4pPr marL="1600200" indent="-457200">
              <a:buFont typeface="+mj-lt"/>
              <a:buAutoNum type="alphaUcPeriod"/>
              <a:defRPr/>
            </a:lvl4pPr>
            <a:lvl5pPr marL="2057400" indent="-457200">
              <a:buFont typeface="+mj-lt"/>
              <a:buAutoNum type="alphaUcPeriod"/>
              <a:defRPr/>
            </a:lvl5pPr>
          </a:lstStyle>
          <a:p>
            <a:pPr lvl="0"/>
            <a:r>
              <a:rPr lang="nl-NL" dirty="0" smtClean="0"/>
              <a:t>Klik om de modelstijlen te bewerken</a:t>
            </a:r>
          </a:p>
          <a:p>
            <a:pPr lvl="1"/>
            <a:r>
              <a:rPr lang="nl-NL" dirty="0" smtClean="0"/>
              <a:t>Tweede niveau</a:t>
            </a:r>
          </a:p>
          <a:p>
            <a:pPr lvl="2"/>
            <a:r>
              <a:rPr lang="nl-NL" dirty="0" smtClean="0"/>
              <a:t>Derde niveau</a:t>
            </a:r>
          </a:p>
        </p:txBody>
      </p:sp>
      <p:sp>
        <p:nvSpPr>
          <p:cNvPr id="14"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5"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6"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17" name="Afbeelding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extLst>
      <p:ext uri="{BB962C8B-B14F-4D97-AF65-F5344CB8AC3E}">
        <p14:creationId xmlns:p14="http://schemas.microsoft.com/office/powerpoint/2010/main" val="16742423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lei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Inleiding</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19"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1"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2" name="Afbeelding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extLst>
      <p:ext uri="{BB962C8B-B14F-4D97-AF65-F5344CB8AC3E}">
        <p14:creationId xmlns:p14="http://schemas.microsoft.com/office/powerpoint/2010/main" val="1121746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11"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3"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clusi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Conclusie</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sp>
        <p:nvSpPr>
          <p:cNvPr id="14" name="Rechthoek 13"/>
          <p:cNvSpPr/>
          <p:nvPr userDrawn="1"/>
        </p:nvSpPr>
        <p:spPr>
          <a:xfrm>
            <a:off x="675377" y="1758681"/>
            <a:ext cx="1564903" cy="4052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 name="Afbeelding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192" y="2847494"/>
            <a:ext cx="1354536" cy="1544575"/>
          </a:xfrm>
          <a:prstGeom prst="rect">
            <a:avLst/>
          </a:prstGeom>
        </p:spPr>
      </p:pic>
      <p:sp>
        <p:nvSpPr>
          <p:cNvPr id="16" name="Tijdelijke aanduiding voor tekst 19"/>
          <p:cNvSpPr>
            <a:spLocks noGrp="1"/>
          </p:cNvSpPr>
          <p:nvPr>
            <p:ph type="body" sz="quarter" idx="16" hasCustomPrompt="1"/>
          </p:nvPr>
        </p:nvSpPr>
        <p:spPr>
          <a:xfrm>
            <a:off x="2329157" y="1758681"/>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Punt 1</a:t>
            </a:r>
            <a:endParaRPr lang="nl-BE" dirty="0"/>
          </a:p>
        </p:txBody>
      </p:sp>
      <p:sp>
        <p:nvSpPr>
          <p:cNvPr id="17" name="Tijdelijke aanduiding voor tekst 19"/>
          <p:cNvSpPr>
            <a:spLocks noGrp="1"/>
          </p:cNvSpPr>
          <p:nvPr>
            <p:ph type="body" sz="quarter" idx="17" hasCustomPrompt="1"/>
          </p:nvPr>
        </p:nvSpPr>
        <p:spPr>
          <a:xfrm>
            <a:off x="2329156" y="2276872"/>
            <a:ext cx="6357643" cy="414561"/>
          </a:xfrm>
        </p:spPr>
        <p:style>
          <a:lnRef idx="2">
            <a:schemeClr val="accent1"/>
          </a:lnRef>
          <a:fillRef idx="1">
            <a:schemeClr val="lt1"/>
          </a:fillRef>
          <a:effectRef idx="0">
            <a:schemeClr val="accent1"/>
          </a:effectRef>
          <a:fontRef idx="none"/>
        </p:style>
        <p:txBody>
          <a:bodyPr>
            <a:noAutofit/>
          </a:bodyPr>
          <a:lstStyle>
            <a:lvl1pPr marL="0" indent="0">
              <a:buNone/>
              <a:defRPr sz="2000" baseline="0"/>
            </a:lvl1pPr>
          </a:lstStyle>
          <a:p>
            <a:pPr lvl="0"/>
            <a:r>
              <a:rPr lang="nl-BE" dirty="0" smtClean="0"/>
              <a:t>Punt 2</a:t>
            </a:r>
            <a:endParaRPr lang="nl-BE" dirty="0"/>
          </a:p>
        </p:txBody>
      </p:sp>
      <p:sp>
        <p:nvSpPr>
          <p:cNvPr id="1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1" name="Afbeelding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t dank aa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648" y="228600"/>
            <a:ext cx="8153400" cy="990600"/>
          </a:xfrm>
        </p:spPr>
        <p:txBody>
          <a:bodyPr/>
          <a:lstStyle>
            <a:lvl1pPr>
              <a:defRPr/>
            </a:lvl1pPr>
          </a:lstStyle>
          <a:p>
            <a:r>
              <a:rPr lang="nl-NL" dirty="0" smtClean="0"/>
              <a:t>Met dank aan</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AD93096-5B34-4342-9326-69289CEAE4C2}" type="slidenum">
              <a:rPr lang="en-US" smtClean="0"/>
              <a:pPr/>
              <a:t>‹nr.›</a:t>
            </a:fld>
            <a:endParaRPr lang="en-US" dirty="0">
              <a:solidFill>
                <a:srgbClr val="FFFFFF"/>
              </a:solidFill>
            </a:endParaRPr>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04248" y="4865871"/>
            <a:ext cx="1080120" cy="1080120"/>
          </a:xfrm>
          <a:prstGeom prst="rect">
            <a:avLst/>
          </a:prstGeom>
        </p:spPr>
      </p:pic>
      <p:pic>
        <p:nvPicPr>
          <p:cNvPr id="19" name="Afbeelding 18"/>
          <p:cNvPicPr>
            <a:picLocks noChangeAspect="1"/>
          </p:cNvPicPr>
          <p:nvPr userDrawn="1"/>
        </p:nvPicPr>
        <p:blipFill>
          <a:blip r:embed="rId3"/>
          <a:stretch>
            <a:fillRect/>
          </a:stretch>
        </p:blipFill>
        <p:spPr>
          <a:xfrm>
            <a:off x="3131840" y="4863437"/>
            <a:ext cx="2592288" cy="938228"/>
          </a:xfrm>
          <a:prstGeom prst="rect">
            <a:avLst/>
          </a:prstGeom>
        </p:spPr>
      </p:pic>
      <p:sp>
        <p:nvSpPr>
          <p:cNvPr id="24"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5"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pic>
        <p:nvPicPr>
          <p:cNvPr id="27" name="Afbeelding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pic>
        <p:nvPicPr>
          <p:cNvPr id="29" name="Afbeelding 2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2553" y="4914175"/>
            <a:ext cx="1490135" cy="1012289"/>
          </a:xfrm>
          <a:prstGeom prst="rect">
            <a:avLst/>
          </a:prstGeom>
        </p:spPr>
      </p:pic>
      <p:sp>
        <p:nvSpPr>
          <p:cNvPr id="10" name="Tijdelijke aanduiding voor tekst 3"/>
          <p:cNvSpPr>
            <a:spLocks noGrp="1"/>
          </p:cNvSpPr>
          <p:nvPr>
            <p:ph type="body" sz="quarter" idx="14"/>
          </p:nvPr>
        </p:nvSpPr>
        <p:spPr>
          <a:xfrm>
            <a:off x="612648" y="1700213"/>
            <a:ext cx="8153527" cy="2592883"/>
          </a:xfrm>
        </p:spPr>
        <p:txBody>
          <a:bodyPr>
            <a:normAutofit/>
          </a:bodyPr>
          <a:lstStyle>
            <a:lvl1pPr marL="514350" indent="-514350">
              <a:buFont typeface="+mj-lt"/>
              <a:buAutoNum type="alphaUcPeriod"/>
              <a:defRPr sz="2000">
                <a:solidFill>
                  <a:schemeClr val="tx2"/>
                </a:solidFill>
              </a:defRPr>
            </a:lvl1pPr>
            <a:lvl2pPr marL="880110" indent="-514350">
              <a:buFont typeface="+mj-lt"/>
              <a:buAutoNum type="arabicPeriod"/>
              <a:defRPr sz="2000">
                <a:solidFill>
                  <a:schemeClr val="tx2"/>
                </a:solidFill>
              </a:defRPr>
            </a:lvl2pPr>
            <a:lvl3pPr marL="1143000" indent="-457200">
              <a:buFont typeface="+mj-lt"/>
              <a:buAutoNum type="romanLcPeriod"/>
              <a:defRPr sz="2000">
                <a:solidFill>
                  <a:schemeClr val="tx2"/>
                </a:solidFill>
              </a:defRPr>
            </a:lvl3pPr>
            <a:lvl4pPr marL="1600200" indent="-457200">
              <a:buFont typeface="+mj-lt"/>
              <a:buAutoNum type="alphaUcPeriod"/>
              <a:defRPr/>
            </a:lvl4pPr>
            <a:lvl5pPr marL="2057400" indent="-457200">
              <a:buFont typeface="+mj-lt"/>
              <a:buAutoNum type="alphaUcPeriod"/>
              <a:defRPr/>
            </a:lvl5pPr>
          </a:lstStyle>
          <a:p>
            <a:pPr lvl="0"/>
            <a:r>
              <a:rPr lang="nl-NL" dirty="0" smtClean="0"/>
              <a:t>Klik om de modelstijlen te bewerken</a:t>
            </a:r>
          </a:p>
          <a:p>
            <a:pPr lvl="1"/>
            <a:r>
              <a:rPr lang="nl-NL" dirty="0" smtClean="0"/>
              <a:t>Tweede niveau</a:t>
            </a:r>
          </a:p>
          <a:p>
            <a:pPr lvl="2"/>
            <a:r>
              <a:rPr lang="nl-NL" dirty="0" smtClean="0"/>
              <a:t>Derde niveau</a:t>
            </a:r>
          </a:p>
        </p:txBody>
      </p:sp>
    </p:spTree>
    <p:extLst>
      <p:ext uri="{BB962C8B-B14F-4D97-AF65-F5344CB8AC3E}">
        <p14:creationId xmlns:p14="http://schemas.microsoft.com/office/powerpoint/2010/main" val="1285071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ekop">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nl-NL" smtClean="0"/>
              <a:t>Klik om de modelstijlen te bewerken</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nl-NL" smtClean="0"/>
              <a:t>Klik om de stijl te bewerken</a:t>
            </a:r>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a:fld id="{1AD93096-5B34-4342-9326-69289CEAE4C2}" type="slidenum">
              <a:rPr lang="en-US" smtClean="0"/>
              <a:pPr algn="ctr"/>
              <a:t>‹nr.›</a:t>
            </a:fld>
            <a:endParaRPr lang="en-US" sz="2400" dirty="0">
              <a:solidFill>
                <a:srgbClr val="FFFFFF"/>
              </a:solidFill>
            </a:endParaRPr>
          </a:p>
        </p:txBody>
      </p:sp>
      <p:sp>
        <p:nvSpPr>
          <p:cNvPr id="1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1" name="Afbeelding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0" name="Slide Number Placeholder 9"/>
          <p:cNvSpPr>
            <a:spLocks noGrp="1"/>
          </p:cNvSpPr>
          <p:nvPr>
            <p:ph type="sldNum" sz="quarter" idx="16"/>
          </p:nvPr>
        </p:nvSpPr>
        <p:spPr/>
        <p:txBody>
          <a:bodyPr rtlCol="0"/>
          <a:lstStyle/>
          <a:p>
            <a:pPr algn="ctr"/>
            <a:fld id="{1AD93096-5B34-4342-9326-69289CEAE4C2}" type="slidenum">
              <a:rPr lang="en-US" smtClean="0"/>
              <a:pPr algn="ctr"/>
              <a:t>‹nr.›</a:t>
            </a:fld>
            <a:endParaRPr lang="en-US"/>
          </a:p>
        </p:txBody>
      </p:sp>
      <p:sp>
        <p:nvSpPr>
          <p:cNvPr id="18" name="Rectangle 9"/>
          <p:cNvSpPr/>
          <p:nvPr userDrawn="1"/>
        </p:nvSpPr>
        <p:spPr>
          <a:xfrm>
            <a:off x="-9144" y="6044184"/>
            <a:ext cx="836728" cy="722376"/>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9" name="Rectangle 10"/>
          <p:cNvSpPr/>
          <p:nvPr userDrawn="1"/>
        </p:nvSpPr>
        <p:spPr>
          <a:xfrm>
            <a:off x="899592" y="6044184"/>
            <a:ext cx="824440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0" name="Tijdelijke aanduiding voor tekst 12"/>
          <p:cNvSpPr>
            <a:spLocks noGrp="1"/>
          </p:cNvSpPr>
          <p:nvPr>
            <p:ph type="body" sz="quarter" idx="13" hasCustomPrompt="1"/>
          </p:nvPr>
        </p:nvSpPr>
        <p:spPr>
          <a:xfrm>
            <a:off x="899592" y="6053138"/>
            <a:ext cx="7787207" cy="704850"/>
          </a:xfrm>
        </p:spPr>
        <p:txBody>
          <a:bodyPr>
            <a:normAutofit/>
          </a:bodyPr>
          <a:lstStyle>
            <a:lvl1pPr marL="0" indent="0">
              <a:buNone/>
              <a:defRPr sz="900">
                <a:solidFill>
                  <a:schemeClr val="bg1"/>
                </a:solidFill>
              </a:defRPr>
            </a:lvl1pPr>
          </a:lstStyle>
          <a:p>
            <a:pPr lvl="0"/>
            <a:r>
              <a:rPr lang="nl-BE" dirty="0" smtClean="0"/>
              <a:t>Bronnen</a:t>
            </a:r>
            <a:endParaRPr lang="nl-BE" dirty="0"/>
          </a:p>
        </p:txBody>
      </p:sp>
      <p:pic>
        <p:nvPicPr>
          <p:cNvPr id="21" name="Afbeelding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3061" y="6101872"/>
            <a:ext cx="532318" cy="60700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nl-NL" smtClean="0"/>
              <a:t>Klik om de stijl te bewerken</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8D3816DF-213E-421B-92D3-C068DBB023D6}" type="datetime8">
              <a:rPr lang="en-US" smtClean="0">
                <a:solidFill>
                  <a:schemeClr val="tx2"/>
                </a:solidFill>
              </a:rPr>
              <a:pPr/>
              <a:t>9/30/2019 10:44 AM</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72AC53DF-4216-466D-99A7-94400E6C2A25}" type="slidenum">
              <a:rPr lang="en-US" sz="1200" smtClean="0">
                <a:solidFill>
                  <a:schemeClr val="tx2"/>
                </a:solidFill>
              </a:rPr>
              <a:pPr algn="ctr"/>
              <a:t>‹nr.›</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95" r:id="rId1"/>
    <p:sldLayoutId id="2147483702" r:id="rId2"/>
    <p:sldLayoutId id="2147483705" r:id="rId3"/>
    <p:sldLayoutId id="2147483704" r:id="rId4"/>
    <p:sldLayoutId id="2147483700" r:id="rId5"/>
    <p:sldLayoutId id="2147483696" r:id="rId6"/>
    <p:sldLayoutId id="2147483703" r:id="rId7"/>
    <p:sldLayoutId id="2147483697" r:id="rId8"/>
    <p:sldLayoutId id="2147483698" r:id="rId9"/>
    <p:sldLayoutId id="2147483699" r:id="rId10"/>
    <p:sldLayoutId id="2147483701" r:id="rId11"/>
    <p:sldLayoutId id="2147483706" r:id="rId12"/>
  </p:sldLayoutIdLst>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oleObject" Target="../embeddings/oleObject1.bin"/><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www.farmacotherapeutischkompas.nl/bladeren/preparaatteksten/a/alendroninezuur#interacties"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2.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8.xml"/><Relationship Id="rId1" Type="http://schemas.openxmlformats.org/officeDocument/2006/relationships/slideLayout" Target="../slideLayouts/slideLayout5.xml"/><Relationship Id="rId4" Type="http://schemas.openxmlformats.org/officeDocument/2006/relationships/image" Target="../media/image53.png"/></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57.png"/><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6.xml"/><Relationship Id="rId1" Type="http://schemas.openxmlformats.org/officeDocument/2006/relationships/slideLayout" Target="../slideLayouts/slideLayout5.xml"/><Relationship Id="rId4" Type="http://schemas.openxmlformats.org/officeDocument/2006/relationships/image" Target="../media/image58.png"/></Relationships>
</file>

<file path=ppt/slides/_rels/slide6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9.xml"/><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1.xml"/><Relationship Id="rId1" Type="http://schemas.openxmlformats.org/officeDocument/2006/relationships/slideLayout" Target="../slideLayouts/slideLayout5.xml"/><Relationship Id="rId4" Type="http://schemas.openxmlformats.org/officeDocument/2006/relationships/image" Target="../media/image61.png"/></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3.xml"/><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7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4.xml"/><Relationship Id="rId1" Type="http://schemas.openxmlformats.org/officeDocument/2006/relationships/slideLayout" Target="../slideLayouts/slideLayout5.xml"/><Relationship Id="rId5" Type="http://schemas.openxmlformats.org/officeDocument/2006/relationships/image" Target="../media/image65.png"/><Relationship Id="rId4" Type="http://schemas.openxmlformats.org/officeDocument/2006/relationships/image" Target="../media/image64.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6.xml"/><Relationship Id="rId1" Type="http://schemas.openxmlformats.org/officeDocument/2006/relationships/slideLayout" Target="../slideLayouts/slideLayout5.xml"/><Relationship Id="rId4" Type="http://schemas.openxmlformats.org/officeDocument/2006/relationships/image" Target="../media/image67.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8.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5.xml"/><Relationship Id="rId1" Type="http://schemas.openxmlformats.org/officeDocument/2006/relationships/slideLayout" Target="../slideLayouts/slideLayout5.xml"/><Relationship Id="rId4" Type="http://schemas.openxmlformats.org/officeDocument/2006/relationships/image" Target="../media/image70.png"/></Relationships>
</file>

<file path=ppt/slides/_rels/slide8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3.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07504" y="2204864"/>
            <a:ext cx="8731696" cy="1828800"/>
          </a:xfrm>
        </p:spPr>
        <p:txBody>
          <a:bodyPr>
            <a:normAutofit fontScale="90000"/>
          </a:bodyPr>
          <a:lstStyle/>
          <a:p>
            <a:r>
              <a:rPr lang="nl-BE" dirty="0" smtClean="0"/>
              <a:t>Veilig gebruik van osteoporose medicatie in 1</a:t>
            </a:r>
            <a:r>
              <a:rPr lang="nl-BE" baseline="30000" dirty="0" smtClean="0"/>
              <a:t>e</a:t>
            </a:r>
            <a:r>
              <a:rPr lang="nl-BE" dirty="0" smtClean="0"/>
              <a:t> lijn</a:t>
            </a:r>
            <a:endParaRPr lang="nl-BE" dirty="0"/>
          </a:p>
        </p:txBody>
      </p:sp>
      <p:sp>
        <p:nvSpPr>
          <p:cNvPr id="3" name="Tijdelijke aanduiding voor tekst 2"/>
          <p:cNvSpPr>
            <a:spLocks noGrp="1"/>
          </p:cNvSpPr>
          <p:nvPr>
            <p:ph type="body" sz="quarter" idx="12"/>
          </p:nvPr>
        </p:nvSpPr>
        <p:spPr/>
        <p:txBody>
          <a:bodyPr/>
          <a:lstStyle/>
          <a:p>
            <a:endParaRPr lang="nl-BE" dirty="0"/>
          </a:p>
        </p:txBody>
      </p:sp>
      <p:sp>
        <p:nvSpPr>
          <p:cNvPr id="4" name="Tijdelijke aanduiding voor tekst 3"/>
          <p:cNvSpPr>
            <a:spLocks noGrp="1"/>
          </p:cNvSpPr>
          <p:nvPr>
            <p:ph type="body" sz="quarter" idx="13"/>
          </p:nvPr>
        </p:nvSpPr>
        <p:spPr/>
        <p:txBody>
          <a:bodyPr/>
          <a:lstStyle/>
          <a:p>
            <a:endParaRPr lang="nl-BE"/>
          </a:p>
        </p:txBody>
      </p:sp>
      <p:sp>
        <p:nvSpPr>
          <p:cNvPr id="5" name="Tijdelijke aanduiding voor tekst 4"/>
          <p:cNvSpPr>
            <a:spLocks noGrp="1"/>
          </p:cNvSpPr>
          <p:nvPr>
            <p:ph type="body" sz="quarter" idx="14"/>
          </p:nvPr>
        </p:nvSpPr>
        <p:spPr/>
        <p:txBody>
          <a:bodyPr/>
          <a:lstStyle/>
          <a:p>
            <a:endParaRPr lang="nl-BE"/>
          </a:p>
        </p:txBody>
      </p:sp>
      <p:sp>
        <p:nvSpPr>
          <p:cNvPr id="6" name="Tijdelijke aanduiding voor tekst 5"/>
          <p:cNvSpPr>
            <a:spLocks noGrp="1"/>
          </p:cNvSpPr>
          <p:nvPr>
            <p:ph type="body" sz="quarter" idx="15"/>
          </p:nvPr>
        </p:nvSpPr>
        <p:spPr/>
        <p:txBody>
          <a:bodyPr/>
          <a:lstStyle/>
          <a:p>
            <a:endParaRPr lang="nl-BE"/>
          </a:p>
        </p:txBody>
      </p:sp>
    </p:spTree>
    <p:extLst>
      <p:ext uri="{BB962C8B-B14F-4D97-AF65-F5344CB8AC3E}">
        <p14:creationId xmlns:p14="http://schemas.microsoft.com/office/powerpoint/2010/main" val="3683313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Osteoporose: impact</a:t>
            </a:r>
            <a:endParaRPr lang="nl-BE" dirty="0"/>
          </a:p>
        </p:txBody>
      </p:sp>
      <p:sp>
        <p:nvSpPr>
          <p:cNvPr id="3" name="Tijdelijke aanduiding voor tekst 2"/>
          <p:cNvSpPr>
            <a:spLocks noGrp="1"/>
          </p:cNvSpPr>
          <p:nvPr>
            <p:ph type="body" sz="quarter" idx="13"/>
          </p:nvPr>
        </p:nvSpPr>
        <p:spPr/>
        <p:txBody>
          <a:bodyPr>
            <a:noAutofit/>
          </a:bodyPr>
          <a:lstStyle/>
          <a:p>
            <a:pPr>
              <a:lnSpc>
                <a:spcPct val="120000"/>
              </a:lnSpc>
            </a:pPr>
            <a:r>
              <a:rPr lang="nl-BE" sz="1000" dirty="0" err="1" smtClean="0"/>
              <a:t>Perkisas</a:t>
            </a:r>
            <a:r>
              <a:rPr lang="nl-BE" sz="1000" dirty="0"/>
              <a:t>, S., Balligand, E., </a:t>
            </a:r>
            <a:r>
              <a:rPr lang="nl-BE" sz="1000" i="1" dirty="0"/>
              <a:t>Breek de stilte in osteoporose</a:t>
            </a:r>
            <a:r>
              <a:rPr lang="nl-BE" sz="1000" dirty="0"/>
              <a:t>, </a:t>
            </a:r>
            <a:r>
              <a:rPr lang="nl-BE" sz="1000" dirty="0" err="1"/>
              <a:t>n.d</a:t>
            </a:r>
            <a:r>
              <a:rPr lang="nl-BE" sz="1000" dirty="0" smtClean="0"/>
              <a:t>.</a:t>
            </a:r>
          </a:p>
          <a:p>
            <a:pPr marL="228600" indent="-228600">
              <a:lnSpc>
                <a:spcPct val="120000"/>
              </a:lnSpc>
              <a:buFont typeface="+mj-lt"/>
              <a:buAutoNum type="arabicPeriod"/>
            </a:pPr>
            <a:endParaRPr lang="nl-BE" sz="300" dirty="0"/>
          </a:p>
          <a:p>
            <a:pPr>
              <a:lnSpc>
                <a:spcPct val="120000"/>
              </a:lnSpc>
            </a:pPr>
            <a:endParaRPr lang="nl-BE" sz="300" dirty="0"/>
          </a:p>
        </p:txBody>
      </p:sp>
      <p:sp>
        <p:nvSpPr>
          <p:cNvPr id="5" name="Afgeronde rechthoek 4"/>
          <p:cNvSpPr/>
          <p:nvPr/>
        </p:nvSpPr>
        <p:spPr>
          <a:xfrm>
            <a:off x="660185" y="1215554"/>
            <a:ext cx="8426896" cy="39058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nl-BE" b="1" dirty="0" smtClean="0">
                <a:solidFill>
                  <a:schemeClr val="bg1"/>
                </a:solidFill>
              </a:rPr>
              <a:t>Elke volgende breuk betekent:</a:t>
            </a:r>
            <a:endParaRPr lang="nl-BE" b="1" dirty="0">
              <a:solidFill>
                <a:schemeClr val="bg1"/>
              </a:solidFill>
            </a:endParaRPr>
          </a:p>
        </p:txBody>
      </p:sp>
      <p:sp>
        <p:nvSpPr>
          <p:cNvPr id="6" name="Afgeronde rechthoek 5"/>
          <p:cNvSpPr/>
          <p:nvPr/>
        </p:nvSpPr>
        <p:spPr>
          <a:xfrm>
            <a:off x="502096" y="2080350"/>
            <a:ext cx="4754488"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Toename morbiditeit = ziek zijn</a:t>
            </a:r>
            <a:endParaRPr lang="nl-BE" dirty="0"/>
          </a:p>
        </p:txBody>
      </p:sp>
      <p:sp>
        <p:nvSpPr>
          <p:cNvPr id="7" name="Afgeronde rechthoek 6"/>
          <p:cNvSpPr/>
          <p:nvPr/>
        </p:nvSpPr>
        <p:spPr>
          <a:xfrm>
            <a:off x="5810813" y="2078026"/>
            <a:ext cx="3132856" cy="643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Toename mortaliteit </a:t>
            </a:r>
          </a:p>
          <a:p>
            <a:pPr algn="ctr"/>
            <a:r>
              <a:rPr lang="nl-BE" dirty="0" smtClean="0"/>
              <a:t>= het sterven</a:t>
            </a:r>
            <a:endParaRPr lang="nl-BE" dirty="0"/>
          </a:p>
        </p:txBody>
      </p:sp>
      <p:sp>
        <p:nvSpPr>
          <p:cNvPr id="9" name="Rechthoek 8"/>
          <p:cNvSpPr/>
          <p:nvPr/>
        </p:nvSpPr>
        <p:spPr>
          <a:xfrm>
            <a:off x="5801582" y="2811989"/>
            <a:ext cx="3127409" cy="692265"/>
          </a:xfrm>
          <a:prstGeom prst="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r>
              <a:rPr lang="nl-BE" dirty="0" smtClean="0"/>
              <a:t>♀: eerste jaar na heupfractuur: sterfterisico </a:t>
            </a:r>
            <a:r>
              <a:rPr lang="nl-BE" dirty="0" smtClean="0">
                <a:latin typeface="Calibri" panose="020F0502020204030204" pitchFamily="34" charset="0"/>
                <a:cs typeface="Calibri" panose="020F0502020204030204" pitchFamily="34" charset="0"/>
              </a:rPr>
              <a:t>↑ </a:t>
            </a:r>
            <a:r>
              <a:rPr lang="nl-BE" dirty="0" smtClean="0"/>
              <a:t>~ 5x</a:t>
            </a:r>
            <a:endParaRPr lang="nl-BE" dirty="0"/>
          </a:p>
        </p:txBody>
      </p:sp>
      <p:graphicFrame>
        <p:nvGraphicFramePr>
          <p:cNvPr id="10" name="Table 2"/>
          <p:cNvGraphicFramePr>
            <a:graphicFrameLocks noGrp="1"/>
          </p:cNvGraphicFramePr>
          <p:nvPr>
            <p:extLst>
              <p:ext uri="{D42A27DB-BD31-4B8C-83A1-F6EECF244321}">
                <p14:modId xmlns:p14="http://schemas.microsoft.com/office/powerpoint/2010/main" val="2777588536"/>
              </p:ext>
            </p:extLst>
          </p:nvPr>
        </p:nvGraphicFramePr>
        <p:xfrm>
          <a:off x="5796136" y="3684274"/>
          <a:ext cx="3132856" cy="2152051"/>
        </p:xfrm>
        <a:graphic>
          <a:graphicData uri="http://schemas.openxmlformats.org/drawingml/2006/table">
            <a:tbl>
              <a:tblPr firstRow="1" bandRow="1">
                <a:tableStyleId>{5C22544A-7EE6-4342-B048-85BDC9FD1C3A}</a:tableStyleId>
              </a:tblPr>
              <a:tblGrid>
                <a:gridCol w="1580999">
                  <a:extLst>
                    <a:ext uri="{9D8B030D-6E8A-4147-A177-3AD203B41FA5}">
                      <a16:colId xmlns="" xmlns:a16="http://schemas.microsoft.com/office/drawing/2014/main" val="20000"/>
                    </a:ext>
                  </a:extLst>
                </a:gridCol>
                <a:gridCol w="1551857">
                  <a:extLst>
                    <a:ext uri="{9D8B030D-6E8A-4147-A177-3AD203B41FA5}">
                      <a16:colId xmlns="" xmlns:a16="http://schemas.microsoft.com/office/drawing/2014/main" val="20001"/>
                    </a:ext>
                  </a:extLst>
                </a:gridCol>
              </a:tblGrid>
              <a:tr h="399451">
                <a:tc gridSpan="2">
                  <a:txBody>
                    <a:bodyPr/>
                    <a:lstStyle/>
                    <a:p>
                      <a:pPr marL="0" algn="ctr" defTabSz="914400" rtl="0" eaLnBrk="1" latinLnBrk="0" hangingPunct="1"/>
                      <a:r>
                        <a:rPr lang="fr-BE" sz="1800" b="1" kern="1200" dirty="0" err="1">
                          <a:solidFill>
                            <a:schemeClr val="tx1"/>
                          </a:solidFill>
                          <a:latin typeface="+mn-lt"/>
                          <a:ea typeface="+mn-ea"/>
                          <a:cs typeface="+mn-cs"/>
                        </a:rPr>
                        <a:t>Female</a:t>
                      </a:r>
                      <a:r>
                        <a:rPr lang="fr-BE" sz="1800" b="1" kern="1200" dirty="0">
                          <a:solidFill>
                            <a:schemeClr val="tx1"/>
                          </a:solidFill>
                          <a:latin typeface="+mn-lt"/>
                          <a:ea typeface="+mn-ea"/>
                          <a:cs typeface="+mn-cs"/>
                        </a:rPr>
                        <a:t> hip fracture cases</a:t>
                      </a:r>
                      <a:endParaRPr lang="en-US" sz="1800" b="1"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hMerge="1">
                  <a:txBody>
                    <a:bodyPr/>
                    <a:lstStyle/>
                    <a:p>
                      <a:pPr algn="ctr"/>
                      <a:endParaRPr lang="en-US" sz="2000" dirty="0"/>
                    </a:p>
                  </a:txBody>
                  <a:tcPr/>
                </a:tc>
                <a:extLst>
                  <a:ext uri="{0D108BD9-81ED-4DB2-BD59-A6C34878D82A}">
                    <a16:rowId xmlns="" xmlns:a16="http://schemas.microsoft.com/office/drawing/2014/main" val="10000"/>
                  </a:ext>
                </a:extLst>
              </a:tr>
              <a:tr h="399451">
                <a:tc>
                  <a:txBody>
                    <a:bodyPr/>
                    <a:lstStyle/>
                    <a:p>
                      <a:pPr algn="ctr"/>
                      <a:r>
                        <a:rPr lang="fr-BE" sz="1800" b="1" dirty="0">
                          <a:solidFill>
                            <a:schemeClr val="tx1"/>
                          </a:solidFill>
                        </a:rPr>
                        <a:t>Age group (</a:t>
                      </a:r>
                      <a:r>
                        <a:rPr lang="fr-BE" sz="1800" b="1" dirty="0" err="1">
                          <a:solidFill>
                            <a:schemeClr val="tx1"/>
                          </a:solidFill>
                        </a:rPr>
                        <a:t>years</a:t>
                      </a:r>
                      <a:r>
                        <a:rPr lang="fr-BE" sz="1800" b="1" dirty="0">
                          <a:solidFill>
                            <a:schemeClr val="tx1"/>
                          </a:solidFill>
                        </a:rPr>
                        <a:t>)</a:t>
                      </a:r>
                      <a:endParaRPr lang="en-US" sz="1800" b="1" dirty="0">
                        <a:solidFill>
                          <a:schemeClr val="tx1"/>
                        </a:solidFill>
                      </a:endParaRP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60000"/>
                        <a:lumOff val="40000"/>
                      </a:schemeClr>
                    </a:solidFill>
                  </a:tcPr>
                </a:tc>
                <a:tc>
                  <a:txBody>
                    <a:bodyPr/>
                    <a:lstStyle/>
                    <a:p>
                      <a:pPr algn="ctr"/>
                      <a:r>
                        <a:rPr lang="fr-BE" sz="1800" b="1" dirty="0">
                          <a:solidFill>
                            <a:schemeClr val="tx1"/>
                          </a:solidFill>
                        </a:rPr>
                        <a:t>N° life </a:t>
                      </a:r>
                      <a:r>
                        <a:rPr lang="fr-BE" sz="1800" b="1" dirty="0" err="1">
                          <a:solidFill>
                            <a:schemeClr val="tx1"/>
                          </a:solidFill>
                        </a:rPr>
                        <a:t>year</a:t>
                      </a:r>
                      <a:r>
                        <a:rPr lang="fr-BE" sz="1800" b="1" baseline="0" dirty="0" err="1">
                          <a:solidFill>
                            <a:schemeClr val="tx1"/>
                          </a:solidFill>
                        </a:rPr>
                        <a:t>s</a:t>
                      </a:r>
                      <a:r>
                        <a:rPr lang="fr-BE" sz="1800" b="1" baseline="0" dirty="0">
                          <a:solidFill>
                            <a:schemeClr val="tx1"/>
                          </a:solidFill>
                        </a:rPr>
                        <a:t> </a:t>
                      </a:r>
                      <a:r>
                        <a:rPr lang="fr-BE" sz="1800" b="1" baseline="0" dirty="0" err="1">
                          <a:solidFill>
                            <a:schemeClr val="tx1"/>
                          </a:solidFill>
                        </a:rPr>
                        <a:t>lost</a:t>
                      </a:r>
                      <a:endParaRPr lang="en-US" sz="1800" b="1" dirty="0">
                        <a:solidFill>
                          <a:schemeClr val="tx1"/>
                        </a:solidFill>
                      </a:endParaRP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60000"/>
                        <a:lumOff val="40000"/>
                      </a:schemeClr>
                    </a:solidFill>
                  </a:tcPr>
                </a:tc>
                <a:extLst>
                  <a:ext uri="{0D108BD9-81ED-4DB2-BD59-A6C34878D82A}">
                    <a16:rowId xmlns="" xmlns:a16="http://schemas.microsoft.com/office/drawing/2014/main" val="10001"/>
                  </a:ext>
                </a:extLst>
              </a:tr>
              <a:tr h="370840">
                <a:tc>
                  <a:txBody>
                    <a:bodyPr/>
                    <a:lstStyle/>
                    <a:p>
                      <a:pPr algn="ctr"/>
                      <a:r>
                        <a:rPr lang="fr-BE" sz="1800" b="1" dirty="0">
                          <a:solidFill>
                            <a:schemeClr val="bg1">
                              <a:lumMod val="50000"/>
                            </a:schemeClr>
                          </a:solidFill>
                        </a:rPr>
                        <a:t>&lt;75</a:t>
                      </a:r>
                      <a:endParaRPr lang="en-US" sz="18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BE" sz="1800" b="1" dirty="0">
                          <a:solidFill>
                            <a:schemeClr val="bg1">
                              <a:lumMod val="50000"/>
                            </a:schemeClr>
                          </a:solidFill>
                        </a:rPr>
                        <a:t>6.4</a:t>
                      </a:r>
                      <a:endParaRPr lang="en-US" sz="1800" b="1" dirty="0">
                        <a:solidFill>
                          <a:schemeClr val="bg1">
                            <a:lumMod val="50000"/>
                          </a:schemeClr>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370840">
                <a:tc>
                  <a:txBody>
                    <a:bodyPr/>
                    <a:lstStyle/>
                    <a:p>
                      <a:pPr algn="ctr"/>
                      <a:r>
                        <a:rPr lang="fr-BE" sz="1800" b="1" dirty="0">
                          <a:solidFill>
                            <a:schemeClr val="bg1">
                              <a:lumMod val="50000"/>
                            </a:schemeClr>
                          </a:solidFill>
                        </a:rPr>
                        <a:t>75-84 </a:t>
                      </a:r>
                      <a:endParaRPr lang="en-US" sz="1800" b="1" dirty="0">
                        <a:solidFill>
                          <a:schemeClr val="bg1">
                            <a:lumMod val="50000"/>
                          </a:schemeClr>
                        </a:solidFill>
                      </a:endParaRP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fr-BE" sz="1800" b="1" dirty="0">
                          <a:solidFill>
                            <a:schemeClr val="bg1">
                              <a:lumMod val="50000"/>
                            </a:schemeClr>
                          </a:solidFill>
                        </a:rPr>
                        <a:t>3.2</a:t>
                      </a:r>
                      <a:endParaRPr lang="en-US" sz="1800" b="1" dirty="0">
                        <a:solidFill>
                          <a:schemeClr val="bg1">
                            <a:lumMod val="50000"/>
                          </a:schemeClr>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70840">
                <a:tc>
                  <a:txBody>
                    <a:bodyPr/>
                    <a:lstStyle/>
                    <a:p>
                      <a:pPr algn="ctr"/>
                      <a:r>
                        <a:rPr lang="en-US" sz="1800" b="1" dirty="0">
                          <a:solidFill>
                            <a:schemeClr val="bg1">
                              <a:lumMod val="50000"/>
                            </a:schemeClr>
                          </a:solidFill>
                        </a:rPr>
                        <a:t>≥ 85</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1800" b="1" dirty="0">
                          <a:solidFill>
                            <a:schemeClr val="bg1">
                              <a:lumMod val="50000"/>
                            </a:schemeClr>
                          </a:solidFill>
                        </a:rPr>
                        <a:t>1.9</a:t>
                      </a:r>
                      <a:endParaRPr lang="en-US" sz="1800" b="1" dirty="0">
                        <a:solidFill>
                          <a:schemeClr val="bg1">
                            <a:lumMod val="50000"/>
                          </a:schemeClr>
                        </a:solidFill>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bl>
          </a:graphicData>
        </a:graphic>
      </p:graphicFrame>
      <p:sp>
        <p:nvSpPr>
          <p:cNvPr id="30" name="Content Placeholder 4">
            <a:extLst>
              <a:ext uri="{FF2B5EF4-FFF2-40B4-BE49-F238E27FC236}">
                <a16:creationId xmlns="" xmlns:a16="http://schemas.microsoft.com/office/drawing/2014/main" id="{753D1FDA-D15E-4CB1-97B4-5291D3AF2936}"/>
              </a:ext>
            </a:extLst>
          </p:cNvPr>
          <p:cNvSpPr txBox="1">
            <a:spLocks/>
          </p:cNvSpPr>
          <p:nvPr/>
        </p:nvSpPr>
        <p:spPr>
          <a:xfrm>
            <a:off x="360040" y="2594961"/>
            <a:ext cx="5465451" cy="3389254"/>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a:p>
            <a:pPr marL="0" indent="0">
              <a:buFont typeface="Wingdings"/>
              <a:buNone/>
            </a:pPr>
            <a:endParaRPr lang="en-GB" sz="1600" dirty="0" smtClean="0"/>
          </a:p>
          <a:p>
            <a:pPr>
              <a:spcBef>
                <a:spcPts val="600"/>
              </a:spcBef>
            </a:pPr>
            <a:r>
              <a:rPr lang="en-GB" sz="1400" dirty="0" err="1" smtClean="0"/>
              <a:t>Heup</a:t>
            </a:r>
            <a:r>
              <a:rPr lang="en-GB" sz="1400" dirty="0" smtClean="0"/>
              <a:t> </a:t>
            </a:r>
            <a:r>
              <a:rPr lang="en-GB" sz="1400" dirty="0" err="1" smtClean="0"/>
              <a:t>fracturen</a:t>
            </a:r>
            <a:r>
              <a:rPr lang="en-GB" sz="1400" dirty="0" smtClean="0"/>
              <a:t> </a:t>
            </a:r>
            <a:r>
              <a:rPr lang="en-GB" sz="1400" dirty="0" err="1"/>
              <a:t>verminderen</a:t>
            </a:r>
            <a:r>
              <a:rPr lang="en-GB" sz="1400" dirty="0"/>
              <a:t> de </a:t>
            </a:r>
            <a:r>
              <a:rPr lang="en-GB" sz="1400" dirty="0" err="1" smtClean="0"/>
              <a:t>HRQoL</a:t>
            </a:r>
            <a:r>
              <a:rPr lang="en-GB" sz="1400" dirty="0" smtClean="0"/>
              <a:t> </a:t>
            </a:r>
            <a:r>
              <a:rPr lang="en-GB" sz="1400" dirty="0"/>
              <a:t>even </a:t>
            </a:r>
            <a:r>
              <a:rPr lang="en-GB" sz="1400" dirty="0" err="1"/>
              <a:t>sterk</a:t>
            </a:r>
            <a:r>
              <a:rPr lang="en-GB" sz="1400" dirty="0"/>
              <a:t> </a:t>
            </a:r>
            <a:r>
              <a:rPr lang="en-GB" sz="1400" dirty="0" err="1"/>
              <a:t>als</a:t>
            </a:r>
            <a:r>
              <a:rPr lang="en-GB" sz="1400" dirty="0"/>
              <a:t> </a:t>
            </a:r>
            <a:r>
              <a:rPr lang="en-GB" sz="1400" dirty="0" err="1"/>
              <a:t>andere</a:t>
            </a:r>
            <a:r>
              <a:rPr lang="en-GB" sz="1400" dirty="0"/>
              <a:t> </a:t>
            </a:r>
            <a:r>
              <a:rPr lang="en-GB" sz="1400" dirty="0" err="1"/>
              <a:t>ernstige</a:t>
            </a:r>
            <a:r>
              <a:rPr lang="en-GB" sz="1400" dirty="0"/>
              <a:t> </a:t>
            </a:r>
            <a:r>
              <a:rPr lang="en-GB" sz="1400" dirty="0" err="1"/>
              <a:t>chronische</a:t>
            </a:r>
            <a:r>
              <a:rPr lang="en-GB" sz="1400" dirty="0"/>
              <a:t> </a:t>
            </a:r>
            <a:r>
              <a:rPr lang="en-GB" sz="1400" dirty="0" err="1"/>
              <a:t>aandoeningen</a:t>
            </a:r>
            <a:r>
              <a:rPr lang="en-GB" sz="1400" dirty="0"/>
              <a:t> </a:t>
            </a:r>
            <a:r>
              <a:rPr lang="en-GB" sz="1400" dirty="0" err="1"/>
              <a:t>zoals</a:t>
            </a:r>
            <a:r>
              <a:rPr lang="en-GB" sz="1400" dirty="0"/>
              <a:t> </a:t>
            </a:r>
            <a:r>
              <a:rPr lang="en-GB" sz="1400" dirty="0" err="1" smtClean="0"/>
              <a:t>parkinson</a:t>
            </a:r>
            <a:endParaRPr lang="en-GB" sz="1400" baseline="30000" dirty="0"/>
          </a:p>
          <a:p>
            <a:pPr>
              <a:spcBef>
                <a:spcPts val="600"/>
              </a:spcBef>
            </a:pPr>
            <a:r>
              <a:rPr lang="en-GB" sz="1400" dirty="0" smtClean="0"/>
              <a:t>De</a:t>
            </a:r>
            <a:r>
              <a:rPr lang="en-US" sz="1400" dirty="0" smtClean="0"/>
              <a:t> </a:t>
            </a:r>
            <a:r>
              <a:rPr lang="en-GB" sz="1400" dirty="0" smtClean="0"/>
              <a:t>(</a:t>
            </a:r>
            <a:r>
              <a:rPr lang="en-GB" sz="1400" dirty="0" err="1" smtClean="0"/>
              <a:t>HRQoL</a:t>
            </a:r>
            <a:r>
              <a:rPr lang="en-GB" sz="1400" dirty="0" smtClean="0"/>
              <a:t>) </a:t>
            </a:r>
            <a:r>
              <a:rPr lang="en-GB" sz="1400" dirty="0" err="1" smtClean="0"/>
              <a:t>ligt</a:t>
            </a:r>
            <a:r>
              <a:rPr lang="en-GB" sz="1400" dirty="0" smtClean="0"/>
              <a:t> 25% lager </a:t>
            </a:r>
            <a:r>
              <a:rPr lang="en-GB" sz="1400" dirty="0" err="1" smtClean="0"/>
              <a:t>dan</a:t>
            </a:r>
            <a:r>
              <a:rPr lang="en-GB" sz="1400" dirty="0" smtClean="0"/>
              <a:t> </a:t>
            </a:r>
            <a:r>
              <a:rPr lang="en-GB" sz="1400" dirty="0" err="1" smtClean="0"/>
              <a:t>bij</a:t>
            </a:r>
            <a:r>
              <a:rPr lang="en-GB" sz="1400" dirty="0" smtClean="0"/>
              <a:t> </a:t>
            </a:r>
            <a:r>
              <a:rPr lang="en-GB" sz="1400" dirty="0" err="1" smtClean="0"/>
              <a:t>vrouwen</a:t>
            </a:r>
            <a:r>
              <a:rPr lang="en-GB" sz="1400" dirty="0" smtClean="0"/>
              <a:t> van </a:t>
            </a:r>
            <a:r>
              <a:rPr lang="en-GB" sz="1400" dirty="0" err="1" smtClean="0"/>
              <a:t>dezelfde</a:t>
            </a:r>
            <a:r>
              <a:rPr lang="en-GB" sz="1400" dirty="0" smtClean="0"/>
              <a:t> </a:t>
            </a:r>
            <a:r>
              <a:rPr lang="en-GB" sz="1400" dirty="0" err="1" smtClean="0"/>
              <a:t>leeftijd</a:t>
            </a:r>
            <a:r>
              <a:rPr lang="en-GB" sz="1400" dirty="0" smtClean="0"/>
              <a:t> </a:t>
            </a:r>
            <a:r>
              <a:rPr lang="en-GB" sz="1400" dirty="0" err="1" smtClean="0"/>
              <a:t>zonder</a:t>
            </a:r>
            <a:r>
              <a:rPr lang="en-GB" sz="1400" dirty="0" smtClean="0"/>
              <a:t> </a:t>
            </a:r>
            <a:r>
              <a:rPr lang="en-GB" sz="1400" dirty="0" err="1" smtClean="0"/>
              <a:t>voorafgaande</a:t>
            </a:r>
            <a:r>
              <a:rPr lang="en-GB" sz="1400" dirty="0" smtClean="0"/>
              <a:t> </a:t>
            </a:r>
            <a:r>
              <a:rPr lang="en-GB" sz="1400" dirty="0" err="1" smtClean="0"/>
              <a:t>heupbreuk</a:t>
            </a:r>
            <a:endParaRPr lang="en-GB" sz="1400" baseline="30000" dirty="0" smtClean="0"/>
          </a:p>
        </p:txBody>
      </p:sp>
      <p:grpSp>
        <p:nvGrpSpPr>
          <p:cNvPr id="32" name="Group 7"/>
          <p:cNvGrpSpPr/>
          <p:nvPr/>
        </p:nvGrpSpPr>
        <p:grpSpPr>
          <a:xfrm>
            <a:off x="302780" y="2724537"/>
            <a:ext cx="5284001" cy="2178967"/>
            <a:chOff x="413469" y="2144558"/>
            <a:chExt cx="7434467" cy="2338487"/>
          </a:xfrm>
        </p:grpSpPr>
        <p:graphicFrame>
          <p:nvGraphicFramePr>
            <p:cNvPr id="33" name="Chart 6">
              <a:extLst>
                <a:ext uri="{FF2B5EF4-FFF2-40B4-BE49-F238E27FC236}">
                  <a16:creationId xmlns="" xmlns:a16="http://schemas.microsoft.com/office/drawing/2014/main" id="{04C38ED2-3614-4A06-927A-981545B75EE7}"/>
                </a:ext>
              </a:extLst>
            </p:cNvPr>
            <p:cNvGraphicFramePr>
              <a:graphicFrameLocks noChangeAspect="1"/>
            </p:cNvGraphicFramePr>
            <p:nvPr>
              <p:extLst/>
            </p:nvPr>
          </p:nvGraphicFramePr>
          <p:xfrm>
            <a:off x="413469" y="2407754"/>
            <a:ext cx="7323151" cy="2075291"/>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10"/>
            <p:cNvSpPr txBox="1"/>
            <p:nvPr/>
          </p:nvSpPr>
          <p:spPr>
            <a:xfrm>
              <a:off x="6289173" y="2144558"/>
              <a:ext cx="1335642" cy="363339"/>
            </a:xfrm>
            <a:prstGeom prst="rect">
              <a:avLst/>
            </a:prstGeom>
            <a:noFill/>
          </p:spPr>
          <p:txBody>
            <a:bodyPr wrap="none" rtlCol="0">
              <a:spAutoFit/>
            </a:bodyPr>
            <a:lstStyle/>
            <a:p>
              <a:pPr algn="ctr"/>
              <a:r>
                <a:rPr lang="en-GB" sz="800" b="1" dirty="0"/>
                <a:t>Diabetes-related </a:t>
              </a:r>
              <a:br>
                <a:rPr lang="en-GB" sz="800" b="1" dirty="0"/>
              </a:br>
              <a:r>
                <a:rPr lang="en-GB" sz="800" b="1" dirty="0"/>
                <a:t>visual loss</a:t>
              </a:r>
            </a:p>
          </p:txBody>
        </p:sp>
        <p:sp>
          <p:nvSpPr>
            <p:cNvPr id="35" name="TextBox 13"/>
            <p:cNvSpPr txBox="1"/>
            <p:nvPr/>
          </p:nvSpPr>
          <p:spPr>
            <a:xfrm>
              <a:off x="5027913" y="2151457"/>
              <a:ext cx="1335642" cy="363339"/>
            </a:xfrm>
            <a:prstGeom prst="rect">
              <a:avLst/>
            </a:prstGeom>
            <a:noFill/>
          </p:spPr>
          <p:txBody>
            <a:bodyPr wrap="none" rtlCol="0">
              <a:spAutoFit/>
            </a:bodyPr>
            <a:lstStyle/>
            <a:p>
              <a:pPr algn="ctr"/>
              <a:r>
                <a:rPr lang="en-GB" sz="800" b="1" dirty="0"/>
                <a:t>Diabetes-related </a:t>
              </a:r>
              <a:br>
                <a:rPr lang="en-GB" sz="800" b="1" dirty="0"/>
              </a:br>
              <a:r>
                <a:rPr lang="en-GB" sz="800" b="1" dirty="0"/>
                <a:t>amputations</a:t>
              </a:r>
            </a:p>
          </p:txBody>
        </p:sp>
        <p:sp>
          <p:nvSpPr>
            <p:cNvPr id="36" name="TextBox 14"/>
            <p:cNvSpPr txBox="1"/>
            <p:nvPr/>
          </p:nvSpPr>
          <p:spPr>
            <a:xfrm>
              <a:off x="3747825" y="2314074"/>
              <a:ext cx="1324365" cy="231216"/>
            </a:xfrm>
            <a:prstGeom prst="rect">
              <a:avLst/>
            </a:prstGeom>
            <a:noFill/>
          </p:spPr>
          <p:txBody>
            <a:bodyPr wrap="none" rtlCol="0">
              <a:spAutoFit/>
            </a:bodyPr>
            <a:lstStyle/>
            <a:p>
              <a:pPr algn="ctr"/>
              <a:r>
                <a:rPr lang="en-GB" sz="800" b="1" dirty="0"/>
                <a:t>Multiple sclerosis</a:t>
              </a:r>
            </a:p>
          </p:txBody>
        </p:sp>
        <p:sp>
          <p:nvSpPr>
            <p:cNvPr id="37" name="TextBox 15"/>
            <p:cNvSpPr txBox="1"/>
            <p:nvPr/>
          </p:nvSpPr>
          <p:spPr>
            <a:xfrm>
              <a:off x="2452634" y="2322096"/>
              <a:ext cx="1373983" cy="231216"/>
            </a:xfrm>
            <a:prstGeom prst="rect">
              <a:avLst/>
            </a:prstGeom>
            <a:noFill/>
          </p:spPr>
          <p:txBody>
            <a:bodyPr wrap="none" rtlCol="0">
              <a:spAutoFit/>
            </a:bodyPr>
            <a:lstStyle/>
            <a:p>
              <a:pPr algn="ctr"/>
              <a:r>
                <a:rPr lang="en-GB" sz="800" b="1" dirty="0"/>
                <a:t>Parkinson disease</a:t>
              </a:r>
            </a:p>
          </p:txBody>
        </p:sp>
        <p:sp>
          <p:nvSpPr>
            <p:cNvPr id="38" name="TextBox 16"/>
            <p:cNvSpPr txBox="1"/>
            <p:nvPr/>
          </p:nvSpPr>
          <p:spPr>
            <a:xfrm>
              <a:off x="1371322" y="2321831"/>
              <a:ext cx="997333" cy="231216"/>
            </a:xfrm>
            <a:prstGeom prst="rect">
              <a:avLst/>
            </a:prstGeom>
            <a:noFill/>
          </p:spPr>
          <p:txBody>
            <a:bodyPr wrap="none" rtlCol="0">
              <a:spAutoFit/>
            </a:bodyPr>
            <a:lstStyle/>
            <a:p>
              <a:pPr algn="ctr"/>
              <a:r>
                <a:rPr lang="en-GB" sz="800" b="1" dirty="0"/>
                <a:t>Hip fracture</a:t>
              </a:r>
            </a:p>
          </p:txBody>
        </p:sp>
        <p:sp>
          <p:nvSpPr>
            <p:cNvPr id="39" name="Down Arrow 11"/>
            <p:cNvSpPr/>
            <p:nvPr/>
          </p:nvSpPr>
          <p:spPr>
            <a:xfrm>
              <a:off x="1759736" y="2549796"/>
              <a:ext cx="595279" cy="9000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0" name="Down Arrow 20"/>
            <p:cNvSpPr/>
            <p:nvPr/>
          </p:nvSpPr>
          <p:spPr>
            <a:xfrm>
              <a:off x="4300008" y="2553934"/>
              <a:ext cx="595279" cy="10800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600"/>
            </a:p>
          </p:txBody>
        </p:sp>
        <p:sp>
          <p:nvSpPr>
            <p:cNvPr id="41" name="Down Arrow 21"/>
            <p:cNvSpPr/>
            <p:nvPr/>
          </p:nvSpPr>
          <p:spPr>
            <a:xfrm>
              <a:off x="3034616" y="2550475"/>
              <a:ext cx="595279" cy="9720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600"/>
            </a:p>
          </p:txBody>
        </p:sp>
        <p:cxnSp>
          <p:nvCxnSpPr>
            <p:cNvPr id="42" name="Straight Connector 23"/>
            <p:cNvCxnSpPr/>
            <p:nvPr/>
          </p:nvCxnSpPr>
          <p:spPr>
            <a:xfrm>
              <a:off x="1200646" y="2547683"/>
              <a:ext cx="6647290"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Rectangle 5"/>
            <p:cNvSpPr/>
            <p:nvPr/>
          </p:nvSpPr>
          <p:spPr>
            <a:xfrm>
              <a:off x="4253983" y="3659107"/>
              <a:ext cx="62910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-0.23</a:t>
              </a:r>
            </a:p>
          </p:txBody>
        </p:sp>
        <p:sp>
          <p:nvSpPr>
            <p:cNvPr id="44" name="Rectangle 22"/>
            <p:cNvSpPr/>
            <p:nvPr/>
          </p:nvSpPr>
          <p:spPr>
            <a:xfrm>
              <a:off x="2979239" y="3541236"/>
              <a:ext cx="62910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-0.21</a:t>
              </a:r>
            </a:p>
          </p:txBody>
        </p:sp>
        <p:sp>
          <p:nvSpPr>
            <p:cNvPr id="45" name="Rectangle 24"/>
            <p:cNvSpPr/>
            <p:nvPr/>
          </p:nvSpPr>
          <p:spPr>
            <a:xfrm>
              <a:off x="6804190" y="3888810"/>
              <a:ext cx="62910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-0.29</a:t>
              </a:r>
            </a:p>
          </p:txBody>
        </p:sp>
        <p:sp>
          <p:nvSpPr>
            <p:cNvPr id="46" name="Rectangle 25"/>
            <p:cNvSpPr/>
            <p:nvPr/>
          </p:nvSpPr>
          <p:spPr>
            <a:xfrm>
              <a:off x="5542929" y="3848149"/>
              <a:ext cx="62910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-0.28</a:t>
              </a:r>
            </a:p>
          </p:txBody>
        </p:sp>
        <p:sp>
          <p:nvSpPr>
            <p:cNvPr id="47" name="Rectangle 26"/>
            <p:cNvSpPr/>
            <p:nvPr/>
          </p:nvSpPr>
          <p:spPr>
            <a:xfrm>
              <a:off x="1709231" y="3449796"/>
              <a:ext cx="629109" cy="182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solidFill>
                </a:rPr>
                <a:t>-0.20</a:t>
              </a:r>
            </a:p>
          </p:txBody>
        </p:sp>
        <p:sp>
          <p:nvSpPr>
            <p:cNvPr id="48" name="Down Arrow 17">
              <a:extLst>
                <a:ext uri="{FF2B5EF4-FFF2-40B4-BE49-F238E27FC236}">
                  <a16:creationId xmlns="" xmlns:a16="http://schemas.microsoft.com/office/drawing/2014/main" id="{D43063BF-485D-4030-875D-307F2794C94D}"/>
                </a:ext>
              </a:extLst>
            </p:cNvPr>
            <p:cNvSpPr/>
            <p:nvPr/>
          </p:nvSpPr>
          <p:spPr>
            <a:xfrm>
              <a:off x="6844553" y="2550907"/>
              <a:ext cx="595279" cy="13320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600"/>
            </a:p>
          </p:txBody>
        </p:sp>
        <p:sp>
          <p:nvSpPr>
            <p:cNvPr id="49" name="Down Arrow 19">
              <a:extLst>
                <a:ext uri="{FF2B5EF4-FFF2-40B4-BE49-F238E27FC236}">
                  <a16:creationId xmlns="" xmlns:a16="http://schemas.microsoft.com/office/drawing/2014/main" id="{EB001D22-BFC2-4550-A6CF-EFCA62E1C80A}"/>
                </a:ext>
              </a:extLst>
            </p:cNvPr>
            <p:cNvSpPr/>
            <p:nvPr/>
          </p:nvSpPr>
          <p:spPr>
            <a:xfrm>
              <a:off x="5574188" y="2550907"/>
              <a:ext cx="595279" cy="129600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600"/>
            </a:p>
          </p:txBody>
        </p:sp>
      </p:grpSp>
      <p:sp>
        <p:nvSpPr>
          <p:cNvPr id="50" name="PIJL-OMLAAG 49"/>
          <p:cNvSpPr/>
          <p:nvPr/>
        </p:nvSpPr>
        <p:spPr>
          <a:xfrm>
            <a:off x="3948512" y="1632930"/>
            <a:ext cx="221741" cy="28803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51" name="PIJL-OMLAAG 50"/>
          <p:cNvSpPr/>
          <p:nvPr/>
        </p:nvSpPr>
        <p:spPr>
          <a:xfrm>
            <a:off x="6156176" y="1653341"/>
            <a:ext cx="221741" cy="28803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52" name="Afgeronde rechthoek 51"/>
          <p:cNvSpPr/>
          <p:nvPr/>
        </p:nvSpPr>
        <p:spPr>
          <a:xfrm>
            <a:off x="179512" y="1927344"/>
            <a:ext cx="5407269" cy="4093944"/>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nl-BE"/>
          </a:p>
        </p:txBody>
      </p:sp>
      <p:sp>
        <p:nvSpPr>
          <p:cNvPr id="53" name="Afgeronde rechthoek 52"/>
          <p:cNvSpPr/>
          <p:nvPr/>
        </p:nvSpPr>
        <p:spPr>
          <a:xfrm>
            <a:off x="5683907" y="1927344"/>
            <a:ext cx="3361452" cy="4093944"/>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301275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smtClean="0"/>
              <a:t>Osteoporose</a:t>
            </a:r>
            <a:endParaRPr lang="nl-BE" dirty="0"/>
          </a:p>
        </p:txBody>
      </p:sp>
      <p:sp>
        <p:nvSpPr>
          <p:cNvPr id="5" name="Tijdelijke aanduiding voor tekst 4"/>
          <p:cNvSpPr>
            <a:spLocks noGrp="1"/>
          </p:cNvSpPr>
          <p:nvPr>
            <p:ph type="body" sz="quarter" idx="13"/>
          </p:nvPr>
        </p:nvSpPr>
        <p:spPr/>
        <p:txBody>
          <a:bodyPr/>
          <a:lstStyle/>
          <a:p>
            <a:r>
              <a:rPr lang="de-DE" dirty="0"/>
              <a:t> Von </a:t>
            </a:r>
            <a:r>
              <a:rPr lang="de-DE" dirty="0" err="1"/>
              <a:t>Friesendorff</a:t>
            </a:r>
            <a:r>
              <a:rPr lang="de-DE" dirty="0"/>
              <a:t> et al. </a:t>
            </a:r>
            <a:r>
              <a:rPr lang="de-DE" dirty="0" err="1"/>
              <a:t>Osteopor</a:t>
            </a:r>
            <a:r>
              <a:rPr lang="de-DE" dirty="0"/>
              <a:t> Int. 2016;27(10):2945–2953</a:t>
            </a:r>
          </a:p>
          <a:p>
            <a:endParaRPr lang="nl-BE" dirty="0"/>
          </a:p>
        </p:txBody>
      </p:sp>
      <p:sp>
        <p:nvSpPr>
          <p:cNvPr id="8" name="Text Placeholder 23"/>
          <p:cNvSpPr txBox="1">
            <a:spLocks/>
          </p:cNvSpPr>
          <p:nvPr/>
        </p:nvSpPr>
        <p:spPr>
          <a:xfrm>
            <a:off x="3808269" y="1771695"/>
            <a:ext cx="4707082" cy="1671235"/>
          </a:xfrm>
          <a:prstGeom prst="rect">
            <a:avLst/>
          </a:prstGeom>
        </p:spPr>
        <p:txBody>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marL="0" indent="0" algn="ctr">
              <a:buFont typeface="Wingdings"/>
              <a:buNone/>
            </a:pPr>
            <a:r>
              <a:rPr lang="fr-BE" sz="3200" b="1" dirty="0" smtClean="0"/>
              <a:t>~5x</a:t>
            </a:r>
          </a:p>
          <a:p>
            <a:pPr marL="0" indent="0" algn="ctr">
              <a:buFont typeface="Wingdings"/>
              <a:buNone/>
            </a:pPr>
            <a:r>
              <a:rPr lang="fr-BE" dirty="0" err="1" smtClean="0"/>
              <a:t>Higher</a:t>
            </a:r>
            <a:r>
              <a:rPr lang="fr-BE" dirty="0" smtClean="0"/>
              <a:t> </a:t>
            </a:r>
            <a:r>
              <a:rPr lang="fr-BE" dirty="0" err="1" smtClean="0"/>
              <a:t>overal</a:t>
            </a:r>
            <a:r>
              <a:rPr lang="fr-BE" dirty="0" smtClean="0"/>
              <a:t> </a:t>
            </a:r>
            <a:r>
              <a:rPr lang="fr-BE" dirty="0" err="1" smtClean="0"/>
              <a:t>mortality</a:t>
            </a:r>
            <a:r>
              <a:rPr lang="fr-BE" dirty="0" smtClean="0"/>
              <a:t> </a:t>
            </a:r>
            <a:r>
              <a:rPr lang="fr-BE" dirty="0" err="1" smtClean="0"/>
              <a:t>risk</a:t>
            </a:r>
            <a:r>
              <a:rPr lang="fr-BE" dirty="0" smtClean="0"/>
              <a:t> </a:t>
            </a:r>
          </a:p>
          <a:p>
            <a:pPr marL="0" indent="0" algn="ctr">
              <a:buFont typeface="Wingdings"/>
              <a:buNone/>
            </a:pPr>
            <a:r>
              <a:rPr lang="fr-BE" dirty="0" err="1" smtClean="0"/>
              <a:t>within</a:t>
            </a:r>
            <a:r>
              <a:rPr lang="fr-BE" dirty="0" smtClean="0"/>
              <a:t> 1st </a:t>
            </a:r>
            <a:r>
              <a:rPr lang="fr-BE" dirty="0" err="1" smtClean="0"/>
              <a:t>year</a:t>
            </a:r>
            <a:r>
              <a:rPr lang="fr-BE" dirty="0" smtClean="0"/>
              <a:t> </a:t>
            </a:r>
            <a:r>
              <a:rPr lang="fr-BE" dirty="0" err="1" smtClean="0"/>
              <a:t>after</a:t>
            </a:r>
            <a:r>
              <a:rPr lang="fr-BE" dirty="0" smtClean="0"/>
              <a:t> hip fracture</a:t>
            </a:r>
          </a:p>
          <a:p>
            <a:pPr marL="0" indent="0" algn="ctr">
              <a:buFont typeface="Wingdings"/>
              <a:buNone/>
            </a:pPr>
            <a:r>
              <a:rPr lang="fr-BE" dirty="0" smtClean="0"/>
              <a:t>Versus </a:t>
            </a:r>
            <a:r>
              <a:rPr lang="fr-BE" dirty="0" err="1" smtClean="0"/>
              <a:t>age-mached</a:t>
            </a:r>
            <a:r>
              <a:rPr lang="fr-BE" dirty="0" smtClean="0"/>
              <a:t> </a:t>
            </a:r>
            <a:r>
              <a:rPr lang="fr-BE" dirty="0" err="1" smtClean="0"/>
              <a:t>controls</a:t>
            </a:r>
            <a:endParaRPr lang="fr-BE" dirty="0"/>
          </a:p>
        </p:txBody>
      </p:sp>
      <p:graphicFrame>
        <p:nvGraphicFramePr>
          <p:cNvPr id="10" name="Table 2"/>
          <p:cNvGraphicFramePr>
            <a:graphicFrameLocks noGrp="1"/>
          </p:cNvGraphicFramePr>
          <p:nvPr>
            <p:extLst/>
          </p:nvPr>
        </p:nvGraphicFramePr>
        <p:xfrm>
          <a:off x="3841357" y="4010615"/>
          <a:ext cx="4673994" cy="1987622"/>
        </p:xfrm>
        <a:graphic>
          <a:graphicData uri="http://schemas.openxmlformats.org/drawingml/2006/table">
            <a:tbl>
              <a:tblPr firstRow="1" bandRow="1">
                <a:tableStyleId>{5C22544A-7EE6-4342-B048-85BDC9FD1C3A}</a:tableStyleId>
              </a:tblPr>
              <a:tblGrid>
                <a:gridCol w="2358736">
                  <a:extLst>
                    <a:ext uri="{9D8B030D-6E8A-4147-A177-3AD203B41FA5}">
                      <a16:colId xmlns="" xmlns:a16="http://schemas.microsoft.com/office/drawing/2014/main" val="20000"/>
                    </a:ext>
                  </a:extLst>
                </a:gridCol>
                <a:gridCol w="2315258">
                  <a:extLst>
                    <a:ext uri="{9D8B030D-6E8A-4147-A177-3AD203B41FA5}">
                      <a16:colId xmlns="" xmlns:a16="http://schemas.microsoft.com/office/drawing/2014/main" val="20001"/>
                    </a:ext>
                  </a:extLst>
                </a:gridCol>
              </a:tblGrid>
              <a:tr h="399451">
                <a:tc gridSpan="2">
                  <a:txBody>
                    <a:bodyPr/>
                    <a:lstStyle/>
                    <a:p>
                      <a:pPr marL="0" algn="ctr" defTabSz="914400" rtl="0" eaLnBrk="1" latinLnBrk="0" hangingPunct="1"/>
                      <a:r>
                        <a:rPr lang="fr-BE" sz="2000" b="1" kern="1200" dirty="0" err="1">
                          <a:solidFill>
                            <a:schemeClr val="tx1"/>
                          </a:solidFill>
                          <a:latin typeface="+mn-lt"/>
                          <a:ea typeface="+mn-ea"/>
                          <a:cs typeface="+mn-cs"/>
                        </a:rPr>
                        <a:t>Female</a:t>
                      </a:r>
                      <a:r>
                        <a:rPr lang="fr-BE" sz="2000" b="1" kern="1200" dirty="0">
                          <a:solidFill>
                            <a:schemeClr val="tx1"/>
                          </a:solidFill>
                          <a:latin typeface="+mn-lt"/>
                          <a:ea typeface="+mn-ea"/>
                          <a:cs typeface="+mn-cs"/>
                        </a:rPr>
                        <a:t> hip fracture cases</a:t>
                      </a:r>
                      <a:endParaRPr lang="en-US" sz="2000" b="1" kern="1200" dirty="0">
                        <a:solidFill>
                          <a:schemeClr val="tx1"/>
                        </a:solidFill>
                        <a:latin typeface="+mn-lt"/>
                        <a:ea typeface="+mn-ea"/>
                        <a:cs typeface="+mn-cs"/>
                      </a:endParaRPr>
                    </a:p>
                  </a:txBody>
                  <a:tcPr>
                    <a:solidFill>
                      <a:schemeClr val="bg1"/>
                    </a:solidFill>
                  </a:tcPr>
                </a:tc>
                <a:tc hMerge="1">
                  <a:txBody>
                    <a:bodyPr/>
                    <a:lstStyle/>
                    <a:p>
                      <a:pPr algn="ctr"/>
                      <a:endParaRPr lang="en-US" sz="2000" dirty="0"/>
                    </a:p>
                  </a:txBody>
                  <a:tcPr/>
                </a:tc>
                <a:extLst>
                  <a:ext uri="{0D108BD9-81ED-4DB2-BD59-A6C34878D82A}">
                    <a16:rowId xmlns="" xmlns:a16="http://schemas.microsoft.com/office/drawing/2014/main" val="10000"/>
                  </a:ext>
                </a:extLst>
              </a:tr>
              <a:tr h="399451">
                <a:tc>
                  <a:txBody>
                    <a:bodyPr/>
                    <a:lstStyle/>
                    <a:p>
                      <a:pPr algn="ctr"/>
                      <a:r>
                        <a:rPr lang="fr-BE" sz="2000" b="1" dirty="0">
                          <a:solidFill>
                            <a:schemeClr val="tx1"/>
                          </a:solidFill>
                        </a:rPr>
                        <a:t>Age group (</a:t>
                      </a:r>
                      <a:r>
                        <a:rPr lang="fr-BE" sz="2000" b="1" dirty="0" err="1">
                          <a:solidFill>
                            <a:schemeClr val="tx1"/>
                          </a:solidFill>
                        </a:rPr>
                        <a:t>years</a:t>
                      </a:r>
                      <a:r>
                        <a:rPr lang="fr-BE" sz="2000" b="1" dirty="0">
                          <a:solidFill>
                            <a:schemeClr val="tx1"/>
                          </a:solidFill>
                        </a:rPr>
                        <a:t>)</a:t>
                      </a:r>
                      <a:endParaRPr lang="en-US" sz="2000" b="1" dirty="0">
                        <a:solidFill>
                          <a:schemeClr val="tx1"/>
                        </a:solidFill>
                      </a:endParaRPr>
                    </a:p>
                  </a:txBody>
                  <a:tcPr>
                    <a:solidFill>
                      <a:schemeClr val="bg1">
                        <a:lumMod val="60000"/>
                        <a:lumOff val="40000"/>
                      </a:schemeClr>
                    </a:solidFill>
                  </a:tcPr>
                </a:tc>
                <a:tc>
                  <a:txBody>
                    <a:bodyPr/>
                    <a:lstStyle/>
                    <a:p>
                      <a:pPr algn="ctr"/>
                      <a:r>
                        <a:rPr lang="fr-BE" sz="2000" b="1" dirty="0">
                          <a:solidFill>
                            <a:schemeClr val="tx1"/>
                          </a:solidFill>
                        </a:rPr>
                        <a:t>N° life </a:t>
                      </a:r>
                      <a:r>
                        <a:rPr lang="fr-BE" sz="2000" b="1" dirty="0" err="1">
                          <a:solidFill>
                            <a:schemeClr val="tx1"/>
                          </a:solidFill>
                        </a:rPr>
                        <a:t>year</a:t>
                      </a:r>
                      <a:r>
                        <a:rPr lang="fr-BE" sz="2000" b="1" baseline="0" dirty="0" err="1">
                          <a:solidFill>
                            <a:schemeClr val="tx1"/>
                          </a:solidFill>
                        </a:rPr>
                        <a:t>s</a:t>
                      </a:r>
                      <a:r>
                        <a:rPr lang="fr-BE" sz="2000" b="1" baseline="0" dirty="0">
                          <a:solidFill>
                            <a:schemeClr val="tx1"/>
                          </a:solidFill>
                        </a:rPr>
                        <a:t> </a:t>
                      </a:r>
                      <a:r>
                        <a:rPr lang="fr-BE" sz="2000" b="1" baseline="0" dirty="0" err="1">
                          <a:solidFill>
                            <a:schemeClr val="tx1"/>
                          </a:solidFill>
                        </a:rPr>
                        <a:t>lost</a:t>
                      </a:r>
                      <a:endParaRPr lang="en-US" sz="2000" b="1" dirty="0">
                        <a:solidFill>
                          <a:schemeClr val="tx1"/>
                        </a:solidFill>
                      </a:endParaRPr>
                    </a:p>
                  </a:txBody>
                  <a:tcPr>
                    <a:solidFill>
                      <a:schemeClr val="bg1">
                        <a:lumMod val="60000"/>
                        <a:lumOff val="40000"/>
                      </a:schemeClr>
                    </a:solidFill>
                  </a:tcPr>
                </a:tc>
                <a:extLst>
                  <a:ext uri="{0D108BD9-81ED-4DB2-BD59-A6C34878D82A}">
                    <a16:rowId xmlns="" xmlns:a16="http://schemas.microsoft.com/office/drawing/2014/main" val="10001"/>
                  </a:ext>
                </a:extLst>
              </a:tr>
              <a:tr h="370840">
                <a:tc>
                  <a:txBody>
                    <a:bodyPr/>
                    <a:lstStyle/>
                    <a:p>
                      <a:pPr algn="ctr"/>
                      <a:r>
                        <a:rPr lang="fr-BE" sz="2000" b="1" dirty="0">
                          <a:solidFill>
                            <a:schemeClr val="bg1">
                              <a:lumMod val="50000"/>
                            </a:schemeClr>
                          </a:solidFill>
                        </a:rPr>
                        <a:t>&lt;75</a:t>
                      </a:r>
                      <a:endParaRPr lang="en-US" sz="2000" b="1" dirty="0">
                        <a:solidFill>
                          <a:schemeClr val="bg1">
                            <a:lumMod val="50000"/>
                          </a:schemeClr>
                        </a:solidFill>
                      </a:endParaRPr>
                    </a:p>
                  </a:txBody>
                  <a:tcPr/>
                </a:tc>
                <a:tc>
                  <a:txBody>
                    <a:bodyPr/>
                    <a:lstStyle/>
                    <a:p>
                      <a:pPr algn="ctr"/>
                      <a:r>
                        <a:rPr lang="fr-BE" sz="2000" b="1" dirty="0">
                          <a:solidFill>
                            <a:schemeClr val="bg1">
                              <a:lumMod val="50000"/>
                            </a:schemeClr>
                          </a:solidFill>
                        </a:rPr>
                        <a:t>6.4</a:t>
                      </a:r>
                      <a:endParaRPr lang="en-US" sz="2000" b="1" dirty="0">
                        <a:solidFill>
                          <a:schemeClr val="bg1">
                            <a:lumMod val="50000"/>
                          </a:schemeClr>
                        </a:solidFill>
                      </a:endParaRPr>
                    </a:p>
                  </a:txBody>
                  <a:tcPr/>
                </a:tc>
                <a:extLst>
                  <a:ext uri="{0D108BD9-81ED-4DB2-BD59-A6C34878D82A}">
                    <a16:rowId xmlns="" xmlns:a16="http://schemas.microsoft.com/office/drawing/2014/main" val="10002"/>
                  </a:ext>
                </a:extLst>
              </a:tr>
              <a:tr h="370840">
                <a:tc>
                  <a:txBody>
                    <a:bodyPr/>
                    <a:lstStyle/>
                    <a:p>
                      <a:pPr algn="ctr"/>
                      <a:r>
                        <a:rPr lang="fr-BE" sz="2000" b="1" dirty="0">
                          <a:solidFill>
                            <a:schemeClr val="bg1">
                              <a:lumMod val="50000"/>
                            </a:schemeClr>
                          </a:solidFill>
                        </a:rPr>
                        <a:t>75-84 </a:t>
                      </a:r>
                      <a:endParaRPr lang="en-US" sz="2000" b="1" dirty="0">
                        <a:solidFill>
                          <a:schemeClr val="bg1">
                            <a:lumMod val="50000"/>
                          </a:schemeClr>
                        </a:solidFill>
                      </a:endParaRPr>
                    </a:p>
                  </a:txBody>
                  <a:tcPr/>
                </a:tc>
                <a:tc>
                  <a:txBody>
                    <a:bodyPr/>
                    <a:lstStyle/>
                    <a:p>
                      <a:pPr algn="ctr"/>
                      <a:r>
                        <a:rPr lang="fr-BE" sz="2000" b="1" dirty="0">
                          <a:solidFill>
                            <a:schemeClr val="bg1">
                              <a:lumMod val="50000"/>
                            </a:schemeClr>
                          </a:solidFill>
                        </a:rPr>
                        <a:t>3.2</a:t>
                      </a:r>
                      <a:endParaRPr lang="en-US" sz="2000" b="1" dirty="0">
                        <a:solidFill>
                          <a:schemeClr val="bg1">
                            <a:lumMod val="50000"/>
                          </a:schemeClr>
                        </a:solidFill>
                      </a:endParaRPr>
                    </a:p>
                  </a:txBody>
                  <a:tcPr/>
                </a:tc>
                <a:extLst>
                  <a:ext uri="{0D108BD9-81ED-4DB2-BD59-A6C34878D82A}">
                    <a16:rowId xmlns="" xmlns:a16="http://schemas.microsoft.com/office/drawing/2014/main" val="10003"/>
                  </a:ext>
                </a:extLst>
              </a:tr>
              <a:tr h="370840">
                <a:tc>
                  <a:txBody>
                    <a:bodyPr/>
                    <a:lstStyle/>
                    <a:p>
                      <a:pPr algn="ctr"/>
                      <a:r>
                        <a:rPr lang="en-US" sz="2000" b="1" dirty="0">
                          <a:solidFill>
                            <a:schemeClr val="bg1">
                              <a:lumMod val="50000"/>
                            </a:schemeClr>
                          </a:solidFill>
                        </a:rPr>
                        <a:t>≥ 85</a:t>
                      </a:r>
                    </a:p>
                  </a:txBody>
                  <a:tcPr/>
                </a:tc>
                <a:tc>
                  <a:txBody>
                    <a:bodyPr/>
                    <a:lstStyle/>
                    <a:p>
                      <a:pPr algn="ctr"/>
                      <a:r>
                        <a:rPr lang="fr-BE" sz="2000" b="1" dirty="0">
                          <a:solidFill>
                            <a:schemeClr val="bg1">
                              <a:lumMod val="50000"/>
                            </a:schemeClr>
                          </a:solidFill>
                        </a:rPr>
                        <a:t>1.9</a:t>
                      </a:r>
                      <a:endParaRPr lang="en-US" sz="2000" b="1" dirty="0">
                        <a:solidFill>
                          <a:schemeClr val="bg1">
                            <a:lumMod val="50000"/>
                          </a:schemeClr>
                        </a:solidFill>
                      </a:endParaRPr>
                    </a:p>
                  </a:txBody>
                  <a:tcPr/>
                </a:tc>
                <a:extLst>
                  <a:ext uri="{0D108BD9-81ED-4DB2-BD59-A6C34878D82A}">
                    <a16:rowId xmlns="" xmlns:a16="http://schemas.microsoft.com/office/drawing/2014/main" val="10004"/>
                  </a:ext>
                </a:extLst>
              </a:tr>
            </a:tbl>
          </a:graphicData>
        </a:graphic>
      </p:graphicFrame>
      <p:grpSp>
        <p:nvGrpSpPr>
          <p:cNvPr id="11" name="Group 11"/>
          <p:cNvGrpSpPr/>
          <p:nvPr/>
        </p:nvGrpSpPr>
        <p:grpSpPr>
          <a:xfrm>
            <a:off x="364399" y="2043185"/>
            <a:ext cx="2758655" cy="3572446"/>
            <a:chOff x="3383280" y="2137284"/>
            <a:chExt cx="2758655" cy="3572446"/>
          </a:xfrm>
        </p:grpSpPr>
        <p:pic>
          <p:nvPicPr>
            <p:cNvPr id="12" name="Picture 1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370"/>
            <a:stretch/>
          </p:blipFill>
          <p:spPr>
            <a:xfrm>
              <a:off x="3383280" y="2171263"/>
              <a:ext cx="2702560" cy="3521126"/>
            </a:xfrm>
            <a:prstGeom prst="rect">
              <a:avLst/>
            </a:prstGeom>
            <a:ln>
              <a:noFill/>
            </a:ln>
          </p:spPr>
        </p:pic>
        <p:sp>
          <p:nvSpPr>
            <p:cNvPr id="13" name="Rectangle 13"/>
            <p:cNvSpPr/>
            <p:nvPr/>
          </p:nvSpPr>
          <p:spPr>
            <a:xfrm>
              <a:off x="6047336" y="2137284"/>
              <a:ext cx="94599" cy="1010345"/>
            </a:xfrm>
            <a:prstGeom prst="rect">
              <a:avLst/>
            </a:prstGeom>
            <a:solidFill>
              <a:srgbClr val="0160CE"/>
            </a:solidFill>
            <a:ln w="254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Arial"/>
              </a:endParaRPr>
            </a:p>
          </p:txBody>
        </p:sp>
        <p:sp>
          <p:nvSpPr>
            <p:cNvPr id="14" name="Rectangle 14"/>
            <p:cNvSpPr/>
            <p:nvPr/>
          </p:nvSpPr>
          <p:spPr>
            <a:xfrm>
              <a:off x="6047336" y="3134761"/>
              <a:ext cx="94599" cy="1010345"/>
            </a:xfrm>
            <a:prstGeom prst="rect">
              <a:avLst/>
            </a:prstGeom>
            <a:solidFill>
              <a:srgbClr val="0164CF"/>
            </a:solidFill>
            <a:ln w="254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Arial"/>
              </a:endParaRPr>
            </a:p>
          </p:txBody>
        </p:sp>
        <p:sp>
          <p:nvSpPr>
            <p:cNvPr id="15" name="Rectangle 15"/>
            <p:cNvSpPr/>
            <p:nvPr/>
          </p:nvSpPr>
          <p:spPr>
            <a:xfrm>
              <a:off x="6047336" y="4120867"/>
              <a:ext cx="94599" cy="1010345"/>
            </a:xfrm>
            <a:prstGeom prst="rect">
              <a:avLst/>
            </a:prstGeom>
            <a:solidFill>
              <a:srgbClr val="0167CF"/>
            </a:solidFill>
            <a:ln w="254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Arial"/>
              </a:endParaRPr>
            </a:p>
          </p:txBody>
        </p:sp>
        <p:sp>
          <p:nvSpPr>
            <p:cNvPr id="16" name="Rectangle 16"/>
            <p:cNvSpPr/>
            <p:nvPr/>
          </p:nvSpPr>
          <p:spPr>
            <a:xfrm>
              <a:off x="6047336" y="4699385"/>
              <a:ext cx="94599" cy="1010345"/>
            </a:xfrm>
            <a:prstGeom prst="rect">
              <a:avLst/>
            </a:prstGeom>
            <a:solidFill>
              <a:srgbClr val="0068D0"/>
            </a:solidFill>
            <a:ln w="254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Arial"/>
              </a:endParaRPr>
            </a:p>
          </p:txBody>
        </p:sp>
      </p:grpSp>
      <p:sp>
        <p:nvSpPr>
          <p:cNvPr id="17" name="TextBox 17"/>
          <p:cNvSpPr txBox="1"/>
          <p:nvPr/>
        </p:nvSpPr>
        <p:spPr>
          <a:xfrm>
            <a:off x="8648700" y="23813"/>
            <a:ext cx="492444" cy="584775"/>
          </a:xfrm>
          <a:prstGeom prst="rect">
            <a:avLst/>
          </a:prstGeom>
          <a:noFill/>
        </p:spPr>
        <p:txBody>
          <a:bodyPr wrap="none" rtlCol="0">
            <a:spAutoFit/>
          </a:bodyPr>
          <a:lstStyle/>
          <a:p>
            <a:r>
              <a:rPr lang="en-US" sz="3200" dirty="0"/>
              <a:t>♀</a:t>
            </a:r>
          </a:p>
        </p:txBody>
      </p:sp>
    </p:spTree>
    <p:extLst>
      <p:ext uri="{BB962C8B-B14F-4D97-AF65-F5344CB8AC3E}">
        <p14:creationId xmlns:p14="http://schemas.microsoft.com/office/powerpoint/2010/main" val="341836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Belang preventie</a:t>
            </a:r>
            <a:endParaRPr lang="nl-BE" dirty="0"/>
          </a:p>
        </p:txBody>
      </p:sp>
      <p:sp>
        <p:nvSpPr>
          <p:cNvPr id="3" name="Tijdelijke aanduiding voor tekst 2"/>
          <p:cNvSpPr>
            <a:spLocks noGrp="1"/>
          </p:cNvSpPr>
          <p:nvPr>
            <p:ph type="body" sz="quarter" idx="13"/>
          </p:nvPr>
        </p:nvSpPr>
        <p:spPr/>
        <p:txBody>
          <a:bodyPr/>
          <a:lstStyle/>
          <a:p>
            <a:r>
              <a:rPr lang="nl-BE" dirty="0"/>
              <a:t>Dr. Frank </a:t>
            </a:r>
            <a:r>
              <a:rPr lang="nl-BE" dirty="0" err="1"/>
              <a:t>Raeman</a:t>
            </a:r>
            <a:r>
              <a:rPr lang="nl-BE" dirty="0"/>
              <a:t> (ZNA): presentatie osteoporose, 09/2017</a:t>
            </a:r>
          </a:p>
          <a:p>
            <a:endParaRPr lang="nl-BE" dirty="0"/>
          </a:p>
        </p:txBody>
      </p:sp>
      <p:pic>
        <p:nvPicPr>
          <p:cNvPr id="4" name="Picture 32"/>
          <p:cNvPicPr>
            <a:picLocks noChangeAspect="1" noChangeArrowheads="1"/>
          </p:cNvPicPr>
          <p:nvPr/>
        </p:nvPicPr>
        <p:blipFill>
          <a:blip r:embed="rId4">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179512" y="2060848"/>
            <a:ext cx="5400600" cy="3273872"/>
          </a:xfrm>
          <a:prstGeom prst="rect">
            <a:avLst/>
          </a:prstGeom>
          <a:ln w="9525">
            <a:solidFill>
              <a:srgbClr val="000000"/>
            </a:solidFill>
            <a:miter lim="800000"/>
            <a:headEnd/>
            <a:tailEnd/>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724127" y="2103065"/>
            <a:ext cx="3168352"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Eerste breuk vermijden is zeer belangrijk</a:t>
            </a:r>
            <a:endParaRPr lang="nl-BE" dirty="0"/>
          </a:p>
        </p:txBody>
      </p:sp>
      <p:sp>
        <p:nvSpPr>
          <p:cNvPr id="6" name="Tekstvak 5"/>
          <p:cNvSpPr txBox="1"/>
          <p:nvPr/>
        </p:nvSpPr>
        <p:spPr>
          <a:xfrm>
            <a:off x="5724128" y="2749396"/>
            <a:ext cx="316835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Wervelbreuken: domino-effect</a:t>
            </a:r>
            <a:endParaRPr lang="nl-BE" dirty="0"/>
          </a:p>
        </p:txBody>
      </p:sp>
      <p:graphicFrame>
        <p:nvGraphicFramePr>
          <p:cNvPr id="7" name="Object 3"/>
          <p:cNvGraphicFramePr>
            <a:graphicFrameLocks noChangeAspect="1"/>
          </p:cNvGraphicFramePr>
          <p:nvPr>
            <p:extLst/>
          </p:nvPr>
        </p:nvGraphicFramePr>
        <p:xfrm>
          <a:off x="5724127" y="3220891"/>
          <a:ext cx="3168352" cy="2089207"/>
        </p:xfrm>
        <a:graphic>
          <a:graphicData uri="http://schemas.openxmlformats.org/presentationml/2006/ole">
            <mc:AlternateContent xmlns:mc="http://schemas.openxmlformats.org/markup-compatibility/2006">
              <mc:Choice xmlns:v="urn:schemas-microsoft-com:vml" Requires="v">
                <p:oleObj spid="_x0000_s2057" name="Photo Editor Photo" r:id="rId5" imgW="4001058" imgH="2638095" progId="MSPhotoEd.3">
                  <p:embed/>
                </p:oleObj>
              </mc:Choice>
              <mc:Fallback>
                <p:oleObj name="Photo Editor Photo" r:id="rId5" imgW="4001058" imgH="263809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7" y="3220891"/>
                        <a:ext cx="3168352" cy="20892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096779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Epidemiologie</a:t>
            </a:r>
          </a:p>
        </p:txBody>
      </p:sp>
      <p:sp>
        <p:nvSpPr>
          <p:cNvPr id="3" name="Tijdelijke aanduiding voor tekst 2"/>
          <p:cNvSpPr>
            <a:spLocks noGrp="1"/>
          </p:cNvSpPr>
          <p:nvPr>
            <p:ph type="body" sz="quarter" idx="13"/>
          </p:nvPr>
        </p:nvSpPr>
        <p:spPr/>
        <p:txBody>
          <a:bodyPr/>
          <a:lstStyle/>
          <a:p>
            <a:r>
              <a:rPr lang="nl-BE" dirty="0"/>
              <a:t>Volksgezondheid, W. instituut, GEZONDHEIDSENQUETE 2013 RAPPORT 1: GEZONDHEID EN WELZIJN, </a:t>
            </a:r>
            <a:r>
              <a:rPr lang="nl-BE" dirty="0" err="1"/>
              <a:t>n.d</a:t>
            </a:r>
            <a:r>
              <a:rPr lang="nl-BE" dirty="0"/>
              <a:t>.</a:t>
            </a:r>
          </a:p>
          <a:p>
            <a:endParaRPr lang="nl-BE" dirty="0"/>
          </a:p>
        </p:txBody>
      </p:sp>
      <p:pic>
        <p:nvPicPr>
          <p:cNvPr id="4" name="Afbeelding 3"/>
          <p:cNvPicPr>
            <a:picLocks noChangeAspect="1"/>
          </p:cNvPicPr>
          <p:nvPr/>
        </p:nvPicPr>
        <p:blipFill rotWithShape="1">
          <a:blip r:embed="rId3"/>
          <a:srcRect l="16875" t="21860" r="15932" b="1"/>
          <a:stretch/>
        </p:blipFill>
        <p:spPr>
          <a:xfrm>
            <a:off x="539552" y="1566682"/>
            <a:ext cx="6120682" cy="3851792"/>
          </a:xfrm>
          <a:prstGeom prst="rect">
            <a:avLst/>
          </a:prstGeom>
        </p:spPr>
      </p:pic>
      <p:pic>
        <p:nvPicPr>
          <p:cNvPr id="5" name="Afbeelding 4"/>
          <p:cNvPicPr>
            <a:picLocks noChangeAspect="1"/>
          </p:cNvPicPr>
          <p:nvPr/>
        </p:nvPicPr>
        <p:blipFill rotWithShape="1">
          <a:blip r:embed="rId3"/>
          <a:srcRect b="87962"/>
          <a:stretch/>
        </p:blipFill>
        <p:spPr>
          <a:xfrm>
            <a:off x="539552" y="5404232"/>
            <a:ext cx="6816625" cy="444071"/>
          </a:xfrm>
          <a:prstGeom prst="rect">
            <a:avLst/>
          </a:prstGeom>
        </p:spPr>
      </p:pic>
      <p:sp>
        <p:nvSpPr>
          <p:cNvPr id="6" name="Afgeronde rechthoek 5"/>
          <p:cNvSpPr/>
          <p:nvPr/>
        </p:nvSpPr>
        <p:spPr>
          <a:xfrm rot="5400000">
            <a:off x="4457185" y="3242177"/>
            <a:ext cx="3541998"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141" y="1545422"/>
            <a:ext cx="453041" cy="396788"/>
          </a:xfrm>
          <a:prstGeom prst="rect">
            <a:avLst/>
          </a:prstGeom>
        </p:spPr>
      </p:pic>
      <p:sp>
        <p:nvSpPr>
          <p:cNvPr id="8" name="Tekstvak 7"/>
          <p:cNvSpPr txBox="1"/>
          <p:nvPr/>
        </p:nvSpPr>
        <p:spPr>
          <a:xfrm>
            <a:off x="3737011" y="1913881"/>
            <a:ext cx="211236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Leeftijdsgebonden (</a:t>
            </a:r>
            <a:r>
              <a:rPr lang="nl-BE" dirty="0" smtClean="0">
                <a:latin typeface="Calibri" panose="020F0502020204030204" pitchFamily="34" charset="0"/>
                <a:cs typeface="Calibri" panose="020F0502020204030204" pitchFamily="34" charset="0"/>
              </a:rPr>
              <a:t>↑ </a:t>
            </a:r>
            <a:r>
              <a:rPr lang="nl-BE" dirty="0" smtClean="0"/>
              <a:t>vanaf 45 jaar)</a:t>
            </a:r>
          </a:p>
        </p:txBody>
      </p:sp>
      <p:sp>
        <p:nvSpPr>
          <p:cNvPr id="9" name="Tekstvak 8"/>
          <p:cNvSpPr txBox="1"/>
          <p:nvPr/>
        </p:nvSpPr>
        <p:spPr>
          <a:xfrm>
            <a:off x="6688736" y="3901225"/>
            <a:ext cx="223224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Vrouwen </a:t>
            </a:r>
            <a:r>
              <a:rPr lang="nl-BE" dirty="0"/>
              <a:t>&gt; </a:t>
            </a:r>
            <a:r>
              <a:rPr lang="nl-BE" dirty="0" smtClean="0"/>
              <a:t>mannen: 4x meer</a:t>
            </a:r>
            <a:endParaRPr lang="nl-BE" dirty="0"/>
          </a:p>
        </p:txBody>
      </p:sp>
      <p:sp>
        <p:nvSpPr>
          <p:cNvPr id="10" name="Gekromde PIJL-LINKS 9"/>
          <p:cNvSpPr/>
          <p:nvPr/>
        </p:nvSpPr>
        <p:spPr>
          <a:xfrm flipH="1" flipV="1">
            <a:off x="2976077" y="2290282"/>
            <a:ext cx="672008" cy="235333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 name="Gekromde PIJL-LINKS 10"/>
          <p:cNvSpPr/>
          <p:nvPr/>
        </p:nvSpPr>
        <p:spPr>
          <a:xfrm rot="4359094" flipV="1">
            <a:off x="5743148" y="4037891"/>
            <a:ext cx="720810" cy="2664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783739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Epidemiologie</a:t>
            </a:r>
            <a:endParaRPr lang="nl-BE" dirty="0"/>
          </a:p>
        </p:txBody>
      </p:sp>
      <p:sp>
        <p:nvSpPr>
          <p:cNvPr id="3" name="Tijdelijke aanduiding voor tekst 2"/>
          <p:cNvSpPr>
            <a:spLocks noGrp="1"/>
          </p:cNvSpPr>
          <p:nvPr>
            <p:ph type="body" sz="quarter" idx="13"/>
          </p:nvPr>
        </p:nvSpPr>
        <p:spPr/>
        <p:txBody>
          <a:bodyPr/>
          <a:lstStyle/>
          <a:p>
            <a:r>
              <a:rPr lang="nl-BE" dirty="0"/>
              <a:t>Volksgezondheid, W. instituut, GEZONDHEIDSENQUETE 2013 RAPPORT 1: GEZONDHEID EN WELZIJN, </a:t>
            </a:r>
            <a:r>
              <a:rPr lang="nl-BE" dirty="0" err="1"/>
              <a:t>n.d</a:t>
            </a:r>
            <a:r>
              <a:rPr lang="nl-BE" dirty="0"/>
              <a:t>.</a:t>
            </a:r>
          </a:p>
        </p:txBody>
      </p:sp>
      <p:pic>
        <p:nvPicPr>
          <p:cNvPr id="4" name="Afbeelding 3"/>
          <p:cNvPicPr>
            <a:picLocks noChangeAspect="1"/>
          </p:cNvPicPr>
          <p:nvPr/>
        </p:nvPicPr>
        <p:blipFill>
          <a:blip r:embed="rId3"/>
          <a:stretch>
            <a:fillRect/>
          </a:stretch>
        </p:blipFill>
        <p:spPr>
          <a:xfrm>
            <a:off x="1115616" y="1556792"/>
            <a:ext cx="7025951" cy="4404440"/>
          </a:xfrm>
          <a:prstGeom prst="rect">
            <a:avLst/>
          </a:prstGeom>
        </p:spPr>
      </p:pic>
      <p:sp>
        <p:nvSpPr>
          <p:cNvPr id="5" name="Afgeronde rechthoek 4"/>
          <p:cNvSpPr/>
          <p:nvPr/>
        </p:nvSpPr>
        <p:spPr>
          <a:xfrm>
            <a:off x="4570912" y="4293096"/>
            <a:ext cx="3384376"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28767" y="4048749"/>
            <a:ext cx="453041" cy="396788"/>
          </a:xfrm>
          <a:prstGeom prst="rect">
            <a:avLst/>
          </a:prstGeom>
        </p:spPr>
      </p:pic>
      <p:sp>
        <p:nvSpPr>
          <p:cNvPr id="7" name="Gekromde PIJL-LINKS 6"/>
          <p:cNvSpPr/>
          <p:nvPr/>
        </p:nvSpPr>
        <p:spPr>
          <a:xfrm>
            <a:off x="5507016" y="2204864"/>
            <a:ext cx="432048" cy="2088232"/>
          </a:xfrm>
          <a:prstGeom prst="curvedLeftArrow">
            <a:avLst/>
          </a:prstGeom>
          <a:solidFill>
            <a:srgbClr val="FC7B29"/>
          </a:solidFill>
          <a:ln>
            <a:solidFill>
              <a:srgbClr val="FC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4144771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Enkele cijfers: EU</a:t>
            </a:r>
            <a:endParaRPr lang="nl-BE" dirty="0"/>
          </a:p>
        </p:txBody>
      </p:sp>
      <p:sp>
        <p:nvSpPr>
          <p:cNvPr id="3" name="Tijdelijke aanduiding voor tekst 2"/>
          <p:cNvSpPr>
            <a:spLocks noGrp="1"/>
          </p:cNvSpPr>
          <p:nvPr>
            <p:ph type="body" sz="quarter" idx="13"/>
          </p:nvPr>
        </p:nvSpPr>
        <p:spPr/>
        <p:txBody>
          <a:bodyPr/>
          <a:lstStyle/>
          <a:p>
            <a:r>
              <a:rPr lang="nl-BE" dirty="0" err="1"/>
              <a:t>Hernlund</a:t>
            </a:r>
            <a:r>
              <a:rPr lang="nl-BE" dirty="0"/>
              <a:t>, E., </a:t>
            </a:r>
            <a:r>
              <a:rPr lang="nl-BE" dirty="0" err="1"/>
              <a:t>Svedbom</a:t>
            </a:r>
            <a:r>
              <a:rPr lang="nl-BE" dirty="0"/>
              <a:t>, A., </a:t>
            </a:r>
            <a:r>
              <a:rPr lang="nl-BE" dirty="0" err="1"/>
              <a:t>Ivergård</a:t>
            </a:r>
            <a:r>
              <a:rPr lang="nl-BE" dirty="0"/>
              <a:t>, M., </a:t>
            </a:r>
            <a:r>
              <a:rPr lang="nl-BE" dirty="0" err="1"/>
              <a:t>Compston</a:t>
            </a:r>
            <a:r>
              <a:rPr lang="nl-BE" dirty="0"/>
              <a:t>, J., et al., </a:t>
            </a:r>
            <a:r>
              <a:rPr lang="nl-BE" dirty="0" err="1"/>
              <a:t>Osteoporosis</a:t>
            </a:r>
            <a:r>
              <a:rPr lang="nl-BE" dirty="0"/>
              <a:t> in the European Union: </a:t>
            </a:r>
            <a:r>
              <a:rPr lang="nl-BE" dirty="0" err="1"/>
              <a:t>medical</a:t>
            </a:r>
            <a:r>
              <a:rPr lang="nl-BE" dirty="0"/>
              <a:t> management, </a:t>
            </a:r>
            <a:r>
              <a:rPr lang="nl-BE" dirty="0" err="1"/>
              <a:t>epidemiology</a:t>
            </a:r>
            <a:r>
              <a:rPr lang="nl-BE" dirty="0"/>
              <a:t> </a:t>
            </a:r>
            <a:r>
              <a:rPr lang="nl-BE" dirty="0" err="1"/>
              <a:t>and</a:t>
            </a:r>
            <a:r>
              <a:rPr lang="nl-BE" dirty="0"/>
              <a:t> </a:t>
            </a:r>
            <a:r>
              <a:rPr lang="nl-BE" dirty="0" err="1"/>
              <a:t>economic</a:t>
            </a:r>
            <a:r>
              <a:rPr lang="nl-BE" dirty="0"/>
              <a:t> </a:t>
            </a:r>
            <a:r>
              <a:rPr lang="nl-BE" dirty="0" err="1"/>
              <a:t>burden</a:t>
            </a:r>
            <a:r>
              <a:rPr lang="nl-BE" dirty="0"/>
              <a:t>. </a:t>
            </a:r>
            <a:r>
              <a:rPr lang="nl-BE" dirty="0" err="1"/>
              <a:t>Arch</a:t>
            </a:r>
            <a:r>
              <a:rPr lang="nl-BE" dirty="0"/>
              <a:t>. </a:t>
            </a:r>
            <a:r>
              <a:rPr lang="nl-BE" dirty="0" err="1"/>
              <a:t>Osteoporos</a:t>
            </a:r>
            <a:r>
              <a:rPr lang="nl-BE" dirty="0"/>
              <a:t>. 2013, 8, 136.</a:t>
            </a:r>
          </a:p>
          <a:p>
            <a:endParaRPr lang="nl-BE" dirty="0"/>
          </a:p>
        </p:txBody>
      </p:sp>
      <p:pic>
        <p:nvPicPr>
          <p:cNvPr id="1026" name="Picture 2" descr="https://media.springernature.com/original/springer-static/image/art%3A10.1007%2Fs11657-013-0136-1/MediaObjects/11657_2013_136_Figcn_HTML.gif"/>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16178" y="1700807"/>
            <a:ext cx="6126377" cy="4265199"/>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133803" y="3294915"/>
            <a:ext cx="2376265"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Groot % vrouwen met een hoog tot zeer hoog risico krijgen geen behandeling!</a:t>
            </a:r>
            <a:endParaRPr lang="nl-BE" dirty="0"/>
          </a:p>
        </p:txBody>
      </p:sp>
      <p:sp>
        <p:nvSpPr>
          <p:cNvPr id="7" name="Tekstvak 6"/>
          <p:cNvSpPr txBox="1"/>
          <p:nvPr/>
        </p:nvSpPr>
        <p:spPr>
          <a:xfrm>
            <a:off x="5002056" y="1613677"/>
            <a:ext cx="139551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nl-BE" dirty="0" smtClean="0"/>
              <a:t>GLOW </a:t>
            </a:r>
            <a:r>
              <a:rPr lang="nl-BE" dirty="0" err="1" smtClean="0"/>
              <a:t>study</a:t>
            </a:r>
            <a:endParaRPr lang="nl-BE" dirty="0"/>
          </a:p>
        </p:txBody>
      </p:sp>
      <p:pic>
        <p:nvPicPr>
          <p:cNvPr id="10" name="Picture 2" descr="https://media.springernature.com/original/springer-static/image/art%3A10.1007%2Fs11657-013-0136-1/MediaObjects/11657_2013_136_Figcn_HTML.gif"/>
          <p:cNvPicPr>
            <a:picLocks noChangeAspect="1" noChangeArrowheads="1"/>
          </p:cNvPicPr>
          <p:nvPr/>
        </p:nvPicPr>
        <p:blipFill rotWithShape="1">
          <a:blip r:embed="rId3">
            <a:extLst>
              <a:ext uri="{28A0092B-C50C-407E-A947-70E740481C1C}">
                <a14:useLocalDpi xmlns:a14="http://schemas.microsoft.com/office/drawing/2010/main" val="0"/>
              </a:ext>
            </a:extLst>
          </a:blip>
          <a:srcRect l="7517" t="7409" r="11381" b="79085"/>
          <a:stretch/>
        </p:blipFill>
        <p:spPr bwMode="auto">
          <a:xfrm>
            <a:off x="3059832" y="2038664"/>
            <a:ext cx="4968552" cy="5760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media.springernature.com/original/springer-static/image/art%3A10.1007%2Fs11657-013-0136-1/MediaObjects/11657_2013_136_Figcn_HTML.gif"/>
          <p:cNvPicPr>
            <a:picLocks noChangeAspect="1" noChangeArrowheads="1"/>
          </p:cNvPicPr>
          <p:nvPr/>
        </p:nvPicPr>
        <p:blipFill rotWithShape="1">
          <a:blip r:embed="rId3">
            <a:extLst>
              <a:ext uri="{28A0092B-C50C-407E-A947-70E740481C1C}">
                <a14:useLocalDpi xmlns:a14="http://schemas.microsoft.com/office/drawing/2010/main" val="0"/>
              </a:ext>
            </a:extLst>
          </a:blip>
          <a:srcRect l="6205" t="32533" r="82041" b="6690"/>
          <a:stretch/>
        </p:blipFill>
        <p:spPr bwMode="auto">
          <a:xfrm>
            <a:off x="2986728" y="3085825"/>
            <a:ext cx="720080" cy="2592288"/>
          </a:xfrm>
          <a:prstGeom prst="rect">
            <a:avLst/>
          </a:prstGeom>
          <a:noFill/>
          <a:extLst>
            <a:ext uri="{909E8E84-426E-40DD-AFC4-6F175D3DCCD1}">
              <a14:hiddenFill xmlns:a14="http://schemas.microsoft.com/office/drawing/2010/main">
                <a:solidFill>
                  <a:srgbClr val="FFFFFF"/>
                </a:solidFill>
              </a14:hiddenFill>
            </a:ext>
          </a:extLst>
        </p:spPr>
      </p:pic>
      <p:sp>
        <p:nvSpPr>
          <p:cNvPr id="5" name="Afgeronde rechthoek 4"/>
          <p:cNvSpPr/>
          <p:nvPr/>
        </p:nvSpPr>
        <p:spPr>
          <a:xfrm rot="16200000">
            <a:off x="2144620" y="4200195"/>
            <a:ext cx="2664296" cy="4018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PIJL-RECHTS 3"/>
          <p:cNvSpPr/>
          <p:nvPr/>
        </p:nvSpPr>
        <p:spPr>
          <a:xfrm flipH="1">
            <a:off x="2552253" y="3689391"/>
            <a:ext cx="720080"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757754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Enkele cijfers: België</a:t>
            </a:r>
            <a:endParaRPr lang="nl-BE" dirty="0"/>
          </a:p>
        </p:txBody>
      </p:sp>
      <p:sp>
        <p:nvSpPr>
          <p:cNvPr id="3" name="Tijdelijke aanduiding voor tekst 2"/>
          <p:cNvSpPr>
            <a:spLocks noGrp="1"/>
          </p:cNvSpPr>
          <p:nvPr>
            <p:ph type="body" sz="quarter" idx="13"/>
          </p:nvPr>
        </p:nvSpPr>
        <p:spPr/>
        <p:txBody>
          <a:bodyPr/>
          <a:lstStyle/>
          <a:p>
            <a:r>
              <a:rPr lang="nl-BE" i="1" dirty="0" err="1"/>
              <a:t>Pharmacological</a:t>
            </a:r>
            <a:r>
              <a:rPr lang="nl-BE" i="1" dirty="0"/>
              <a:t> prevention of </a:t>
            </a:r>
            <a:r>
              <a:rPr lang="nl-BE" i="1" dirty="0" err="1"/>
              <a:t>fragility</a:t>
            </a:r>
            <a:r>
              <a:rPr lang="nl-BE" i="1" dirty="0"/>
              <a:t> </a:t>
            </a:r>
            <a:r>
              <a:rPr lang="nl-BE" i="1" dirty="0" err="1"/>
              <a:t>fractures</a:t>
            </a:r>
            <a:r>
              <a:rPr lang="nl-BE" i="1" dirty="0"/>
              <a:t> in Belgium KCE </a:t>
            </a:r>
            <a:r>
              <a:rPr lang="nl-BE" i="1" dirty="0" err="1"/>
              <a:t>reports</a:t>
            </a:r>
            <a:r>
              <a:rPr lang="nl-BE" i="1" dirty="0"/>
              <a:t> 159C</a:t>
            </a:r>
            <a:r>
              <a:rPr lang="nl-BE" dirty="0"/>
              <a:t>, </a:t>
            </a:r>
            <a:r>
              <a:rPr lang="nl-BE" dirty="0" err="1"/>
              <a:t>n.d</a:t>
            </a:r>
            <a:r>
              <a:rPr lang="nl-BE" dirty="0"/>
              <a:t>.</a:t>
            </a:r>
          </a:p>
        </p:txBody>
      </p:sp>
      <p:pic>
        <p:nvPicPr>
          <p:cNvPr id="4" name="Afbeelding 3"/>
          <p:cNvPicPr>
            <a:picLocks noChangeAspect="1"/>
          </p:cNvPicPr>
          <p:nvPr/>
        </p:nvPicPr>
        <p:blipFill>
          <a:blip r:embed="rId3"/>
          <a:stretch>
            <a:fillRect/>
          </a:stretch>
        </p:blipFill>
        <p:spPr>
          <a:xfrm>
            <a:off x="1763688" y="1628800"/>
            <a:ext cx="6227985" cy="4260862"/>
          </a:xfrm>
          <a:prstGeom prst="rect">
            <a:avLst/>
          </a:prstGeom>
        </p:spPr>
      </p:pic>
    </p:spTree>
    <p:extLst>
      <p:ext uri="{BB962C8B-B14F-4D97-AF65-F5344CB8AC3E}">
        <p14:creationId xmlns:p14="http://schemas.microsoft.com/office/powerpoint/2010/main" val="1382112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Osteoporose: kostprijs</a:t>
            </a:r>
            <a:endParaRPr lang="nl-BE" dirty="0"/>
          </a:p>
        </p:txBody>
      </p:sp>
      <p:sp>
        <p:nvSpPr>
          <p:cNvPr id="3" name="Tijdelijke aanduiding voor tekst 2"/>
          <p:cNvSpPr>
            <a:spLocks noGrp="1"/>
          </p:cNvSpPr>
          <p:nvPr>
            <p:ph type="body" sz="quarter" idx="13"/>
          </p:nvPr>
        </p:nvSpPr>
        <p:spPr/>
        <p:txBody>
          <a:bodyPr/>
          <a:lstStyle/>
          <a:p>
            <a:r>
              <a:rPr lang="nl-BE" dirty="0" err="1"/>
              <a:t>Hernlund</a:t>
            </a:r>
            <a:r>
              <a:rPr lang="nl-BE" dirty="0"/>
              <a:t>, E., </a:t>
            </a:r>
            <a:r>
              <a:rPr lang="nl-BE" dirty="0" err="1"/>
              <a:t>Svedbom</a:t>
            </a:r>
            <a:r>
              <a:rPr lang="nl-BE" dirty="0"/>
              <a:t>, A., </a:t>
            </a:r>
            <a:r>
              <a:rPr lang="nl-BE" dirty="0" err="1"/>
              <a:t>Ivergård</a:t>
            </a:r>
            <a:r>
              <a:rPr lang="nl-BE" dirty="0"/>
              <a:t>, M., </a:t>
            </a:r>
            <a:r>
              <a:rPr lang="nl-BE" dirty="0" err="1"/>
              <a:t>Compston</a:t>
            </a:r>
            <a:r>
              <a:rPr lang="nl-BE" dirty="0"/>
              <a:t>, J., et al., </a:t>
            </a:r>
            <a:r>
              <a:rPr lang="nl-BE" dirty="0" err="1"/>
              <a:t>Osteoporosis</a:t>
            </a:r>
            <a:r>
              <a:rPr lang="nl-BE" dirty="0"/>
              <a:t> in the European Union: </a:t>
            </a:r>
            <a:r>
              <a:rPr lang="nl-BE" dirty="0" err="1"/>
              <a:t>medical</a:t>
            </a:r>
            <a:r>
              <a:rPr lang="nl-BE" dirty="0"/>
              <a:t> management, </a:t>
            </a:r>
            <a:r>
              <a:rPr lang="nl-BE" dirty="0" err="1"/>
              <a:t>epidemiology</a:t>
            </a:r>
            <a:r>
              <a:rPr lang="nl-BE" dirty="0"/>
              <a:t> </a:t>
            </a:r>
            <a:r>
              <a:rPr lang="nl-BE" dirty="0" err="1"/>
              <a:t>and</a:t>
            </a:r>
            <a:r>
              <a:rPr lang="nl-BE" dirty="0"/>
              <a:t> </a:t>
            </a:r>
            <a:r>
              <a:rPr lang="nl-BE" dirty="0" err="1"/>
              <a:t>economic</a:t>
            </a:r>
            <a:r>
              <a:rPr lang="nl-BE" dirty="0"/>
              <a:t> </a:t>
            </a:r>
            <a:r>
              <a:rPr lang="nl-BE" dirty="0" err="1"/>
              <a:t>burden</a:t>
            </a:r>
            <a:r>
              <a:rPr lang="nl-BE" dirty="0"/>
              <a:t>. </a:t>
            </a:r>
            <a:r>
              <a:rPr lang="nl-BE" dirty="0" err="1"/>
              <a:t>Arch</a:t>
            </a:r>
            <a:r>
              <a:rPr lang="nl-BE" dirty="0"/>
              <a:t>. </a:t>
            </a:r>
            <a:r>
              <a:rPr lang="nl-BE" dirty="0" err="1"/>
              <a:t>Osteoporos</a:t>
            </a:r>
            <a:r>
              <a:rPr lang="nl-BE" dirty="0"/>
              <a:t>. 2013, 8, 136.</a:t>
            </a:r>
          </a:p>
        </p:txBody>
      </p:sp>
      <p:pic>
        <p:nvPicPr>
          <p:cNvPr id="4" name="Afbeelding 3"/>
          <p:cNvPicPr>
            <a:picLocks noChangeAspect="1"/>
          </p:cNvPicPr>
          <p:nvPr/>
        </p:nvPicPr>
        <p:blipFill rotWithShape="1">
          <a:blip r:embed="rId3"/>
          <a:srcRect l="41070"/>
          <a:stretch/>
        </p:blipFill>
        <p:spPr>
          <a:xfrm>
            <a:off x="6516215" y="1758332"/>
            <a:ext cx="2492605" cy="4334888"/>
          </a:xfrm>
          <a:prstGeom prst="rect">
            <a:avLst/>
          </a:prstGeom>
        </p:spPr>
      </p:pic>
      <p:pic>
        <p:nvPicPr>
          <p:cNvPr id="6" name="Afbeelding 5"/>
          <p:cNvPicPr>
            <a:picLocks noChangeAspect="1"/>
          </p:cNvPicPr>
          <p:nvPr/>
        </p:nvPicPr>
        <p:blipFill>
          <a:blip r:embed="rId4"/>
          <a:stretch>
            <a:fillRect/>
          </a:stretch>
        </p:blipFill>
        <p:spPr>
          <a:xfrm>
            <a:off x="609600" y="1506265"/>
            <a:ext cx="4968552" cy="4586955"/>
          </a:xfrm>
          <a:prstGeom prst="rect">
            <a:avLst/>
          </a:prstGeom>
        </p:spPr>
      </p:pic>
      <p:sp>
        <p:nvSpPr>
          <p:cNvPr id="5" name="Afgeronde rechthoek 4"/>
          <p:cNvSpPr/>
          <p:nvPr/>
        </p:nvSpPr>
        <p:spPr>
          <a:xfrm>
            <a:off x="609600" y="2211024"/>
            <a:ext cx="4986108" cy="15374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Afgeronde rechthoek 6"/>
          <p:cNvSpPr/>
          <p:nvPr/>
        </p:nvSpPr>
        <p:spPr>
          <a:xfrm>
            <a:off x="899592" y="2557624"/>
            <a:ext cx="4269888" cy="1368152"/>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r>
              <a:rPr lang="nl-BE" dirty="0" smtClean="0"/>
              <a:t>Jaarlijkse kost osteoporose: €606 miljoen</a:t>
            </a:r>
          </a:p>
          <a:p>
            <a:endParaRPr lang="nl-BE" dirty="0" smtClean="0"/>
          </a:p>
          <a:p>
            <a:r>
              <a:rPr lang="nl-BE" dirty="0" smtClean="0"/>
              <a:t>Kost osteoporose t.o.v. totale uitgaven gezondheidszorg: 1,4%</a:t>
            </a:r>
            <a:endParaRPr lang="nl-BE" dirty="0"/>
          </a:p>
        </p:txBody>
      </p:sp>
      <p:cxnSp>
        <p:nvCxnSpPr>
          <p:cNvPr id="9" name="Rechte verbindingslijn 8"/>
          <p:cNvCxnSpPr>
            <a:stCxn id="5" idx="1"/>
            <a:endCxn id="7" idx="1"/>
          </p:cNvCxnSpPr>
          <p:nvPr/>
        </p:nvCxnSpPr>
        <p:spPr>
          <a:xfrm>
            <a:off x="609600" y="2287896"/>
            <a:ext cx="289992" cy="9538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a:stCxn id="5" idx="3"/>
            <a:endCxn id="7" idx="3"/>
          </p:cNvCxnSpPr>
          <p:nvPr/>
        </p:nvCxnSpPr>
        <p:spPr>
          <a:xfrm flipH="1">
            <a:off x="5169480" y="2287896"/>
            <a:ext cx="426228" cy="9538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Gekromde PIJL-OMHOOG 23"/>
          <p:cNvSpPr/>
          <p:nvPr/>
        </p:nvSpPr>
        <p:spPr>
          <a:xfrm rot="21327067">
            <a:off x="4890863" y="2520600"/>
            <a:ext cx="3993782" cy="936104"/>
          </a:xfrm>
          <a:prstGeom prst="curved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33" name="Afgeronde rechthoek 32"/>
          <p:cNvSpPr/>
          <p:nvPr/>
        </p:nvSpPr>
        <p:spPr>
          <a:xfrm>
            <a:off x="660185" y="1144125"/>
            <a:ext cx="4935523" cy="3905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nl-BE" b="1" dirty="0" smtClean="0">
                <a:solidFill>
                  <a:schemeClr val="bg1"/>
                </a:solidFill>
              </a:rPr>
              <a:t>Situatie in 2010</a:t>
            </a:r>
            <a:endParaRPr lang="nl-BE" b="1" dirty="0">
              <a:solidFill>
                <a:schemeClr val="bg1"/>
              </a:solidFill>
            </a:endParaRPr>
          </a:p>
        </p:txBody>
      </p:sp>
      <p:sp>
        <p:nvSpPr>
          <p:cNvPr id="34" name="Afgeronde rechthoek 33"/>
          <p:cNvSpPr/>
          <p:nvPr/>
        </p:nvSpPr>
        <p:spPr>
          <a:xfrm>
            <a:off x="5940152" y="1144125"/>
            <a:ext cx="3095507" cy="390586"/>
          </a:xfrm>
          <a:prstGeom prst="round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r>
              <a:rPr lang="nl-BE" b="1" dirty="0" smtClean="0">
                <a:solidFill>
                  <a:schemeClr val="bg1"/>
                </a:solidFill>
              </a:rPr>
              <a:t>Voorspelling 2025</a:t>
            </a:r>
            <a:endParaRPr lang="nl-BE" b="1" dirty="0">
              <a:solidFill>
                <a:schemeClr val="bg1"/>
              </a:solidFill>
            </a:endParaRPr>
          </a:p>
        </p:txBody>
      </p:sp>
      <p:sp>
        <p:nvSpPr>
          <p:cNvPr id="35" name="Afgeronde rechthoek 34"/>
          <p:cNvSpPr/>
          <p:nvPr/>
        </p:nvSpPr>
        <p:spPr>
          <a:xfrm>
            <a:off x="6516214" y="2191568"/>
            <a:ext cx="2502333" cy="1440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Afgeronde rechthoek 37"/>
          <p:cNvSpPr/>
          <p:nvPr/>
        </p:nvSpPr>
        <p:spPr>
          <a:xfrm>
            <a:off x="5328215" y="3530325"/>
            <a:ext cx="3434785" cy="1039437"/>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BE" dirty="0" smtClean="0"/>
              <a:t>Vergrijzing van de bevolking</a:t>
            </a:r>
          </a:p>
          <a:p>
            <a:r>
              <a:rPr lang="nl-BE" dirty="0" smtClean="0"/>
              <a:t>=&gt; Jaarlijkse kost osteoporose </a:t>
            </a:r>
            <a:r>
              <a:rPr lang="nl-BE" dirty="0" smtClean="0">
                <a:latin typeface="Calibri" panose="020F0502020204030204" pitchFamily="34" charset="0"/>
                <a:cs typeface="Calibri" panose="020F0502020204030204" pitchFamily="34" charset="0"/>
              </a:rPr>
              <a:t>↑ met 21%</a:t>
            </a:r>
            <a:endParaRPr lang="nl-BE" dirty="0"/>
          </a:p>
        </p:txBody>
      </p:sp>
    </p:spTree>
    <p:extLst>
      <p:ext uri="{BB962C8B-B14F-4D97-AF65-F5344CB8AC3E}">
        <p14:creationId xmlns:p14="http://schemas.microsoft.com/office/powerpoint/2010/main" val="2328231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b="1" u="sng" dirty="0" smtClean="0"/>
              <a:t>Casus 1</a:t>
            </a:r>
          </a:p>
          <a:p>
            <a:pPr algn="ctr"/>
            <a:endParaRPr lang="nl-BE" sz="4400" dirty="0"/>
          </a:p>
          <a:p>
            <a:pPr algn="ctr"/>
            <a:r>
              <a:rPr lang="nl-BE" sz="4400" dirty="0" smtClean="0"/>
              <a:t>Francine </a:t>
            </a:r>
            <a:r>
              <a:rPr lang="nl-BE" sz="4400" dirty="0"/>
              <a:t>staat met volgend voorschriftje in de apotheek voor de behandeling van osteoporose bij postmenopauze </a:t>
            </a:r>
            <a:r>
              <a:rPr lang="nl-BE" sz="4400" dirty="0" smtClean="0"/>
              <a:t>;</a:t>
            </a:r>
          </a:p>
          <a:p>
            <a:endParaRPr lang="nl-BE" sz="4400" dirty="0"/>
          </a:p>
          <a:p>
            <a:pPr algn="ctr"/>
            <a:r>
              <a:rPr lang="nl-BE" sz="4400" i="1" dirty="0"/>
              <a:t>R/ alendronaat 70 mg 1 x per week</a:t>
            </a:r>
          </a:p>
          <a:p>
            <a:pPr algn="ctr"/>
            <a:endParaRPr lang="nl-BE" sz="4400" dirty="0"/>
          </a:p>
        </p:txBody>
      </p:sp>
    </p:spTree>
    <p:extLst>
      <p:ext uri="{BB962C8B-B14F-4D97-AF65-F5344CB8AC3E}">
        <p14:creationId xmlns:p14="http://schemas.microsoft.com/office/powerpoint/2010/main" val="2744957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Alendronaat</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Rechthoek 3"/>
          <p:cNvSpPr/>
          <p:nvPr/>
        </p:nvSpPr>
        <p:spPr>
          <a:xfrm>
            <a:off x="609599" y="1859340"/>
            <a:ext cx="8077199" cy="2031325"/>
          </a:xfrm>
          <a:prstGeom prst="rect">
            <a:avLst/>
          </a:prstGeom>
        </p:spPr>
        <p:txBody>
          <a:bodyPr wrap="square">
            <a:spAutoFit/>
          </a:bodyPr>
          <a:lstStyle/>
          <a:p>
            <a:r>
              <a:rPr lang="nl-BE" b="1" u="sng" dirty="0" smtClean="0"/>
              <a:t>Tot welke klasse behoort alendronaat en hoe werkt alendronaat?</a:t>
            </a:r>
          </a:p>
          <a:p>
            <a:pPr marL="342900" indent="-342900">
              <a:buAutoNum type="arabicPeriod"/>
            </a:pPr>
            <a:endParaRPr lang="nl-BE" dirty="0" smtClean="0"/>
          </a:p>
          <a:p>
            <a:r>
              <a:rPr lang="nl-BE" dirty="0"/>
              <a:t> </a:t>
            </a:r>
            <a:endParaRPr lang="nl-BE" dirty="0" smtClean="0"/>
          </a:p>
          <a:p>
            <a:pPr marL="342900" indent="-342900">
              <a:buAutoNum type="arabicPeriod"/>
            </a:pPr>
            <a:endParaRPr lang="nl-BE" dirty="0" smtClean="0"/>
          </a:p>
          <a:p>
            <a:pPr marL="342900" indent="-342900">
              <a:buAutoNum type="arabicPeriod"/>
            </a:pPr>
            <a:endParaRPr lang="nl-BE" dirty="0"/>
          </a:p>
          <a:p>
            <a:pPr marL="342900" indent="-342900">
              <a:buAutoNum type="arabicPeriod"/>
            </a:pPr>
            <a:endParaRPr lang="nl-BE" dirty="0" smtClean="0"/>
          </a:p>
          <a:p>
            <a:endParaRPr lang="nl-BE" dirty="0"/>
          </a:p>
        </p:txBody>
      </p:sp>
    </p:spTree>
    <p:extLst>
      <p:ext uri="{BB962C8B-B14F-4D97-AF65-F5344CB8AC3E}">
        <p14:creationId xmlns:p14="http://schemas.microsoft.com/office/powerpoint/2010/main" val="1051694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4"/>
          </p:nvPr>
        </p:nvSpPr>
        <p:spPr>
          <a:xfrm>
            <a:off x="612648" y="1700213"/>
            <a:ext cx="8153527" cy="4105275"/>
          </a:xfrm>
        </p:spPr>
        <p:txBody>
          <a:bodyPr>
            <a:normAutofit/>
          </a:bodyPr>
          <a:lstStyle/>
          <a:p>
            <a:pPr marL="0" indent="0">
              <a:buNone/>
            </a:pPr>
            <a:r>
              <a:rPr lang="nl-BE" dirty="0" smtClean="0"/>
              <a:t>Dit programma werd ontwikkeld door de Koninklijke Apothekers Vereniging Antwerpen (KAVA), in samenwerking met </a:t>
            </a:r>
            <a:r>
              <a:rPr lang="nl-BE" dirty="0" err="1" smtClean="0"/>
              <a:t>Domus</a:t>
            </a:r>
            <a:r>
              <a:rPr lang="nl-BE" dirty="0" smtClean="0"/>
              <a:t> </a:t>
            </a:r>
            <a:r>
              <a:rPr lang="nl-BE" dirty="0" err="1" smtClean="0"/>
              <a:t>Medica</a:t>
            </a:r>
            <a:endParaRPr lang="nl-BE" dirty="0" smtClean="0"/>
          </a:p>
          <a:p>
            <a:pPr marL="0" indent="0">
              <a:buNone/>
            </a:pPr>
            <a:endParaRPr lang="nl-BE" dirty="0" smtClean="0"/>
          </a:p>
          <a:p>
            <a:pPr marL="0" indent="0">
              <a:buNone/>
            </a:pPr>
            <a:r>
              <a:rPr lang="nl-BE" u="sng" dirty="0" smtClean="0"/>
              <a:t>Speciale dank gaat uit naar</a:t>
            </a:r>
            <a:r>
              <a:rPr lang="nl-BE" dirty="0" smtClean="0"/>
              <a:t>:</a:t>
            </a:r>
          </a:p>
          <a:p>
            <a:pPr marL="0" indent="0">
              <a:buNone/>
            </a:pPr>
            <a:endParaRPr lang="nl-BE" dirty="0" smtClean="0"/>
          </a:p>
          <a:p>
            <a:pPr marL="0" indent="0">
              <a:buNone/>
            </a:pPr>
            <a:endParaRPr lang="nl-BE" dirty="0"/>
          </a:p>
        </p:txBody>
      </p:sp>
      <p:sp>
        <p:nvSpPr>
          <p:cNvPr id="4" name="Titel 3"/>
          <p:cNvSpPr>
            <a:spLocks noGrp="1"/>
          </p:cNvSpPr>
          <p:nvPr>
            <p:ph type="title"/>
          </p:nvPr>
        </p:nvSpPr>
        <p:spPr/>
        <p:txBody>
          <a:bodyPr/>
          <a:lstStyle/>
          <a:p>
            <a:r>
              <a:rPr lang="nl-BE" dirty="0" smtClean="0"/>
              <a:t>Met dank aan…</a:t>
            </a:r>
            <a:endParaRPr lang="nl-BE" dirty="0"/>
          </a:p>
        </p:txBody>
      </p:sp>
    </p:spTree>
    <p:extLst>
      <p:ext uri="{BB962C8B-B14F-4D97-AF65-F5344CB8AC3E}">
        <p14:creationId xmlns:p14="http://schemas.microsoft.com/office/powerpoint/2010/main" val="3365413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4000" dirty="0" smtClean="0"/>
              <a:t>Bisfosfonaten (BP)</a:t>
            </a:r>
            <a:endParaRPr lang="nl-BE" sz="4000" dirty="0"/>
          </a:p>
        </p:txBody>
      </p:sp>
      <p:sp>
        <p:nvSpPr>
          <p:cNvPr id="3" name="Tijdelijke aanduiding voor tekst 2"/>
          <p:cNvSpPr>
            <a:spLocks noGrp="1"/>
          </p:cNvSpPr>
          <p:nvPr>
            <p:ph type="body" sz="quarter" idx="13"/>
          </p:nvPr>
        </p:nvSpPr>
        <p:spPr/>
        <p:txBody>
          <a:bodyPr/>
          <a:lstStyle/>
          <a:p>
            <a:r>
              <a:rPr lang="nl-BE" dirty="0" smtClean="0"/>
              <a:t>Figuur: </a:t>
            </a:r>
            <a:r>
              <a:rPr lang="en-US" dirty="0"/>
              <a:t>Baron, R., Ferrari, S., Russell, R.G.G., </a:t>
            </a:r>
            <a:r>
              <a:rPr lang="en-US" dirty="0" err="1"/>
              <a:t>Denosumab</a:t>
            </a:r>
            <a:r>
              <a:rPr lang="en-US" dirty="0"/>
              <a:t> and bisphosphonates: Different mechanisms of action and effects. Bone 2011, 48, 677–692.</a:t>
            </a:r>
            <a:endParaRPr lang="nl-BE" dirty="0" smtClean="0"/>
          </a:p>
          <a:p>
            <a:r>
              <a:rPr lang="nl-BE" dirty="0" smtClean="0"/>
              <a:t>bisfosfonaten </a:t>
            </a:r>
            <a:r>
              <a:rPr lang="nl-BE" dirty="0"/>
              <a:t>| Farmacotherapeutisch Kompas </a:t>
            </a:r>
            <a:r>
              <a:rPr lang="nl-BE" dirty="0" err="1"/>
              <a:t>n.d</a:t>
            </a:r>
            <a:r>
              <a:rPr lang="nl-BE" dirty="0"/>
              <a:t>.</a:t>
            </a:r>
          </a:p>
        </p:txBody>
      </p:sp>
      <p:pic>
        <p:nvPicPr>
          <p:cNvPr id="6" name="Afbeelding 5"/>
          <p:cNvPicPr>
            <a:picLocks noChangeAspect="1"/>
          </p:cNvPicPr>
          <p:nvPr/>
        </p:nvPicPr>
        <p:blipFill rotWithShape="1">
          <a:blip r:embed="rId3"/>
          <a:srcRect l="7445"/>
          <a:stretch/>
        </p:blipFill>
        <p:spPr>
          <a:xfrm>
            <a:off x="153705" y="2157039"/>
            <a:ext cx="3110089" cy="2438980"/>
          </a:xfrm>
          <a:prstGeom prst="rect">
            <a:avLst/>
          </a:prstGeom>
        </p:spPr>
      </p:pic>
      <p:sp>
        <p:nvSpPr>
          <p:cNvPr id="7" name="Gebogen PIJL-OMHOOG 6"/>
          <p:cNvSpPr/>
          <p:nvPr/>
        </p:nvSpPr>
        <p:spPr>
          <a:xfrm rot="5400000" flipH="1">
            <a:off x="1912132" y="2498899"/>
            <a:ext cx="1863353" cy="576064"/>
          </a:xfrm>
          <a:prstGeom prst="bentUpArrow">
            <a:avLst>
              <a:gd name="adj1" fmla="val 19526"/>
              <a:gd name="adj2" fmla="val 25913"/>
              <a:gd name="adj3" fmla="val 25000"/>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3265700" y="1746682"/>
            <a:ext cx="5590514"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a:t>A</a:t>
            </a:r>
            <a:r>
              <a:rPr lang="nl-BE" dirty="0" smtClean="0"/>
              <a:t>dsorptie BP aan </a:t>
            </a:r>
            <a:r>
              <a:rPr lang="nl-BE" dirty="0" err="1" smtClean="0"/>
              <a:t>hydroxyapatietkristallen</a:t>
            </a:r>
            <a:r>
              <a:rPr lang="nl-BE" dirty="0" smtClean="0"/>
              <a:t> </a:t>
            </a:r>
            <a:r>
              <a:rPr lang="nl-BE" dirty="0"/>
              <a:t>in </a:t>
            </a:r>
            <a:r>
              <a:rPr lang="nl-BE" dirty="0" smtClean="0"/>
              <a:t>bot: </a:t>
            </a:r>
          </a:p>
          <a:p>
            <a:pPr marL="285750" indent="-285750">
              <a:buFont typeface="Wingdings" panose="05000000000000000000" pitchFamily="2" charset="2"/>
              <a:buChar char="à"/>
            </a:pPr>
            <a:r>
              <a:rPr lang="nl-BE" dirty="0" smtClean="0">
                <a:sym typeface="Wingdings" panose="05000000000000000000" pitchFamily="2" charset="2"/>
              </a:rPr>
              <a:t>Belang botconcentratie &gt;&gt; plasmaconcentratie </a:t>
            </a:r>
          </a:p>
          <a:p>
            <a:pPr marL="285750" indent="-285750">
              <a:buFont typeface="Wingdings" panose="05000000000000000000" pitchFamily="2" charset="2"/>
              <a:buChar char="à"/>
            </a:pPr>
            <a:r>
              <a:rPr lang="nl-BE" dirty="0" smtClean="0">
                <a:sym typeface="Wingdings" panose="05000000000000000000" pitchFamily="2" charset="2"/>
              </a:rPr>
              <a:t>Lange T1/2 (50% binnen 72u in urine, andere 50% heeft T1/2 van 10 jaar uit bot)</a:t>
            </a:r>
            <a:endParaRPr lang="nl-BE" dirty="0"/>
          </a:p>
          <a:p>
            <a:endParaRPr lang="nl-BE" dirty="0"/>
          </a:p>
          <a:p>
            <a:r>
              <a:rPr lang="nl-BE" dirty="0" smtClean="0">
                <a:latin typeface="Calibri" panose="020F0502020204030204" pitchFamily="34" charset="0"/>
                <a:cs typeface="Calibri" panose="020F0502020204030204" pitchFamily="34" charset="0"/>
              </a:rPr>
              <a:t>≠ affiniteit: </a:t>
            </a:r>
            <a:r>
              <a:rPr lang="nl-BE" sz="1400" dirty="0" err="1" smtClean="0"/>
              <a:t>zoledronaat</a:t>
            </a:r>
            <a:r>
              <a:rPr lang="nl-BE" sz="1400" dirty="0" smtClean="0"/>
              <a:t> </a:t>
            </a:r>
            <a:r>
              <a:rPr lang="nl-BE" sz="1400" dirty="0"/>
              <a:t>&gt; </a:t>
            </a:r>
            <a:r>
              <a:rPr lang="nl-BE" sz="1400" dirty="0" smtClean="0"/>
              <a:t>alendronaat </a:t>
            </a:r>
            <a:r>
              <a:rPr lang="nl-BE" sz="1400" dirty="0"/>
              <a:t>&gt; </a:t>
            </a:r>
            <a:r>
              <a:rPr lang="nl-BE" sz="1400" dirty="0" err="1" smtClean="0"/>
              <a:t>ibandronaat</a:t>
            </a:r>
            <a:r>
              <a:rPr lang="nl-BE" sz="1400" dirty="0" smtClean="0"/>
              <a:t> </a:t>
            </a:r>
            <a:r>
              <a:rPr lang="nl-BE" sz="1400" dirty="0"/>
              <a:t>&gt; </a:t>
            </a:r>
            <a:r>
              <a:rPr lang="nl-BE" sz="1400" dirty="0" err="1" smtClean="0"/>
              <a:t>risedronaat</a:t>
            </a:r>
            <a:endParaRPr lang="nl-BE" sz="1400" dirty="0" smtClean="0"/>
          </a:p>
        </p:txBody>
      </p:sp>
      <p:sp>
        <p:nvSpPr>
          <p:cNvPr id="9" name="Tekstvak 8"/>
          <p:cNvSpPr txBox="1"/>
          <p:nvPr/>
        </p:nvSpPr>
        <p:spPr>
          <a:xfrm>
            <a:off x="3265700" y="3717032"/>
            <a:ext cx="5590514"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BP worden opgenomen door osteoclasten</a:t>
            </a:r>
            <a:endParaRPr lang="nl-BE" dirty="0"/>
          </a:p>
        </p:txBody>
      </p:sp>
      <p:sp>
        <p:nvSpPr>
          <p:cNvPr id="10" name="PIJL-RECHTS 9"/>
          <p:cNvSpPr/>
          <p:nvPr/>
        </p:nvSpPr>
        <p:spPr>
          <a:xfrm rot="5400000">
            <a:off x="5968121" y="3456027"/>
            <a:ext cx="220574" cy="299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Tekstvak 11"/>
          <p:cNvSpPr txBox="1"/>
          <p:nvPr/>
        </p:nvSpPr>
        <p:spPr>
          <a:xfrm>
            <a:off x="3265700" y="4216534"/>
            <a:ext cx="5590514" cy="369332"/>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Inhibitie botresorptie van osteoclasten</a:t>
            </a:r>
          </a:p>
        </p:txBody>
      </p:sp>
      <p:sp>
        <p:nvSpPr>
          <p:cNvPr id="13" name="Rechthoek 12"/>
          <p:cNvSpPr/>
          <p:nvPr/>
        </p:nvSpPr>
        <p:spPr>
          <a:xfrm>
            <a:off x="1744092" y="5001413"/>
            <a:ext cx="242744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a:t>WM afhankelijk van chemische </a:t>
            </a:r>
            <a:r>
              <a:rPr lang="nl-BE" dirty="0" smtClean="0"/>
              <a:t>structuur</a:t>
            </a:r>
            <a:endParaRPr lang="nl-BE" dirty="0"/>
          </a:p>
        </p:txBody>
      </p:sp>
      <p:sp>
        <p:nvSpPr>
          <p:cNvPr id="14" name="PIJL-RECHTS 13"/>
          <p:cNvSpPr/>
          <p:nvPr/>
        </p:nvSpPr>
        <p:spPr>
          <a:xfrm rot="5400000">
            <a:off x="5968121" y="4028155"/>
            <a:ext cx="220574" cy="2995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p:cNvSpPr/>
          <p:nvPr/>
        </p:nvSpPr>
        <p:spPr>
          <a:xfrm>
            <a:off x="4572000" y="4713601"/>
            <a:ext cx="4284214" cy="53860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nl-BE" dirty="0" smtClean="0"/>
              <a:t>Stikstofhoudende </a:t>
            </a:r>
            <a:r>
              <a:rPr lang="nl-BE" dirty="0"/>
              <a:t>bisfosfonaten </a:t>
            </a:r>
            <a:r>
              <a:rPr lang="nl-BE" sz="1100" dirty="0"/>
              <a:t>(</a:t>
            </a:r>
            <a:r>
              <a:rPr lang="nl-BE" sz="1100" dirty="0" err="1"/>
              <a:t>alendroninezuur</a:t>
            </a:r>
            <a:r>
              <a:rPr lang="nl-BE" sz="1100" dirty="0"/>
              <a:t>, </a:t>
            </a:r>
            <a:r>
              <a:rPr lang="nl-BE" sz="1100" dirty="0" err="1"/>
              <a:t>ibandroninezuur</a:t>
            </a:r>
            <a:r>
              <a:rPr lang="nl-BE" sz="1100" dirty="0"/>
              <a:t>, </a:t>
            </a:r>
            <a:r>
              <a:rPr lang="nl-BE" sz="1100" dirty="0" err="1"/>
              <a:t>pamidroninezuur</a:t>
            </a:r>
            <a:r>
              <a:rPr lang="nl-BE" sz="1100" dirty="0"/>
              <a:t>, </a:t>
            </a:r>
            <a:r>
              <a:rPr lang="nl-BE" sz="1100" dirty="0" err="1"/>
              <a:t>risedroninezuur</a:t>
            </a:r>
            <a:r>
              <a:rPr lang="nl-BE" sz="1100" dirty="0"/>
              <a:t>, </a:t>
            </a:r>
            <a:r>
              <a:rPr lang="nl-BE" sz="1100" dirty="0" err="1"/>
              <a:t>zoledroninezuur</a:t>
            </a:r>
            <a:r>
              <a:rPr lang="nl-BE" sz="1100" dirty="0"/>
              <a:t>)</a:t>
            </a:r>
          </a:p>
        </p:txBody>
      </p:sp>
      <p:sp>
        <p:nvSpPr>
          <p:cNvPr id="16" name="Rechthoek 15"/>
          <p:cNvSpPr/>
          <p:nvPr/>
        </p:nvSpPr>
        <p:spPr>
          <a:xfrm>
            <a:off x="4572000" y="5375573"/>
            <a:ext cx="4284214"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nl-BE" dirty="0" smtClean="0"/>
              <a:t>Bisfosfonaten </a:t>
            </a:r>
            <a:r>
              <a:rPr lang="nl-BE" dirty="0"/>
              <a:t>die geen stikstof bevatten </a:t>
            </a:r>
            <a:r>
              <a:rPr lang="nl-BE" sz="1100" dirty="0"/>
              <a:t>(</a:t>
            </a:r>
            <a:r>
              <a:rPr lang="nl-BE" sz="1100" dirty="0" err="1"/>
              <a:t>clodroninezuur</a:t>
            </a:r>
            <a:r>
              <a:rPr lang="nl-BE" sz="1100" dirty="0"/>
              <a:t>)</a:t>
            </a:r>
          </a:p>
        </p:txBody>
      </p:sp>
      <p:sp>
        <p:nvSpPr>
          <p:cNvPr id="17" name="PIJL-RECHTS 16"/>
          <p:cNvSpPr/>
          <p:nvPr/>
        </p:nvSpPr>
        <p:spPr>
          <a:xfrm rot="5400000">
            <a:off x="3451121" y="4658125"/>
            <a:ext cx="346166" cy="264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PIJL-RECHTS 17"/>
          <p:cNvSpPr/>
          <p:nvPr/>
        </p:nvSpPr>
        <p:spPr>
          <a:xfrm rot="20579052">
            <a:off x="4160945" y="5000528"/>
            <a:ext cx="346166" cy="264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PIJL-RECHTS 18"/>
          <p:cNvSpPr/>
          <p:nvPr/>
        </p:nvSpPr>
        <p:spPr>
          <a:xfrm rot="1020948" flipV="1">
            <a:off x="4167490" y="5351742"/>
            <a:ext cx="346166" cy="2646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837581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smtClean="0"/>
              <a:t>Bisfosfonaten: werkingsmechanisme</a:t>
            </a:r>
            <a:endParaRPr lang="nl-BE" dirty="0"/>
          </a:p>
        </p:txBody>
      </p:sp>
      <p:sp>
        <p:nvSpPr>
          <p:cNvPr id="3" name="Tijdelijke aanduiding voor tekst 2"/>
          <p:cNvSpPr>
            <a:spLocks noGrp="1"/>
          </p:cNvSpPr>
          <p:nvPr>
            <p:ph type="body" sz="quarter" idx="13"/>
          </p:nvPr>
        </p:nvSpPr>
        <p:spPr/>
        <p:txBody>
          <a:bodyPr/>
          <a:lstStyle/>
          <a:p>
            <a:r>
              <a:rPr lang="nl-BE" dirty="0"/>
              <a:t>bisfosfonaten | Farmacotherapeutisch Kompas </a:t>
            </a:r>
            <a:r>
              <a:rPr lang="nl-BE" dirty="0" err="1"/>
              <a:t>n.d</a:t>
            </a:r>
            <a:r>
              <a:rPr lang="nl-BE" dirty="0"/>
              <a:t>.</a:t>
            </a:r>
          </a:p>
          <a:p>
            <a:r>
              <a:rPr lang="nl-BE" dirty="0" smtClean="0"/>
              <a:t>Figuur: </a:t>
            </a:r>
            <a:r>
              <a:rPr lang="nl-BE" dirty="0" err="1" smtClean="0"/>
              <a:t>adapted</a:t>
            </a:r>
            <a:r>
              <a:rPr lang="nl-BE" dirty="0" smtClean="0"/>
              <a:t> </a:t>
            </a:r>
            <a:r>
              <a:rPr lang="nl-BE" dirty="0" err="1" smtClean="0"/>
              <a:t>from</a:t>
            </a:r>
            <a:r>
              <a:rPr lang="nl-BE" dirty="0" smtClean="0"/>
              <a:t>  </a:t>
            </a:r>
            <a:r>
              <a:rPr lang="nl-BE" dirty="0" err="1"/>
              <a:t>Bigi</a:t>
            </a:r>
            <a:r>
              <a:rPr lang="nl-BE" dirty="0"/>
              <a:t>, A., </a:t>
            </a:r>
            <a:r>
              <a:rPr lang="nl-BE" dirty="0" err="1"/>
              <a:t>Boanini</a:t>
            </a:r>
            <a:r>
              <a:rPr lang="nl-BE" dirty="0"/>
              <a:t>, E., Calcium </a:t>
            </a:r>
            <a:r>
              <a:rPr lang="nl-BE" dirty="0" err="1"/>
              <a:t>Phosphates</a:t>
            </a:r>
            <a:r>
              <a:rPr lang="nl-BE" dirty="0"/>
              <a:t> as Delivery Systems </a:t>
            </a:r>
            <a:r>
              <a:rPr lang="nl-BE" dirty="0" err="1"/>
              <a:t>for</a:t>
            </a:r>
            <a:r>
              <a:rPr lang="nl-BE" dirty="0"/>
              <a:t> </a:t>
            </a:r>
            <a:r>
              <a:rPr lang="nl-BE" dirty="0" err="1"/>
              <a:t>Bisphosphonates</a:t>
            </a:r>
            <a:r>
              <a:rPr lang="nl-BE" dirty="0"/>
              <a:t>. </a:t>
            </a:r>
            <a:r>
              <a:rPr lang="nl-BE" i="1" dirty="0"/>
              <a:t>J. </a:t>
            </a:r>
            <a:r>
              <a:rPr lang="nl-BE" i="1" dirty="0" err="1"/>
              <a:t>Funct</a:t>
            </a:r>
            <a:r>
              <a:rPr lang="nl-BE" i="1" dirty="0"/>
              <a:t>. </a:t>
            </a:r>
            <a:r>
              <a:rPr lang="nl-BE" i="1" dirty="0" err="1"/>
              <a:t>Biomater</a:t>
            </a:r>
            <a:r>
              <a:rPr lang="nl-BE" i="1" dirty="0"/>
              <a:t>.</a:t>
            </a:r>
            <a:r>
              <a:rPr lang="nl-BE" dirty="0"/>
              <a:t> 2018, 9, 6.</a:t>
            </a:r>
          </a:p>
        </p:txBody>
      </p:sp>
      <p:sp>
        <p:nvSpPr>
          <p:cNvPr id="6" name="Rechthoek 5"/>
          <p:cNvSpPr/>
          <p:nvPr/>
        </p:nvSpPr>
        <p:spPr>
          <a:xfrm>
            <a:off x="323528" y="1770459"/>
            <a:ext cx="3733344" cy="73866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nl-BE" dirty="0" smtClean="0"/>
              <a:t>Bisfosfonaten mét N</a:t>
            </a:r>
          </a:p>
          <a:p>
            <a:r>
              <a:rPr lang="nl-BE" sz="1200" dirty="0"/>
              <a:t>(</a:t>
            </a:r>
            <a:r>
              <a:rPr lang="nl-BE" sz="1200" dirty="0" err="1"/>
              <a:t>alendroninezuur</a:t>
            </a:r>
            <a:r>
              <a:rPr lang="nl-BE" sz="1200" dirty="0"/>
              <a:t>, </a:t>
            </a:r>
            <a:r>
              <a:rPr lang="nl-BE" sz="1200" dirty="0" err="1"/>
              <a:t>ibandroninezuur</a:t>
            </a:r>
            <a:r>
              <a:rPr lang="nl-BE" sz="1200" dirty="0"/>
              <a:t>, </a:t>
            </a:r>
            <a:r>
              <a:rPr lang="nl-BE" sz="1200" dirty="0" err="1"/>
              <a:t>pamidroninezuur</a:t>
            </a:r>
            <a:r>
              <a:rPr lang="nl-BE" sz="1200" dirty="0"/>
              <a:t>, </a:t>
            </a:r>
            <a:r>
              <a:rPr lang="nl-BE" sz="1200" dirty="0" err="1"/>
              <a:t>risedroninezuur</a:t>
            </a:r>
            <a:r>
              <a:rPr lang="nl-BE" sz="1200" dirty="0"/>
              <a:t>, </a:t>
            </a:r>
            <a:r>
              <a:rPr lang="nl-BE" sz="1200" dirty="0" err="1"/>
              <a:t>zoledroninezuur</a:t>
            </a:r>
            <a:r>
              <a:rPr lang="nl-BE" sz="1200" dirty="0"/>
              <a:t>)</a:t>
            </a:r>
          </a:p>
        </p:txBody>
      </p:sp>
      <p:sp>
        <p:nvSpPr>
          <p:cNvPr id="10" name="Rechthoek 9"/>
          <p:cNvSpPr/>
          <p:nvPr/>
        </p:nvSpPr>
        <p:spPr>
          <a:xfrm>
            <a:off x="324188" y="2710661"/>
            <a:ext cx="3733345"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nl-BE" dirty="0" smtClean="0"/>
              <a:t>Remmen </a:t>
            </a:r>
            <a:r>
              <a:rPr lang="nl-BE" dirty="0"/>
              <a:t>het enzym </a:t>
            </a:r>
            <a:r>
              <a:rPr lang="nl-BE" dirty="0" err="1"/>
              <a:t>farnesylpyrofosfaatsynthetase</a:t>
            </a:r>
            <a:endParaRPr lang="nl-BE" dirty="0"/>
          </a:p>
        </p:txBody>
      </p:sp>
      <p:sp>
        <p:nvSpPr>
          <p:cNvPr id="11" name="Rechthoek 10"/>
          <p:cNvSpPr/>
          <p:nvPr/>
        </p:nvSpPr>
        <p:spPr>
          <a:xfrm>
            <a:off x="324188" y="3558343"/>
            <a:ext cx="3733345" cy="64633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nl-BE" dirty="0" smtClean="0"/>
              <a:t>Voorkomt vorming eiwitten cruciaal voor celmembraan</a:t>
            </a:r>
            <a:endParaRPr lang="nl-BE" dirty="0"/>
          </a:p>
        </p:txBody>
      </p:sp>
      <p:sp>
        <p:nvSpPr>
          <p:cNvPr id="12" name="PIJL-OMLAAG 11"/>
          <p:cNvSpPr/>
          <p:nvPr/>
        </p:nvSpPr>
        <p:spPr>
          <a:xfrm>
            <a:off x="2082848" y="3305733"/>
            <a:ext cx="216024" cy="2401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pic>
        <p:nvPicPr>
          <p:cNvPr id="2050" name="Picture 2" descr="ostÃ©obl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088825"/>
            <a:ext cx="936104" cy="736207"/>
          </a:xfrm>
          <a:prstGeom prst="rect">
            <a:avLst/>
          </a:prstGeom>
          <a:noFill/>
          <a:extLst>
            <a:ext uri="{909E8E84-426E-40DD-AFC4-6F175D3DCCD1}">
              <a14:hiddenFill xmlns:a14="http://schemas.microsoft.com/office/drawing/2010/main">
                <a:solidFill>
                  <a:srgbClr val="FFFFFF"/>
                </a:solidFill>
              </a14:hiddenFill>
            </a:ext>
          </a:extLst>
        </p:spPr>
      </p:pic>
      <p:sp>
        <p:nvSpPr>
          <p:cNvPr id="15" name="Rechthoek 14"/>
          <p:cNvSpPr/>
          <p:nvPr/>
        </p:nvSpPr>
        <p:spPr>
          <a:xfrm>
            <a:off x="5538241" y="1955125"/>
            <a:ext cx="2882280" cy="55399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nl-BE" dirty="0" smtClean="0"/>
              <a:t>Bisfosfonaten zonder N</a:t>
            </a:r>
          </a:p>
          <a:p>
            <a:r>
              <a:rPr lang="nl-BE" sz="1200" dirty="0"/>
              <a:t>(</a:t>
            </a:r>
            <a:r>
              <a:rPr lang="nl-BE" sz="1200" dirty="0" err="1"/>
              <a:t>clodroninezuur</a:t>
            </a:r>
            <a:r>
              <a:rPr lang="nl-BE" sz="1200" dirty="0" smtClean="0"/>
              <a:t>)</a:t>
            </a:r>
            <a:endParaRPr lang="nl-BE" sz="1200" dirty="0"/>
          </a:p>
        </p:txBody>
      </p:sp>
      <p:sp>
        <p:nvSpPr>
          <p:cNvPr id="14" name="Rechthoek 13"/>
          <p:cNvSpPr/>
          <p:nvPr/>
        </p:nvSpPr>
        <p:spPr>
          <a:xfrm>
            <a:off x="4922266" y="2709248"/>
            <a:ext cx="411423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smtClean="0"/>
              <a:t>Worden </a:t>
            </a:r>
            <a:r>
              <a:rPr lang="nl-BE" dirty="0"/>
              <a:t>intracellulair omgezet in </a:t>
            </a:r>
            <a:r>
              <a:rPr lang="nl-BE" dirty="0" smtClean="0"/>
              <a:t>niet-</a:t>
            </a:r>
            <a:r>
              <a:rPr lang="nl-BE" dirty="0" err="1" smtClean="0"/>
              <a:t>hydrolyseerbare</a:t>
            </a:r>
            <a:r>
              <a:rPr lang="nl-BE" dirty="0" smtClean="0"/>
              <a:t> </a:t>
            </a:r>
            <a:r>
              <a:rPr lang="nl-BE" dirty="0"/>
              <a:t>ATP-metabolieten</a:t>
            </a:r>
          </a:p>
        </p:txBody>
      </p:sp>
      <p:sp>
        <p:nvSpPr>
          <p:cNvPr id="17" name="Rechthoek 16"/>
          <p:cNvSpPr/>
          <p:nvPr/>
        </p:nvSpPr>
        <p:spPr>
          <a:xfrm>
            <a:off x="4922266" y="3557874"/>
            <a:ext cx="4114230"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smtClean="0"/>
              <a:t>Accumulatie interfereert met cellulair energiemetabolisme</a:t>
            </a:r>
            <a:endParaRPr lang="nl-BE" dirty="0"/>
          </a:p>
        </p:txBody>
      </p:sp>
      <p:sp>
        <p:nvSpPr>
          <p:cNvPr id="16" name="Tekstvak 15"/>
          <p:cNvSpPr txBox="1"/>
          <p:nvPr/>
        </p:nvSpPr>
        <p:spPr>
          <a:xfrm>
            <a:off x="3059832" y="4891763"/>
            <a:ext cx="291778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nl-BE" dirty="0" smtClean="0"/>
              <a:t>Inductie osteoclast apoptose</a:t>
            </a:r>
            <a:endParaRPr lang="nl-BE" dirty="0"/>
          </a:p>
        </p:txBody>
      </p:sp>
      <p:sp>
        <p:nvSpPr>
          <p:cNvPr id="19" name="Tekstvak 18"/>
          <p:cNvSpPr txBox="1"/>
          <p:nvPr/>
        </p:nvSpPr>
        <p:spPr>
          <a:xfrm>
            <a:off x="3646296" y="5512121"/>
            <a:ext cx="163538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nl-BE" dirty="0" smtClean="0"/>
              <a:t>Botresorptie </a:t>
            </a:r>
            <a:r>
              <a:rPr lang="nl-BE" dirty="0" smtClean="0">
                <a:latin typeface="Calibri" panose="020F0502020204030204" pitchFamily="34" charset="0"/>
                <a:cs typeface="Calibri" panose="020F0502020204030204" pitchFamily="34" charset="0"/>
              </a:rPr>
              <a:t>↓</a:t>
            </a:r>
            <a:endParaRPr lang="nl-BE" dirty="0"/>
          </a:p>
        </p:txBody>
      </p:sp>
      <p:sp>
        <p:nvSpPr>
          <p:cNvPr id="18" name="Gekromde PIJL-LINKS 17"/>
          <p:cNvSpPr/>
          <p:nvPr/>
        </p:nvSpPr>
        <p:spPr>
          <a:xfrm>
            <a:off x="6125377" y="4269364"/>
            <a:ext cx="504056" cy="85930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2" name="PIJL-OMLAAG 21"/>
          <p:cNvSpPr/>
          <p:nvPr/>
        </p:nvSpPr>
        <p:spPr>
          <a:xfrm>
            <a:off x="6871369" y="3304792"/>
            <a:ext cx="216024" cy="240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Gekromde PIJL-LINKS 22"/>
          <p:cNvSpPr/>
          <p:nvPr/>
        </p:nvSpPr>
        <p:spPr>
          <a:xfrm flipH="1">
            <a:off x="2335690" y="4271676"/>
            <a:ext cx="576383" cy="804753"/>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24" name="PIJL-OMLAAG 23"/>
          <p:cNvSpPr/>
          <p:nvPr/>
        </p:nvSpPr>
        <p:spPr>
          <a:xfrm>
            <a:off x="4126920" y="5246729"/>
            <a:ext cx="216024" cy="3600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5" name="PIJL-OMLAAG 24"/>
          <p:cNvSpPr/>
          <p:nvPr/>
        </p:nvSpPr>
        <p:spPr>
          <a:xfrm>
            <a:off x="4630743" y="5246259"/>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6" name="Rechte verbindingslijn 25"/>
          <p:cNvCxnSpPr/>
          <p:nvPr/>
        </p:nvCxnSpPr>
        <p:spPr>
          <a:xfrm>
            <a:off x="3996597" y="4065748"/>
            <a:ext cx="850170" cy="814691"/>
          </a:xfrm>
          <a:prstGeom prst="line">
            <a:avLst/>
          </a:prstGeom>
          <a:ln w="57150"/>
        </p:spPr>
        <p:style>
          <a:lnRef idx="1">
            <a:schemeClr val="dk1"/>
          </a:lnRef>
          <a:fillRef idx="0">
            <a:schemeClr val="dk1"/>
          </a:fillRef>
          <a:effectRef idx="0">
            <a:schemeClr val="dk1"/>
          </a:effectRef>
          <a:fontRef idx="minor">
            <a:schemeClr val="tx1"/>
          </a:fontRef>
        </p:style>
      </p:cxnSp>
      <p:cxnSp>
        <p:nvCxnSpPr>
          <p:cNvPr id="28" name="Rechte verbindingslijn 27"/>
          <p:cNvCxnSpPr/>
          <p:nvPr/>
        </p:nvCxnSpPr>
        <p:spPr>
          <a:xfrm flipH="1">
            <a:off x="3995936" y="4065748"/>
            <a:ext cx="850170" cy="814691"/>
          </a:xfrm>
          <a:prstGeom prst="line">
            <a:avLst/>
          </a:prstGeom>
          <a:ln w="57150"/>
        </p:spPr>
        <p:style>
          <a:lnRef idx="1">
            <a:schemeClr val="dk1"/>
          </a:lnRef>
          <a:fillRef idx="0">
            <a:schemeClr val="dk1"/>
          </a:fillRef>
          <a:effectRef idx="0">
            <a:schemeClr val="dk1"/>
          </a:effectRef>
          <a:fontRef idx="minor">
            <a:schemeClr val="tx1"/>
          </a:fontRef>
        </p:style>
      </p:cxnSp>
      <p:sp>
        <p:nvSpPr>
          <p:cNvPr id="32" name="PIJL-OMLAAG 31"/>
          <p:cNvSpPr/>
          <p:nvPr/>
        </p:nvSpPr>
        <p:spPr>
          <a:xfrm>
            <a:off x="2082848" y="2540764"/>
            <a:ext cx="216024" cy="2401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3" name="PIJL-OMLAAG 32"/>
          <p:cNvSpPr/>
          <p:nvPr/>
        </p:nvSpPr>
        <p:spPr>
          <a:xfrm>
            <a:off x="6871369" y="2539823"/>
            <a:ext cx="216024" cy="2401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792345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Bisfosfonaten: werkingsmechanisme</a:t>
            </a:r>
          </a:p>
        </p:txBody>
      </p:sp>
      <p:sp>
        <p:nvSpPr>
          <p:cNvPr id="3" name="Tijdelijke aanduiding voor tekst 2"/>
          <p:cNvSpPr>
            <a:spLocks noGrp="1"/>
          </p:cNvSpPr>
          <p:nvPr>
            <p:ph type="body" sz="quarter" idx="13"/>
          </p:nvPr>
        </p:nvSpPr>
        <p:spPr/>
        <p:txBody>
          <a:bodyPr/>
          <a:lstStyle/>
          <a:p>
            <a:r>
              <a:rPr lang="nl-BE" dirty="0" err="1"/>
              <a:t>Liberman</a:t>
            </a:r>
            <a:r>
              <a:rPr lang="nl-BE" dirty="0"/>
              <a:t>, U.A., </a:t>
            </a:r>
            <a:r>
              <a:rPr lang="nl-BE" dirty="0" err="1"/>
              <a:t>Weiss</a:t>
            </a:r>
            <a:r>
              <a:rPr lang="nl-BE" dirty="0"/>
              <a:t>, S.R., </a:t>
            </a:r>
            <a:r>
              <a:rPr lang="nl-BE" dirty="0" err="1"/>
              <a:t>Bröll</a:t>
            </a:r>
            <a:r>
              <a:rPr lang="nl-BE" dirty="0"/>
              <a:t>, J., Minne, H.W., et al., Effect of Oral </a:t>
            </a:r>
            <a:r>
              <a:rPr lang="nl-BE" dirty="0" err="1"/>
              <a:t>Alendronate</a:t>
            </a:r>
            <a:r>
              <a:rPr lang="nl-BE" dirty="0"/>
              <a:t> on Bone </a:t>
            </a:r>
            <a:r>
              <a:rPr lang="nl-BE" dirty="0" err="1"/>
              <a:t>Mineral</a:t>
            </a:r>
            <a:r>
              <a:rPr lang="nl-BE" dirty="0"/>
              <a:t> </a:t>
            </a:r>
            <a:r>
              <a:rPr lang="nl-BE" dirty="0" err="1"/>
              <a:t>Density</a:t>
            </a:r>
            <a:r>
              <a:rPr lang="nl-BE" dirty="0"/>
              <a:t> </a:t>
            </a:r>
            <a:r>
              <a:rPr lang="nl-BE" dirty="0" err="1"/>
              <a:t>and</a:t>
            </a:r>
            <a:r>
              <a:rPr lang="nl-BE" dirty="0"/>
              <a:t> the </a:t>
            </a:r>
            <a:r>
              <a:rPr lang="nl-BE" dirty="0" err="1"/>
              <a:t>Incidence</a:t>
            </a:r>
            <a:r>
              <a:rPr lang="nl-BE" dirty="0"/>
              <a:t> of </a:t>
            </a:r>
            <a:r>
              <a:rPr lang="nl-BE" dirty="0" err="1"/>
              <a:t>Fractures</a:t>
            </a:r>
            <a:r>
              <a:rPr lang="nl-BE" dirty="0"/>
              <a:t> in </a:t>
            </a:r>
            <a:r>
              <a:rPr lang="nl-BE" dirty="0" err="1"/>
              <a:t>Postmenopausal</a:t>
            </a:r>
            <a:r>
              <a:rPr lang="nl-BE" dirty="0"/>
              <a:t> </a:t>
            </a:r>
            <a:r>
              <a:rPr lang="nl-BE" dirty="0" err="1"/>
              <a:t>Osteoporosis</a:t>
            </a:r>
            <a:r>
              <a:rPr lang="nl-BE" dirty="0"/>
              <a:t>. </a:t>
            </a:r>
            <a:r>
              <a:rPr lang="nl-BE" i="1" dirty="0"/>
              <a:t>N. </a:t>
            </a:r>
            <a:r>
              <a:rPr lang="nl-BE" i="1" dirty="0" err="1"/>
              <a:t>Engl</a:t>
            </a:r>
            <a:r>
              <a:rPr lang="nl-BE" i="1" dirty="0"/>
              <a:t>. J. </a:t>
            </a:r>
            <a:r>
              <a:rPr lang="nl-BE" i="1" dirty="0" err="1"/>
              <a:t>Med</a:t>
            </a:r>
            <a:r>
              <a:rPr lang="nl-BE" i="1" dirty="0"/>
              <a:t>.</a:t>
            </a:r>
            <a:r>
              <a:rPr lang="nl-BE" dirty="0"/>
              <a:t> 1995, 333, 1437–1444.</a:t>
            </a:r>
          </a:p>
        </p:txBody>
      </p:sp>
      <p:pic>
        <p:nvPicPr>
          <p:cNvPr id="4098" name="Picture 2" descr="https://www.nejm.org/na101/home/literatum/publisher/mms/journals/content/nejm/1995/nejm_1995.333.issue-22/nejm199511303332201/production/images/img_medium/nejm199511303332201_f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583" y="1885726"/>
            <a:ext cx="3966166" cy="4800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ostÃ©obla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6963" y="1651877"/>
            <a:ext cx="936104" cy="73620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250859" y="2454815"/>
            <a:ext cx="291778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nl-BE" dirty="0" smtClean="0"/>
              <a:t>Inductie osteoclast apoptose</a:t>
            </a:r>
            <a:endParaRPr lang="nl-BE" dirty="0"/>
          </a:p>
        </p:txBody>
      </p:sp>
      <p:sp>
        <p:nvSpPr>
          <p:cNvPr id="8" name="Tekstvak 7"/>
          <p:cNvSpPr txBox="1"/>
          <p:nvPr/>
        </p:nvSpPr>
        <p:spPr>
          <a:xfrm>
            <a:off x="837323" y="3075173"/>
            <a:ext cx="1635384"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nl-BE" dirty="0" smtClean="0"/>
              <a:t>Botresorptie </a:t>
            </a:r>
            <a:r>
              <a:rPr lang="nl-BE" dirty="0" smtClean="0">
                <a:latin typeface="Calibri" panose="020F0502020204030204" pitchFamily="34" charset="0"/>
                <a:cs typeface="Calibri" panose="020F0502020204030204" pitchFamily="34" charset="0"/>
              </a:rPr>
              <a:t>↓</a:t>
            </a:r>
            <a:endParaRPr lang="nl-BE" dirty="0"/>
          </a:p>
        </p:txBody>
      </p:sp>
      <p:sp>
        <p:nvSpPr>
          <p:cNvPr id="9" name="PIJL-OMLAAG 8"/>
          <p:cNvSpPr/>
          <p:nvPr/>
        </p:nvSpPr>
        <p:spPr>
          <a:xfrm>
            <a:off x="1317947" y="2809781"/>
            <a:ext cx="216024" cy="3600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0" name="PIJL-OMLAAG 9"/>
          <p:cNvSpPr/>
          <p:nvPr/>
        </p:nvSpPr>
        <p:spPr>
          <a:xfrm>
            <a:off x="1821770" y="2809311"/>
            <a:ext cx="216024"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1" name="Rechte verbindingslijn 10"/>
          <p:cNvCxnSpPr/>
          <p:nvPr/>
        </p:nvCxnSpPr>
        <p:spPr>
          <a:xfrm>
            <a:off x="1187624" y="1628800"/>
            <a:ext cx="850170" cy="814691"/>
          </a:xfrm>
          <a:prstGeom prst="line">
            <a:avLst/>
          </a:prstGeom>
          <a:ln w="57150"/>
        </p:spPr>
        <p:style>
          <a:lnRef idx="1">
            <a:schemeClr val="dk1"/>
          </a:lnRef>
          <a:fillRef idx="0">
            <a:schemeClr val="dk1"/>
          </a:fillRef>
          <a:effectRef idx="0">
            <a:schemeClr val="dk1"/>
          </a:effectRef>
          <a:fontRef idx="minor">
            <a:schemeClr val="tx1"/>
          </a:fontRef>
        </p:style>
      </p:cxnSp>
      <p:cxnSp>
        <p:nvCxnSpPr>
          <p:cNvPr id="12" name="Rechte verbindingslijn 11"/>
          <p:cNvCxnSpPr/>
          <p:nvPr/>
        </p:nvCxnSpPr>
        <p:spPr>
          <a:xfrm flipH="1">
            <a:off x="1186963" y="1628800"/>
            <a:ext cx="850170" cy="814691"/>
          </a:xfrm>
          <a:prstGeom prst="line">
            <a:avLst/>
          </a:prstGeom>
          <a:ln w="57150"/>
        </p:spPr>
        <p:style>
          <a:lnRef idx="1">
            <a:schemeClr val="dk1"/>
          </a:lnRef>
          <a:fillRef idx="0">
            <a:schemeClr val="dk1"/>
          </a:fillRef>
          <a:effectRef idx="0">
            <a:schemeClr val="dk1"/>
          </a:effectRef>
          <a:fontRef idx="minor">
            <a:schemeClr val="tx1"/>
          </a:fontRef>
        </p:style>
      </p:cxnSp>
      <p:sp>
        <p:nvSpPr>
          <p:cNvPr id="5" name="Rechthoek 4"/>
          <p:cNvSpPr/>
          <p:nvPr/>
        </p:nvSpPr>
        <p:spPr>
          <a:xfrm>
            <a:off x="4427984" y="1258416"/>
            <a:ext cx="4613799" cy="577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050" b="1" dirty="0"/>
              <a:t>Mean (±SE) Changes in Bone Mineral Density from Base-Line Values in Women with Postmenopausal Osteoporosis Receiving Alendronate or Placebo for Three Years</a:t>
            </a:r>
            <a:endParaRPr lang="nl-BE" sz="1050" dirty="0"/>
          </a:p>
        </p:txBody>
      </p:sp>
      <p:sp>
        <p:nvSpPr>
          <p:cNvPr id="13" name="Gebogen PIJL-OMHOOG 12"/>
          <p:cNvSpPr/>
          <p:nvPr/>
        </p:nvSpPr>
        <p:spPr>
          <a:xfrm rot="5400000">
            <a:off x="2776476" y="2337370"/>
            <a:ext cx="841256" cy="3192182"/>
          </a:xfrm>
          <a:prstGeom prst="bentUpArrow">
            <a:avLst>
              <a:gd name="adj1" fmla="val 17728"/>
              <a:gd name="adj2" fmla="val 1863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Tekstvak 13"/>
          <p:cNvSpPr txBox="1"/>
          <p:nvPr/>
        </p:nvSpPr>
        <p:spPr>
          <a:xfrm>
            <a:off x="1929782" y="4370661"/>
            <a:ext cx="2448933" cy="369332"/>
          </a:xfrm>
          <a:prstGeom prst="rect">
            <a:avLst/>
          </a:prstGeom>
          <a:solidFill>
            <a:srgbClr val="FFC000"/>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BE" dirty="0" smtClean="0">
                <a:solidFill>
                  <a:schemeClr val="tx1"/>
                </a:solidFill>
              </a:rPr>
              <a:t>Bone </a:t>
            </a:r>
            <a:r>
              <a:rPr lang="nl-BE" dirty="0" err="1" smtClean="0">
                <a:solidFill>
                  <a:schemeClr val="tx1"/>
                </a:solidFill>
              </a:rPr>
              <a:t>mineral</a:t>
            </a:r>
            <a:r>
              <a:rPr lang="nl-BE" dirty="0" smtClean="0">
                <a:solidFill>
                  <a:schemeClr val="tx1"/>
                </a:solidFill>
              </a:rPr>
              <a:t> </a:t>
            </a:r>
            <a:r>
              <a:rPr lang="nl-BE" dirty="0" err="1" smtClean="0">
                <a:solidFill>
                  <a:schemeClr val="tx1"/>
                </a:solidFill>
              </a:rPr>
              <a:t>density</a:t>
            </a:r>
            <a:r>
              <a:rPr lang="nl-BE" dirty="0" smtClean="0">
                <a:solidFill>
                  <a:schemeClr val="tx1"/>
                </a:solidFill>
              </a:rPr>
              <a:t> </a:t>
            </a:r>
            <a:r>
              <a:rPr lang="nl-BE" dirty="0" smtClean="0">
                <a:solidFill>
                  <a:schemeClr val="tx1"/>
                </a:solidFill>
                <a:latin typeface="Calibri" panose="020F0502020204030204" pitchFamily="34" charset="0"/>
                <a:cs typeface="Calibri" panose="020F0502020204030204" pitchFamily="34" charset="0"/>
              </a:rPr>
              <a:t>↑</a:t>
            </a:r>
            <a:endParaRPr lang="nl-BE" dirty="0">
              <a:solidFill>
                <a:schemeClr val="tx1"/>
              </a:solidFill>
            </a:endParaRPr>
          </a:p>
        </p:txBody>
      </p:sp>
      <p:sp>
        <p:nvSpPr>
          <p:cNvPr id="15" name="PIJL-OMHOOG 14"/>
          <p:cNvSpPr/>
          <p:nvPr/>
        </p:nvSpPr>
        <p:spPr>
          <a:xfrm>
            <a:off x="6809658" y="2532345"/>
            <a:ext cx="138606" cy="108273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PIJL-OMHOOG 16"/>
          <p:cNvSpPr/>
          <p:nvPr/>
        </p:nvSpPr>
        <p:spPr>
          <a:xfrm>
            <a:off x="6809658" y="4928225"/>
            <a:ext cx="138606" cy="9944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PIJL-OMHOOG 17"/>
          <p:cNvSpPr/>
          <p:nvPr/>
        </p:nvSpPr>
        <p:spPr>
          <a:xfrm>
            <a:off x="8764211" y="2511891"/>
            <a:ext cx="138606" cy="994425"/>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PIJL-OMHOOG 18"/>
          <p:cNvSpPr/>
          <p:nvPr/>
        </p:nvSpPr>
        <p:spPr>
          <a:xfrm>
            <a:off x="8745177" y="4926402"/>
            <a:ext cx="157640" cy="635907"/>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Tekstvak 15"/>
          <p:cNvSpPr txBox="1"/>
          <p:nvPr/>
        </p:nvSpPr>
        <p:spPr>
          <a:xfrm>
            <a:off x="5874792" y="4041625"/>
            <a:ext cx="268855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nl-BE" dirty="0" smtClean="0"/>
              <a:t>Alendronaat als voorbeeld</a:t>
            </a:r>
            <a:endParaRPr lang="nl-BE" dirty="0"/>
          </a:p>
        </p:txBody>
      </p:sp>
    </p:spTree>
    <p:extLst>
      <p:ext uri="{BB962C8B-B14F-4D97-AF65-F5344CB8AC3E}">
        <p14:creationId xmlns:p14="http://schemas.microsoft.com/office/powerpoint/2010/main" val="22225095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Bisfosfonaten </a:t>
            </a:r>
            <a:r>
              <a:rPr lang="nl-BE" dirty="0" smtClean="0">
                <a:cs typeface="Calibri" panose="020F0502020204030204" pitchFamily="34" charset="0"/>
              </a:rPr>
              <a:t>↓ fractuurrisico</a:t>
            </a:r>
            <a:endParaRPr lang="nl-BE" dirty="0"/>
          </a:p>
        </p:txBody>
      </p:sp>
      <p:sp>
        <p:nvSpPr>
          <p:cNvPr id="3" name="Tijdelijke aanduiding voor tekst 2"/>
          <p:cNvSpPr>
            <a:spLocks noGrp="1"/>
          </p:cNvSpPr>
          <p:nvPr>
            <p:ph type="body" sz="quarter" idx="13"/>
          </p:nvPr>
        </p:nvSpPr>
        <p:spPr/>
        <p:txBody>
          <a:bodyPr/>
          <a:lstStyle/>
          <a:p>
            <a:r>
              <a:rPr lang="nl-BE" dirty="0" err="1"/>
              <a:t>Khosla</a:t>
            </a:r>
            <a:r>
              <a:rPr lang="nl-BE" dirty="0"/>
              <a:t>, S., </a:t>
            </a:r>
            <a:r>
              <a:rPr lang="nl-BE" dirty="0" err="1"/>
              <a:t>Bilezikian</a:t>
            </a:r>
            <a:r>
              <a:rPr lang="nl-BE" dirty="0"/>
              <a:t>, J.P., Dempster, D.W., </a:t>
            </a:r>
            <a:r>
              <a:rPr lang="nl-BE" dirty="0" err="1"/>
              <a:t>Lewiecki</a:t>
            </a:r>
            <a:r>
              <a:rPr lang="nl-BE" dirty="0"/>
              <a:t>, E.M., et al., Benefits </a:t>
            </a:r>
            <a:r>
              <a:rPr lang="nl-BE" dirty="0" err="1"/>
              <a:t>and</a:t>
            </a:r>
            <a:r>
              <a:rPr lang="nl-BE" dirty="0"/>
              <a:t> </a:t>
            </a:r>
            <a:r>
              <a:rPr lang="nl-BE" dirty="0" err="1"/>
              <a:t>Risks</a:t>
            </a:r>
            <a:r>
              <a:rPr lang="nl-BE" dirty="0"/>
              <a:t> of </a:t>
            </a:r>
            <a:r>
              <a:rPr lang="nl-BE" dirty="0" err="1"/>
              <a:t>Bisphosphonate</a:t>
            </a:r>
            <a:r>
              <a:rPr lang="nl-BE" dirty="0"/>
              <a:t> </a:t>
            </a:r>
            <a:r>
              <a:rPr lang="nl-BE" dirty="0" err="1"/>
              <a:t>Therapy</a:t>
            </a:r>
            <a:r>
              <a:rPr lang="nl-BE" dirty="0"/>
              <a:t> </a:t>
            </a:r>
            <a:r>
              <a:rPr lang="nl-BE" dirty="0" err="1"/>
              <a:t>for</a:t>
            </a:r>
            <a:r>
              <a:rPr lang="nl-BE" dirty="0"/>
              <a:t> </a:t>
            </a:r>
            <a:r>
              <a:rPr lang="nl-BE" dirty="0" err="1"/>
              <a:t>Osteoporosis</a:t>
            </a:r>
            <a:r>
              <a:rPr lang="nl-BE" dirty="0"/>
              <a:t>. </a:t>
            </a:r>
            <a:r>
              <a:rPr lang="nl-BE" i="1" dirty="0"/>
              <a:t>J. </a:t>
            </a:r>
            <a:r>
              <a:rPr lang="nl-BE" i="1" dirty="0" err="1"/>
              <a:t>Clin</a:t>
            </a:r>
            <a:r>
              <a:rPr lang="nl-BE" i="1" dirty="0"/>
              <a:t>. </a:t>
            </a:r>
            <a:r>
              <a:rPr lang="nl-BE" i="1" dirty="0" err="1"/>
              <a:t>Endocrinol</a:t>
            </a:r>
            <a:r>
              <a:rPr lang="nl-BE" i="1" dirty="0"/>
              <a:t>. </a:t>
            </a:r>
            <a:r>
              <a:rPr lang="nl-BE" i="1" dirty="0" err="1"/>
              <a:t>Metab</a:t>
            </a:r>
            <a:r>
              <a:rPr lang="nl-BE" i="1" dirty="0"/>
              <a:t>.</a:t>
            </a:r>
            <a:r>
              <a:rPr lang="nl-BE" dirty="0"/>
              <a:t> 2012, 97, 2272–2282.</a:t>
            </a:r>
          </a:p>
          <a:p>
            <a:endParaRPr lang="nl-BE" dirty="0"/>
          </a:p>
        </p:txBody>
      </p:sp>
      <p:pic>
        <p:nvPicPr>
          <p:cNvPr id="4" name="New picture"/>
          <p:cNvPicPr/>
          <p:nvPr/>
        </p:nvPicPr>
        <p:blipFill>
          <a:blip r:embed="rId3"/>
          <a:stretch>
            <a:fillRect/>
          </a:stretch>
        </p:blipFill>
        <p:spPr>
          <a:xfrm>
            <a:off x="1331640" y="2492896"/>
            <a:ext cx="6591672" cy="3240360"/>
          </a:xfrm>
          <a:prstGeom prst="rect">
            <a:avLst/>
          </a:prstGeom>
        </p:spPr>
      </p:pic>
      <p:sp>
        <p:nvSpPr>
          <p:cNvPr id="5" name="Rechthoek 4"/>
          <p:cNvSpPr/>
          <p:nvPr/>
        </p:nvSpPr>
        <p:spPr>
          <a:xfrm>
            <a:off x="609599" y="1648115"/>
            <a:ext cx="835488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nl-BE" dirty="0" smtClean="0"/>
              <a:t>Daling relatieve risico op een vertebrale fractuur (A) of heupfractuur (B) bij postmenopauzale vrouwen, na 3 jaar behandeling met bisfosfonaten.</a:t>
            </a:r>
            <a:endParaRPr lang="nl-BE" dirty="0"/>
          </a:p>
        </p:txBody>
      </p:sp>
    </p:spTree>
    <p:extLst>
      <p:ext uri="{BB962C8B-B14F-4D97-AF65-F5344CB8AC3E}">
        <p14:creationId xmlns:p14="http://schemas.microsoft.com/office/powerpoint/2010/main" val="947574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Invuloefeningen bisfosfonaten</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Rechthoek 3"/>
          <p:cNvSpPr/>
          <p:nvPr/>
        </p:nvSpPr>
        <p:spPr>
          <a:xfrm>
            <a:off x="609599" y="1859340"/>
            <a:ext cx="8077199" cy="2308324"/>
          </a:xfrm>
          <a:prstGeom prst="rect">
            <a:avLst/>
          </a:prstGeom>
        </p:spPr>
        <p:txBody>
          <a:bodyPr wrap="square">
            <a:spAutoFit/>
          </a:bodyPr>
          <a:lstStyle/>
          <a:p>
            <a:pPr marL="342900" indent="-342900">
              <a:buAutoNum type="arabicPeriod"/>
            </a:pPr>
            <a:r>
              <a:rPr lang="nl-BE" dirty="0" smtClean="0"/>
              <a:t>Welke andere geneesmiddelen (ambulant) behoren tot deze groep?</a:t>
            </a:r>
          </a:p>
          <a:p>
            <a:pPr marL="342900" indent="-342900">
              <a:buAutoNum type="arabicPeriod"/>
            </a:pPr>
            <a:endParaRPr lang="nl-BE" dirty="0" smtClean="0"/>
          </a:p>
          <a:p>
            <a:pPr marL="342900" indent="-342900">
              <a:buAutoNum type="arabicPeriod"/>
            </a:pPr>
            <a:r>
              <a:rPr lang="nl-BE" dirty="0" smtClean="0"/>
              <a:t>Welke indicaties zijn er nog voor de bisfosfonaten</a:t>
            </a:r>
          </a:p>
          <a:p>
            <a:pPr marL="342900" indent="-342900">
              <a:buAutoNum type="arabicPeriod"/>
            </a:pPr>
            <a:endParaRPr lang="nl-BE" dirty="0"/>
          </a:p>
          <a:p>
            <a:pPr marL="342900" indent="-342900">
              <a:buAutoNum type="arabicPeriod"/>
            </a:pPr>
            <a:endParaRPr lang="nl-BE" dirty="0" smtClean="0"/>
          </a:p>
          <a:p>
            <a:pPr marL="342900" indent="-342900">
              <a:buAutoNum type="arabicPeriod"/>
            </a:pPr>
            <a:endParaRPr lang="nl-BE" dirty="0"/>
          </a:p>
          <a:p>
            <a:pPr marL="342900" indent="-342900">
              <a:buAutoNum type="arabicPeriod"/>
            </a:pPr>
            <a:endParaRPr lang="nl-BE" dirty="0" smtClean="0"/>
          </a:p>
          <a:p>
            <a:endParaRPr lang="nl-BE" dirty="0"/>
          </a:p>
        </p:txBody>
      </p:sp>
    </p:spTree>
    <p:extLst>
      <p:ext uri="{BB962C8B-B14F-4D97-AF65-F5344CB8AC3E}">
        <p14:creationId xmlns:p14="http://schemas.microsoft.com/office/powerpoint/2010/main" val="9736741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Invuloefening – indicaties </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Rechthoek 3"/>
          <p:cNvSpPr/>
          <p:nvPr/>
        </p:nvSpPr>
        <p:spPr>
          <a:xfrm>
            <a:off x="609599" y="1859340"/>
            <a:ext cx="8077199" cy="1477328"/>
          </a:xfrm>
          <a:prstGeom prst="rect">
            <a:avLst/>
          </a:prstGeom>
        </p:spPr>
        <p:txBody>
          <a:bodyPr wrap="square">
            <a:spAutoFit/>
          </a:bodyPr>
          <a:lstStyle/>
          <a:p>
            <a:endParaRPr lang="nl-BE" dirty="0"/>
          </a:p>
          <a:p>
            <a:endParaRPr lang="nl-BE" dirty="0" smtClean="0"/>
          </a:p>
          <a:p>
            <a:pPr marL="285750" indent="-285750">
              <a:buFont typeface="Arial" panose="020B0604020202020204" pitchFamily="34" charset="0"/>
              <a:buChar char="•"/>
            </a:pPr>
            <a:endParaRPr lang="nl-BE" dirty="0" smtClean="0"/>
          </a:p>
          <a:p>
            <a:endParaRPr lang="nl-BE" dirty="0"/>
          </a:p>
          <a:p>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2891947761"/>
              </p:ext>
            </p:extLst>
          </p:nvPr>
        </p:nvGraphicFramePr>
        <p:xfrm>
          <a:off x="-5" y="2420888"/>
          <a:ext cx="9144004" cy="2397760"/>
        </p:xfrm>
        <a:graphic>
          <a:graphicData uri="http://schemas.openxmlformats.org/drawingml/2006/table">
            <a:tbl>
              <a:tblPr firstRow="1" bandRow="1">
                <a:tableStyleId>{5C22544A-7EE6-4342-B048-85BDC9FD1C3A}</a:tableStyleId>
              </a:tblPr>
              <a:tblGrid>
                <a:gridCol w="1691685"/>
                <a:gridCol w="1944216"/>
                <a:gridCol w="1872208"/>
                <a:gridCol w="1807094"/>
                <a:gridCol w="1828801"/>
              </a:tblGrid>
              <a:tr h="864096">
                <a:tc>
                  <a:txBody>
                    <a:bodyPr/>
                    <a:lstStyle/>
                    <a:p>
                      <a:r>
                        <a:rPr lang="nl-BE" dirty="0" smtClean="0"/>
                        <a:t>Geneesmiddel</a:t>
                      </a:r>
                      <a:endParaRPr lang="nl-BE" dirty="0"/>
                    </a:p>
                  </a:txBody>
                  <a:tcPr/>
                </a:tc>
                <a:tc>
                  <a:txBody>
                    <a:bodyPr/>
                    <a:lstStyle/>
                    <a:p>
                      <a:r>
                        <a:rPr lang="nl-BE" dirty="0" err="1" smtClean="0"/>
                        <a:t>Postmeno</a:t>
                      </a:r>
                      <a:r>
                        <a:rPr lang="nl-BE" dirty="0" smtClean="0"/>
                        <a:t>-</a:t>
                      </a:r>
                    </a:p>
                    <a:p>
                      <a:r>
                        <a:rPr lang="nl-BE" dirty="0" err="1" smtClean="0"/>
                        <a:t>pauzale</a:t>
                      </a:r>
                      <a:r>
                        <a:rPr lang="nl-BE" baseline="0" dirty="0" smtClean="0"/>
                        <a:t> osteoporose</a:t>
                      </a:r>
                      <a:endParaRPr lang="nl-BE" dirty="0"/>
                    </a:p>
                  </a:txBody>
                  <a:tcPr/>
                </a:tc>
                <a:tc>
                  <a:txBody>
                    <a:bodyPr/>
                    <a:lstStyle/>
                    <a:p>
                      <a:r>
                        <a:rPr lang="nl-BE" dirty="0" smtClean="0"/>
                        <a:t>Osteoporose</a:t>
                      </a:r>
                      <a:r>
                        <a:rPr lang="nl-BE" baseline="0" dirty="0" smtClean="0"/>
                        <a:t> bij de man</a:t>
                      </a:r>
                      <a:endParaRPr lang="nl-BE" dirty="0"/>
                    </a:p>
                  </a:txBody>
                  <a:tcPr/>
                </a:tc>
                <a:tc>
                  <a:txBody>
                    <a:bodyPr/>
                    <a:lstStyle/>
                    <a:p>
                      <a:r>
                        <a:rPr lang="nl-BE" dirty="0" smtClean="0"/>
                        <a:t>Osteoporose door </a:t>
                      </a:r>
                      <a:r>
                        <a:rPr lang="nl-BE" dirty="0" err="1" smtClean="0"/>
                        <a:t>cortico</a:t>
                      </a:r>
                      <a:endParaRPr lang="nl-BE" dirty="0"/>
                    </a:p>
                  </a:txBody>
                  <a:tcPr/>
                </a:tc>
                <a:tc>
                  <a:txBody>
                    <a:bodyPr/>
                    <a:lstStyle/>
                    <a:p>
                      <a:r>
                        <a:rPr lang="nl-BE" dirty="0" smtClean="0"/>
                        <a:t>Ziekte </a:t>
                      </a:r>
                      <a:r>
                        <a:rPr lang="nl-BE" dirty="0" err="1" smtClean="0"/>
                        <a:t>paget</a:t>
                      </a:r>
                      <a:endParaRPr lang="nl-BE" dirty="0"/>
                    </a:p>
                  </a:txBody>
                  <a:tcPr/>
                </a:tc>
              </a:tr>
              <a:tr h="370840">
                <a:tc>
                  <a:txBody>
                    <a:bodyPr/>
                    <a:lstStyle/>
                    <a:p>
                      <a:r>
                        <a:rPr lang="nl-BE" dirty="0" smtClean="0"/>
                        <a:t>Alendronaat</a:t>
                      </a: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tr>
              <a:tr h="370840">
                <a:tc>
                  <a:txBody>
                    <a:bodyPr/>
                    <a:lstStyle/>
                    <a:p>
                      <a:r>
                        <a:rPr lang="nl-BE" dirty="0" err="1" smtClean="0"/>
                        <a:t>Ibandronaat</a:t>
                      </a: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tr>
              <a:tr h="370840">
                <a:tc>
                  <a:txBody>
                    <a:bodyPr/>
                    <a:lstStyle/>
                    <a:p>
                      <a:r>
                        <a:rPr lang="nl-BE" dirty="0" err="1" smtClean="0"/>
                        <a:t>Risedronaat</a:t>
                      </a: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tr>
              <a:tr h="370840">
                <a:tc>
                  <a:txBody>
                    <a:bodyPr/>
                    <a:lstStyle/>
                    <a:p>
                      <a:r>
                        <a:rPr lang="nl-BE" dirty="0" err="1" smtClean="0"/>
                        <a:t>Zoledronaat</a:t>
                      </a: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tr>
            </a:tbl>
          </a:graphicData>
        </a:graphic>
      </p:graphicFrame>
    </p:spTree>
    <p:extLst>
      <p:ext uri="{BB962C8B-B14F-4D97-AF65-F5344CB8AC3E}">
        <p14:creationId xmlns:p14="http://schemas.microsoft.com/office/powerpoint/2010/main" val="3748507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Invuloefening – indicaties </a:t>
            </a:r>
            <a:endParaRPr lang="nl-BE" dirty="0"/>
          </a:p>
        </p:txBody>
      </p:sp>
      <p:sp>
        <p:nvSpPr>
          <p:cNvPr id="3" name="Tijdelijke aanduiding voor tekst 2"/>
          <p:cNvSpPr>
            <a:spLocks noGrp="1"/>
          </p:cNvSpPr>
          <p:nvPr>
            <p:ph type="body" sz="quarter" idx="13"/>
          </p:nvPr>
        </p:nvSpPr>
        <p:spPr/>
        <p:txBody>
          <a:bodyPr/>
          <a:lstStyle/>
          <a:p>
            <a:r>
              <a:rPr lang="nl-BE" i="1" dirty="0"/>
              <a:t>1. Symptomatische behandeling van ernstige </a:t>
            </a:r>
            <a:r>
              <a:rPr lang="nl-BE" i="1" dirty="0" err="1"/>
              <a:t>hypercalciëmie</a:t>
            </a:r>
            <a:r>
              <a:rPr lang="nl-BE" i="1" dirty="0"/>
              <a:t> </a:t>
            </a:r>
          </a:p>
          <a:p>
            <a:r>
              <a:rPr lang="nl-BE" i="1" dirty="0"/>
              <a:t>2. Preventie van botcomplicaties bij bepaalde gemetastaseerde tumoren</a:t>
            </a:r>
          </a:p>
          <a:p>
            <a:endParaRPr lang="nl-BE" dirty="0"/>
          </a:p>
        </p:txBody>
      </p:sp>
      <p:graphicFrame>
        <p:nvGraphicFramePr>
          <p:cNvPr id="5" name="Tabel 4"/>
          <p:cNvGraphicFramePr>
            <a:graphicFrameLocks noGrp="1"/>
          </p:cNvGraphicFramePr>
          <p:nvPr>
            <p:extLst>
              <p:ext uri="{D42A27DB-BD31-4B8C-83A1-F6EECF244321}">
                <p14:modId xmlns:p14="http://schemas.microsoft.com/office/powerpoint/2010/main" val="1967228496"/>
              </p:ext>
            </p:extLst>
          </p:nvPr>
        </p:nvGraphicFramePr>
        <p:xfrm>
          <a:off x="-5" y="2420888"/>
          <a:ext cx="9144004" cy="2397760"/>
        </p:xfrm>
        <a:graphic>
          <a:graphicData uri="http://schemas.openxmlformats.org/drawingml/2006/table">
            <a:tbl>
              <a:tblPr firstRow="1" bandRow="1">
                <a:tableStyleId>{5C22544A-7EE6-4342-B048-85BDC9FD1C3A}</a:tableStyleId>
              </a:tblPr>
              <a:tblGrid>
                <a:gridCol w="1691685"/>
                <a:gridCol w="1944216"/>
                <a:gridCol w="1800200"/>
                <a:gridCol w="1879102"/>
                <a:gridCol w="1828801"/>
              </a:tblGrid>
              <a:tr h="864096">
                <a:tc>
                  <a:txBody>
                    <a:bodyPr/>
                    <a:lstStyle/>
                    <a:p>
                      <a:r>
                        <a:rPr lang="nl-BE" dirty="0" smtClean="0"/>
                        <a:t>Geneesmiddel</a:t>
                      </a:r>
                      <a:endParaRPr lang="nl-BE" dirty="0"/>
                    </a:p>
                  </a:txBody>
                  <a:tcPr/>
                </a:tc>
                <a:tc>
                  <a:txBody>
                    <a:bodyPr/>
                    <a:lstStyle/>
                    <a:p>
                      <a:r>
                        <a:rPr lang="nl-BE" dirty="0" err="1" smtClean="0"/>
                        <a:t>Postmeno</a:t>
                      </a:r>
                      <a:r>
                        <a:rPr lang="nl-BE" dirty="0" smtClean="0"/>
                        <a:t>-</a:t>
                      </a:r>
                    </a:p>
                    <a:p>
                      <a:r>
                        <a:rPr lang="nl-BE" dirty="0" err="1" smtClean="0"/>
                        <a:t>pauzale</a:t>
                      </a:r>
                      <a:r>
                        <a:rPr lang="nl-BE" baseline="0" dirty="0" smtClean="0"/>
                        <a:t> osteoporose</a:t>
                      </a:r>
                      <a:endParaRPr lang="nl-BE" dirty="0"/>
                    </a:p>
                  </a:txBody>
                  <a:tcPr/>
                </a:tc>
                <a:tc>
                  <a:txBody>
                    <a:bodyPr/>
                    <a:lstStyle/>
                    <a:p>
                      <a:r>
                        <a:rPr lang="nl-BE" dirty="0" smtClean="0"/>
                        <a:t>Osteoporose</a:t>
                      </a:r>
                      <a:r>
                        <a:rPr lang="nl-BE" baseline="0" dirty="0" smtClean="0"/>
                        <a:t> bij de man</a:t>
                      </a:r>
                      <a:endParaRPr lang="nl-BE" dirty="0"/>
                    </a:p>
                  </a:txBody>
                  <a:tcPr/>
                </a:tc>
                <a:tc>
                  <a:txBody>
                    <a:bodyPr/>
                    <a:lstStyle/>
                    <a:p>
                      <a:r>
                        <a:rPr lang="nl-BE" dirty="0" smtClean="0"/>
                        <a:t>Osteoporose door </a:t>
                      </a:r>
                      <a:r>
                        <a:rPr lang="nl-BE" dirty="0" err="1" smtClean="0"/>
                        <a:t>cortico</a:t>
                      </a:r>
                      <a:endParaRPr lang="nl-BE" dirty="0"/>
                    </a:p>
                  </a:txBody>
                  <a:tcPr/>
                </a:tc>
                <a:tc>
                  <a:txBody>
                    <a:bodyPr/>
                    <a:lstStyle/>
                    <a:p>
                      <a:r>
                        <a:rPr lang="nl-BE" dirty="0" smtClean="0"/>
                        <a:t>Ziekte </a:t>
                      </a:r>
                      <a:r>
                        <a:rPr lang="nl-BE" dirty="0" err="1" smtClean="0"/>
                        <a:t>paget</a:t>
                      </a:r>
                      <a:endParaRPr lang="nl-BE" dirty="0"/>
                    </a:p>
                  </a:txBody>
                  <a:tcPr/>
                </a:tc>
              </a:tr>
              <a:tr h="370840">
                <a:tc>
                  <a:txBody>
                    <a:bodyPr/>
                    <a:lstStyle/>
                    <a:p>
                      <a:r>
                        <a:rPr lang="nl-BE" dirty="0" smtClean="0"/>
                        <a:t>Alendronaat</a:t>
                      </a:r>
                      <a:endParaRPr lang="nl-BE" dirty="0"/>
                    </a:p>
                  </a:txBody>
                  <a:tcPr/>
                </a:tc>
                <a:tc>
                  <a:txBody>
                    <a:bodyPr/>
                    <a:lstStyle/>
                    <a:p>
                      <a:pPr algn="ctr"/>
                      <a:r>
                        <a:rPr lang="nl-BE" dirty="0" smtClean="0"/>
                        <a:t>V</a:t>
                      </a:r>
                      <a:endParaRPr lang="nl-BE" dirty="0"/>
                    </a:p>
                  </a:txBody>
                  <a:tcPr/>
                </a:tc>
                <a:tc>
                  <a:txBody>
                    <a:bodyPr/>
                    <a:lstStyle/>
                    <a:p>
                      <a:pPr algn="ctr"/>
                      <a:r>
                        <a:rPr lang="nl-BE" dirty="0" smtClean="0"/>
                        <a:t>V</a:t>
                      </a:r>
                      <a:endParaRPr lang="nl-BE" dirty="0"/>
                    </a:p>
                  </a:txBody>
                  <a:tcPr/>
                </a:tc>
                <a:tc>
                  <a:txBody>
                    <a:bodyPr/>
                    <a:lstStyle/>
                    <a:p>
                      <a:pPr algn="ctr"/>
                      <a:r>
                        <a:rPr lang="nl-BE" dirty="0" smtClean="0"/>
                        <a:t>V</a:t>
                      </a:r>
                      <a:endParaRPr lang="nl-BE" dirty="0"/>
                    </a:p>
                  </a:txBody>
                  <a:tcPr/>
                </a:tc>
                <a:tc>
                  <a:txBody>
                    <a:bodyPr/>
                    <a:lstStyle/>
                    <a:p>
                      <a:pPr algn="ctr"/>
                      <a:endParaRPr lang="nl-BE"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Ibandronaat</a:t>
                      </a:r>
                      <a:r>
                        <a:rPr lang="nl-BE" baseline="30000" dirty="0" smtClean="0"/>
                        <a:t>1,2</a:t>
                      </a:r>
                      <a:endParaRPr lang="nl-BE" baseline="30000" dirty="0"/>
                    </a:p>
                  </a:txBody>
                  <a:tcPr/>
                </a:tc>
                <a:tc>
                  <a:txBody>
                    <a:bodyPr/>
                    <a:lstStyle/>
                    <a:p>
                      <a:pPr algn="ctr"/>
                      <a:r>
                        <a:rPr lang="nl-BE" dirty="0" smtClean="0"/>
                        <a:t>V</a:t>
                      </a:r>
                      <a:endParaRPr lang="nl-BE" dirty="0"/>
                    </a:p>
                  </a:txBody>
                  <a:tcPr/>
                </a:tc>
                <a:tc>
                  <a:txBody>
                    <a:bodyPr/>
                    <a:lstStyle/>
                    <a:p>
                      <a:pPr algn="ctr"/>
                      <a:endParaRPr lang="nl-BE" dirty="0"/>
                    </a:p>
                  </a:txBody>
                  <a:tcPr/>
                </a:tc>
                <a:tc>
                  <a:txBody>
                    <a:bodyPr/>
                    <a:lstStyle/>
                    <a:p>
                      <a:pPr algn="ctr"/>
                      <a:endParaRPr lang="nl-BE" dirty="0"/>
                    </a:p>
                  </a:txBody>
                  <a:tcPr/>
                </a:tc>
                <a:tc>
                  <a:txBody>
                    <a:bodyPr/>
                    <a:lstStyle/>
                    <a:p>
                      <a:pPr algn="ctr"/>
                      <a:endParaRPr lang="nl-BE" dirty="0"/>
                    </a:p>
                  </a:txBody>
                  <a:tcPr/>
                </a:tc>
              </a:tr>
              <a:tr h="370840">
                <a:tc>
                  <a:txBody>
                    <a:bodyPr/>
                    <a:lstStyle/>
                    <a:p>
                      <a:r>
                        <a:rPr lang="nl-BE" dirty="0" err="1" smtClean="0"/>
                        <a:t>Risedronaat</a:t>
                      </a:r>
                      <a:endParaRPr lang="nl-BE" dirty="0"/>
                    </a:p>
                  </a:txBody>
                  <a:tcPr/>
                </a:tc>
                <a:tc>
                  <a:txBody>
                    <a:bodyPr/>
                    <a:lstStyle/>
                    <a:p>
                      <a:pPr algn="ctr"/>
                      <a:r>
                        <a:rPr lang="nl-BE" dirty="0" smtClean="0"/>
                        <a:t>V</a:t>
                      </a:r>
                      <a:endParaRPr lang="nl-BE" dirty="0"/>
                    </a:p>
                  </a:txBody>
                  <a:tcPr/>
                </a:tc>
                <a:tc>
                  <a:txBody>
                    <a:bodyPr/>
                    <a:lstStyle/>
                    <a:p>
                      <a:pPr algn="ctr"/>
                      <a:r>
                        <a:rPr lang="nl-BE" dirty="0" smtClean="0"/>
                        <a:t>V</a:t>
                      </a:r>
                      <a:endParaRPr lang="nl-BE" dirty="0"/>
                    </a:p>
                  </a:txBody>
                  <a:tcPr/>
                </a:tc>
                <a:tc>
                  <a:txBody>
                    <a:bodyPr/>
                    <a:lstStyle/>
                    <a:p>
                      <a:pPr algn="ctr"/>
                      <a:r>
                        <a:rPr lang="nl-BE" dirty="0" smtClean="0"/>
                        <a:t>V</a:t>
                      </a:r>
                      <a:endParaRPr lang="nl-BE" dirty="0"/>
                    </a:p>
                  </a:txBody>
                  <a:tcPr/>
                </a:tc>
                <a:tc>
                  <a:txBody>
                    <a:bodyPr/>
                    <a:lstStyle/>
                    <a:p>
                      <a:pPr algn="ctr"/>
                      <a:r>
                        <a:rPr lang="nl-BE" dirty="0" smtClean="0"/>
                        <a:t>V</a:t>
                      </a:r>
                      <a:endParaRPr lang="nl-BE"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smtClean="0"/>
                        <a:t>Zoledronaat</a:t>
                      </a:r>
                      <a:r>
                        <a:rPr lang="nl-BE" baseline="30000" dirty="0" smtClean="0"/>
                        <a:t>1,2</a:t>
                      </a:r>
                    </a:p>
                  </a:txBody>
                  <a:tcPr/>
                </a:tc>
                <a:tc>
                  <a:txBody>
                    <a:bodyPr/>
                    <a:lstStyle/>
                    <a:p>
                      <a:pPr algn="ctr"/>
                      <a:r>
                        <a:rPr lang="nl-BE" dirty="0" smtClean="0"/>
                        <a:t>V</a:t>
                      </a:r>
                      <a:endParaRPr lang="nl-BE" dirty="0"/>
                    </a:p>
                  </a:txBody>
                  <a:tcPr/>
                </a:tc>
                <a:tc>
                  <a:txBody>
                    <a:bodyPr/>
                    <a:lstStyle/>
                    <a:p>
                      <a:pPr algn="ctr"/>
                      <a:r>
                        <a:rPr lang="nl-BE" dirty="0" smtClean="0"/>
                        <a:t>V</a:t>
                      </a:r>
                      <a:endParaRPr lang="nl-BE" dirty="0"/>
                    </a:p>
                  </a:txBody>
                  <a:tcPr/>
                </a:tc>
                <a:tc>
                  <a:txBody>
                    <a:bodyPr/>
                    <a:lstStyle/>
                    <a:p>
                      <a:pPr algn="ctr"/>
                      <a:r>
                        <a:rPr lang="nl-BE" dirty="0" smtClean="0"/>
                        <a:t>V</a:t>
                      </a:r>
                      <a:endParaRPr lang="nl-BE" dirty="0"/>
                    </a:p>
                  </a:txBody>
                  <a:tcPr/>
                </a:tc>
                <a:tc>
                  <a:txBody>
                    <a:bodyPr/>
                    <a:lstStyle/>
                    <a:p>
                      <a:pPr algn="ctr"/>
                      <a:r>
                        <a:rPr lang="nl-BE" dirty="0" smtClean="0"/>
                        <a:t>V</a:t>
                      </a:r>
                      <a:endParaRPr lang="nl-BE" dirty="0"/>
                    </a:p>
                  </a:txBody>
                  <a:tcPr/>
                </a:tc>
              </a:tr>
            </a:tbl>
          </a:graphicData>
        </a:graphic>
      </p:graphicFrame>
    </p:spTree>
    <p:extLst>
      <p:ext uri="{BB962C8B-B14F-4D97-AF65-F5344CB8AC3E}">
        <p14:creationId xmlns:p14="http://schemas.microsoft.com/office/powerpoint/2010/main" val="16279163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Invuloefeningen bisfosfonaten</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Rechthoek 3"/>
          <p:cNvSpPr/>
          <p:nvPr/>
        </p:nvSpPr>
        <p:spPr>
          <a:xfrm>
            <a:off x="609599" y="1859340"/>
            <a:ext cx="8077199" cy="1477328"/>
          </a:xfrm>
          <a:prstGeom prst="rect">
            <a:avLst/>
          </a:prstGeom>
        </p:spPr>
        <p:txBody>
          <a:bodyPr wrap="square">
            <a:spAutoFit/>
          </a:bodyPr>
          <a:lstStyle/>
          <a:p>
            <a:pPr marL="342900" indent="-342900">
              <a:buAutoNum type="arabicPeriod"/>
            </a:pPr>
            <a:r>
              <a:rPr lang="nl-BE" dirty="0" smtClean="0"/>
              <a:t>Wat zijn de gebruikelijke </a:t>
            </a:r>
            <a:r>
              <a:rPr lang="nl-BE" dirty="0" err="1" smtClean="0"/>
              <a:t>posologiën</a:t>
            </a:r>
            <a:r>
              <a:rPr lang="nl-BE" dirty="0" smtClean="0"/>
              <a:t> bij osteoporose postmenopauzaal ?</a:t>
            </a:r>
          </a:p>
          <a:p>
            <a:pPr marL="342900" indent="-342900">
              <a:buAutoNum type="arabicPeriod"/>
            </a:pPr>
            <a:endParaRPr lang="nl-BE" dirty="0" smtClean="0"/>
          </a:p>
          <a:p>
            <a:pPr marL="342900" indent="-342900">
              <a:buAutoNum type="arabicPeriod"/>
            </a:pPr>
            <a:endParaRPr lang="nl-BE" dirty="0"/>
          </a:p>
          <a:p>
            <a:pPr marL="342900" indent="-342900">
              <a:buAutoNum type="arabicPeriod"/>
            </a:pPr>
            <a:endParaRPr lang="nl-BE" dirty="0" smtClean="0"/>
          </a:p>
          <a:p>
            <a:endParaRPr lang="nl-BE" dirty="0"/>
          </a:p>
        </p:txBody>
      </p:sp>
    </p:spTree>
    <p:extLst>
      <p:ext uri="{BB962C8B-B14F-4D97-AF65-F5344CB8AC3E}">
        <p14:creationId xmlns:p14="http://schemas.microsoft.com/office/powerpoint/2010/main" val="14895405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Oefening – vul in</a:t>
            </a:r>
            <a:endParaRPr lang="nl-BE" dirty="0"/>
          </a:p>
        </p:txBody>
      </p:sp>
      <p:sp>
        <p:nvSpPr>
          <p:cNvPr id="3" name="Tijdelijke aanduiding voor tekst 2"/>
          <p:cNvSpPr>
            <a:spLocks noGrp="1"/>
          </p:cNvSpPr>
          <p:nvPr>
            <p:ph type="body" sz="quarter" idx="13"/>
          </p:nvPr>
        </p:nvSpPr>
        <p:spPr/>
        <p:txBody>
          <a:bodyPr/>
          <a:lstStyle/>
          <a:p>
            <a:r>
              <a:rPr lang="nl-BE" dirty="0" smtClean="0"/>
              <a:t>BCFI</a:t>
            </a:r>
            <a:endParaRPr lang="nl-BE" dirty="0"/>
          </a:p>
        </p:txBody>
      </p:sp>
      <p:graphicFrame>
        <p:nvGraphicFramePr>
          <p:cNvPr id="9" name="Tabel 8"/>
          <p:cNvGraphicFramePr>
            <a:graphicFrameLocks noGrp="1"/>
          </p:cNvGraphicFramePr>
          <p:nvPr>
            <p:extLst>
              <p:ext uri="{D42A27DB-BD31-4B8C-83A1-F6EECF244321}">
                <p14:modId xmlns:p14="http://schemas.microsoft.com/office/powerpoint/2010/main" val="1989046033"/>
              </p:ext>
            </p:extLst>
          </p:nvPr>
        </p:nvGraphicFramePr>
        <p:xfrm>
          <a:off x="609600" y="2060848"/>
          <a:ext cx="7706817" cy="3762197"/>
        </p:xfrm>
        <a:graphic>
          <a:graphicData uri="http://schemas.openxmlformats.org/drawingml/2006/table">
            <a:tbl>
              <a:tblPr firstRow="1" bandRow="1">
                <a:tableStyleId>{5C22544A-7EE6-4342-B048-85BDC9FD1C3A}</a:tableStyleId>
              </a:tblPr>
              <a:tblGrid>
                <a:gridCol w="2234208"/>
                <a:gridCol w="1800200"/>
                <a:gridCol w="3672409"/>
              </a:tblGrid>
              <a:tr h="378917">
                <a:tc>
                  <a:txBody>
                    <a:bodyPr/>
                    <a:lstStyle/>
                    <a:p>
                      <a:r>
                        <a:rPr lang="nl-BE" dirty="0" smtClean="0"/>
                        <a:t>Stofnaam</a:t>
                      </a:r>
                      <a:endParaRPr lang="nl-BE" dirty="0"/>
                    </a:p>
                  </a:txBody>
                  <a:tcPr/>
                </a:tc>
                <a:tc>
                  <a:txBody>
                    <a:bodyPr/>
                    <a:lstStyle/>
                    <a:p>
                      <a:r>
                        <a:rPr lang="nl-BE" dirty="0" smtClean="0"/>
                        <a:t>Merknaam</a:t>
                      </a:r>
                      <a:endParaRPr lang="nl-BE" dirty="0"/>
                    </a:p>
                  </a:txBody>
                  <a:tcPr/>
                </a:tc>
                <a:tc>
                  <a:txBody>
                    <a:bodyPr/>
                    <a:lstStyle/>
                    <a:p>
                      <a:r>
                        <a:rPr lang="nl-BE" dirty="0" smtClean="0"/>
                        <a:t>Gebruikelijke </a:t>
                      </a:r>
                      <a:r>
                        <a:rPr lang="nl-BE" dirty="0" err="1" smtClean="0"/>
                        <a:t>posologie</a:t>
                      </a:r>
                      <a:r>
                        <a:rPr lang="nl-BE" dirty="0" smtClean="0"/>
                        <a:t> osteoporose postmenopauzaal</a:t>
                      </a:r>
                      <a:endParaRPr lang="nl-BE" dirty="0"/>
                    </a:p>
                  </a:txBody>
                  <a:tcPr/>
                </a:tc>
              </a:tr>
              <a:tr h="378917">
                <a:tc>
                  <a:txBody>
                    <a:bodyPr/>
                    <a:lstStyle/>
                    <a:p>
                      <a:r>
                        <a:rPr lang="nl-BE" dirty="0" smtClean="0"/>
                        <a:t>Alendronaat</a:t>
                      </a:r>
                      <a:endParaRPr lang="nl-BE" dirty="0"/>
                    </a:p>
                  </a:txBody>
                  <a:tcPr/>
                </a:tc>
                <a:tc>
                  <a:txBody>
                    <a:bodyPr/>
                    <a:lstStyle/>
                    <a:p>
                      <a:endParaRPr lang="nl-BE" dirty="0" smtClean="0"/>
                    </a:p>
                    <a:p>
                      <a:endParaRPr lang="nl-BE" dirty="0" smtClean="0"/>
                    </a:p>
                    <a:p>
                      <a:endParaRPr lang="nl-BE" dirty="0"/>
                    </a:p>
                  </a:txBody>
                  <a:tcPr/>
                </a:tc>
                <a:tc>
                  <a:txBody>
                    <a:bodyPr/>
                    <a:lstStyle/>
                    <a:p>
                      <a:endParaRPr lang="nl-BE" dirty="0"/>
                    </a:p>
                  </a:txBody>
                  <a:tcPr/>
                </a:tc>
              </a:tr>
              <a:tr h="378917">
                <a:tc>
                  <a:txBody>
                    <a:bodyPr/>
                    <a:lstStyle/>
                    <a:p>
                      <a:r>
                        <a:rPr lang="nl-BE" dirty="0" err="1" smtClean="0"/>
                        <a:t>Ibandronaat</a:t>
                      </a:r>
                      <a:endParaRPr lang="nl-BE" dirty="0"/>
                    </a:p>
                  </a:txBody>
                  <a:tcPr/>
                </a:tc>
                <a:tc>
                  <a:txBody>
                    <a:bodyPr/>
                    <a:lstStyle/>
                    <a:p>
                      <a:endParaRPr lang="nl-BE" dirty="0" smtClean="0"/>
                    </a:p>
                    <a:p>
                      <a:endParaRPr lang="nl-BE" dirty="0" smtClean="0"/>
                    </a:p>
                    <a:p>
                      <a:endParaRPr lang="nl-BE" dirty="0"/>
                    </a:p>
                  </a:txBody>
                  <a:tcPr/>
                </a:tc>
                <a:tc>
                  <a:txBody>
                    <a:bodyPr/>
                    <a:lstStyle/>
                    <a:p>
                      <a:endParaRPr lang="nl-BE" dirty="0"/>
                    </a:p>
                  </a:txBody>
                  <a:tcPr/>
                </a:tc>
              </a:tr>
              <a:tr h="378917">
                <a:tc>
                  <a:txBody>
                    <a:bodyPr/>
                    <a:lstStyle/>
                    <a:p>
                      <a:r>
                        <a:rPr lang="nl-BE" dirty="0" err="1" smtClean="0"/>
                        <a:t>Risedronaat</a:t>
                      </a:r>
                      <a:endParaRPr lang="nl-BE" dirty="0"/>
                    </a:p>
                  </a:txBody>
                  <a:tcPr/>
                </a:tc>
                <a:tc>
                  <a:txBody>
                    <a:bodyPr/>
                    <a:lstStyle/>
                    <a:p>
                      <a:endParaRPr lang="nl-BE" dirty="0" smtClean="0"/>
                    </a:p>
                    <a:p>
                      <a:endParaRPr lang="nl-BE" dirty="0" smtClean="0"/>
                    </a:p>
                    <a:p>
                      <a:endParaRPr lang="nl-BE" dirty="0"/>
                    </a:p>
                  </a:txBody>
                  <a:tcPr/>
                </a:tc>
                <a:tc>
                  <a:txBody>
                    <a:bodyPr/>
                    <a:lstStyle/>
                    <a:p>
                      <a:endParaRPr lang="nl-BE" dirty="0"/>
                    </a:p>
                  </a:txBody>
                  <a:tcPr/>
                </a:tc>
              </a:tr>
              <a:tr h="378917">
                <a:tc>
                  <a:txBody>
                    <a:bodyPr/>
                    <a:lstStyle/>
                    <a:p>
                      <a:r>
                        <a:rPr lang="nl-BE" dirty="0" err="1" smtClean="0"/>
                        <a:t>Zoledronaat</a:t>
                      </a:r>
                      <a:endParaRPr lang="nl-BE" dirty="0"/>
                    </a:p>
                  </a:txBody>
                  <a:tcPr/>
                </a:tc>
                <a:tc>
                  <a:txBody>
                    <a:bodyPr/>
                    <a:lstStyle/>
                    <a:p>
                      <a:endParaRPr lang="nl-BE" dirty="0"/>
                    </a:p>
                  </a:txBody>
                  <a:tcPr/>
                </a:tc>
                <a:tc>
                  <a:txBody>
                    <a:bodyPr/>
                    <a:lstStyle/>
                    <a:p>
                      <a:endParaRPr lang="nl-BE" dirty="0"/>
                    </a:p>
                  </a:txBody>
                  <a:tcPr/>
                </a:tc>
              </a:tr>
            </a:tbl>
          </a:graphicData>
        </a:graphic>
      </p:graphicFrame>
    </p:spTree>
    <p:extLst>
      <p:ext uri="{BB962C8B-B14F-4D97-AF65-F5344CB8AC3E}">
        <p14:creationId xmlns:p14="http://schemas.microsoft.com/office/powerpoint/2010/main" val="265362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Oefening – vul in</a:t>
            </a:r>
            <a:endParaRPr lang="nl-BE" dirty="0"/>
          </a:p>
        </p:txBody>
      </p:sp>
      <p:sp>
        <p:nvSpPr>
          <p:cNvPr id="3" name="Tijdelijke aanduiding voor tekst 2"/>
          <p:cNvSpPr>
            <a:spLocks noGrp="1"/>
          </p:cNvSpPr>
          <p:nvPr>
            <p:ph type="body" sz="quarter" idx="13"/>
          </p:nvPr>
        </p:nvSpPr>
        <p:spPr/>
        <p:txBody>
          <a:bodyPr/>
          <a:lstStyle/>
          <a:p>
            <a:r>
              <a:rPr lang="nl-BE" dirty="0" smtClean="0"/>
              <a:t>BCFI</a:t>
            </a:r>
            <a:endParaRPr lang="nl-BE" dirty="0"/>
          </a:p>
        </p:txBody>
      </p:sp>
      <p:graphicFrame>
        <p:nvGraphicFramePr>
          <p:cNvPr id="9" name="Tabel 8"/>
          <p:cNvGraphicFramePr>
            <a:graphicFrameLocks noGrp="1"/>
          </p:cNvGraphicFramePr>
          <p:nvPr>
            <p:extLst>
              <p:ext uri="{D42A27DB-BD31-4B8C-83A1-F6EECF244321}">
                <p14:modId xmlns:p14="http://schemas.microsoft.com/office/powerpoint/2010/main" val="1929895158"/>
              </p:ext>
            </p:extLst>
          </p:nvPr>
        </p:nvGraphicFramePr>
        <p:xfrm>
          <a:off x="609600" y="2060848"/>
          <a:ext cx="7706817" cy="3762197"/>
        </p:xfrm>
        <a:graphic>
          <a:graphicData uri="http://schemas.openxmlformats.org/drawingml/2006/table">
            <a:tbl>
              <a:tblPr firstRow="1" bandRow="1">
                <a:tableStyleId>{5C22544A-7EE6-4342-B048-85BDC9FD1C3A}</a:tableStyleId>
              </a:tblPr>
              <a:tblGrid>
                <a:gridCol w="2234208"/>
                <a:gridCol w="1800200"/>
                <a:gridCol w="3672409"/>
              </a:tblGrid>
              <a:tr h="378917">
                <a:tc>
                  <a:txBody>
                    <a:bodyPr/>
                    <a:lstStyle/>
                    <a:p>
                      <a:r>
                        <a:rPr lang="nl-BE" dirty="0" smtClean="0"/>
                        <a:t>Stofnaam</a:t>
                      </a:r>
                      <a:endParaRPr lang="nl-BE" dirty="0"/>
                    </a:p>
                  </a:txBody>
                  <a:tcPr/>
                </a:tc>
                <a:tc>
                  <a:txBody>
                    <a:bodyPr/>
                    <a:lstStyle/>
                    <a:p>
                      <a:r>
                        <a:rPr lang="nl-BE" dirty="0" smtClean="0"/>
                        <a:t>Merknaam</a:t>
                      </a:r>
                      <a:endParaRPr lang="nl-BE" dirty="0"/>
                    </a:p>
                  </a:txBody>
                  <a:tcPr/>
                </a:tc>
                <a:tc>
                  <a:txBody>
                    <a:bodyPr/>
                    <a:lstStyle/>
                    <a:p>
                      <a:r>
                        <a:rPr lang="nl-BE" dirty="0" smtClean="0"/>
                        <a:t>Gebruikelijke </a:t>
                      </a:r>
                      <a:r>
                        <a:rPr lang="nl-BE" dirty="0" err="1" smtClean="0"/>
                        <a:t>posologie</a:t>
                      </a:r>
                      <a:r>
                        <a:rPr lang="nl-BE" dirty="0" smtClean="0"/>
                        <a:t> osteoporose postmenopauzaal</a:t>
                      </a:r>
                      <a:endParaRPr lang="nl-BE" dirty="0"/>
                    </a:p>
                  </a:txBody>
                  <a:tcPr/>
                </a:tc>
              </a:tr>
              <a:tr h="378917">
                <a:tc>
                  <a:txBody>
                    <a:bodyPr/>
                    <a:lstStyle/>
                    <a:p>
                      <a:r>
                        <a:rPr lang="nl-BE" dirty="0" smtClean="0"/>
                        <a:t>Alendronaat</a:t>
                      </a:r>
                      <a:endParaRPr lang="nl-BE" dirty="0"/>
                    </a:p>
                  </a:txBody>
                  <a:tcPr/>
                </a:tc>
                <a:tc>
                  <a:txBody>
                    <a:bodyPr/>
                    <a:lstStyle/>
                    <a:p>
                      <a:r>
                        <a:rPr lang="nl-BE" dirty="0" err="1" smtClean="0"/>
                        <a:t>Fosamax</a:t>
                      </a:r>
                      <a:endParaRPr lang="nl-BE" dirty="0"/>
                    </a:p>
                  </a:txBody>
                  <a:tcPr/>
                </a:tc>
                <a:tc>
                  <a:txBody>
                    <a:bodyPr/>
                    <a:lstStyle/>
                    <a:p>
                      <a:r>
                        <a:rPr lang="nl-BE" dirty="0" smtClean="0"/>
                        <a:t>70</a:t>
                      </a:r>
                      <a:r>
                        <a:rPr lang="nl-BE" baseline="0" dirty="0" smtClean="0"/>
                        <a:t> mg 1x / week </a:t>
                      </a:r>
                    </a:p>
                    <a:p>
                      <a:r>
                        <a:rPr lang="nl-BE" baseline="0" dirty="0" smtClean="0"/>
                        <a:t>Of</a:t>
                      </a:r>
                    </a:p>
                    <a:p>
                      <a:r>
                        <a:rPr lang="nl-BE" baseline="0" dirty="0" smtClean="0"/>
                        <a:t>10 mg per dag</a:t>
                      </a:r>
                      <a:endParaRPr lang="nl-BE" dirty="0"/>
                    </a:p>
                  </a:txBody>
                  <a:tcPr/>
                </a:tc>
              </a:tr>
              <a:tr h="378917">
                <a:tc>
                  <a:txBody>
                    <a:bodyPr/>
                    <a:lstStyle/>
                    <a:p>
                      <a:r>
                        <a:rPr lang="nl-BE" dirty="0" err="1" smtClean="0"/>
                        <a:t>Ibandronaat</a:t>
                      </a:r>
                      <a:endParaRPr lang="nl-BE" dirty="0"/>
                    </a:p>
                  </a:txBody>
                  <a:tcPr/>
                </a:tc>
                <a:tc>
                  <a:txBody>
                    <a:bodyPr/>
                    <a:lstStyle/>
                    <a:p>
                      <a:r>
                        <a:rPr lang="nl-BE" dirty="0" err="1" smtClean="0"/>
                        <a:t>Bonviva</a:t>
                      </a:r>
                      <a:endParaRPr lang="nl-BE" dirty="0"/>
                    </a:p>
                  </a:txBody>
                  <a:tcPr/>
                </a:tc>
                <a:tc>
                  <a:txBody>
                    <a:bodyPr/>
                    <a:lstStyle/>
                    <a:p>
                      <a:r>
                        <a:rPr lang="nl-BE" dirty="0" smtClean="0"/>
                        <a:t>150 mg 1x / maand</a:t>
                      </a:r>
                    </a:p>
                    <a:p>
                      <a:r>
                        <a:rPr lang="nl-BE" dirty="0" smtClean="0"/>
                        <a:t>Of</a:t>
                      </a:r>
                    </a:p>
                    <a:p>
                      <a:r>
                        <a:rPr lang="nl-BE" dirty="0" smtClean="0"/>
                        <a:t>3 mg 1x</a:t>
                      </a:r>
                      <a:r>
                        <a:rPr lang="nl-BE" baseline="0" dirty="0" smtClean="0"/>
                        <a:t> / 3 maand (IV)</a:t>
                      </a:r>
                      <a:endParaRPr lang="nl-BE" dirty="0"/>
                    </a:p>
                  </a:txBody>
                  <a:tcPr/>
                </a:tc>
              </a:tr>
              <a:tr h="378917">
                <a:tc>
                  <a:txBody>
                    <a:bodyPr/>
                    <a:lstStyle/>
                    <a:p>
                      <a:r>
                        <a:rPr lang="nl-BE" dirty="0" err="1" smtClean="0"/>
                        <a:t>Risedronaat</a:t>
                      </a:r>
                      <a:endParaRPr lang="nl-BE" dirty="0"/>
                    </a:p>
                  </a:txBody>
                  <a:tcPr/>
                </a:tc>
                <a:tc>
                  <a:txBody>
                    <a:bodyPr/>
                    <a:lstStyle/>
                    <a:p>
                      <a:r>
                        <a:rPr lang="nl-BE" dirty="0" err="1" smtClean="0"/>
                        <a:t>Actonel</a:t>
                      </a:r>
                      <a:endParaRPr lang="nl-BE" dirty="0"/>
                    </a:p>
                  </a:txBody>
                  <a:tcPr/>
                </a:tc>
                <a:tc>
                  <a:txBody>
                    <a:bodyPr/>
                    <a:lstStyle/>
                    <a:p>
                      <a:r>
                        <a:rPr lang="nl-BE" dirty="0" smtClean="0"/>
                        <a:t>5 mg per</a:t>
                      </a:r>
                      <a:r>
                        <a:rPr lang="nl-BE" baseline="0" dirty="0" smtClean="0"/>
                        <a:t> dag</a:t>
                      </a:r>
                    </a:p>
                    <a:p>
                      <a:r>
                        <a:rPr lang="nl-BE" baseline="0" dirty="0" smtClean="0"/>
                        <a:t>Of</a:t>
                      </a:r>
                    </a:p>
                    <a:p>
                      <a:r>
                        <a:rPr lang="nl-BE" baseline="0" dirty="0" smtClean="0"/>
                        <a:t>35 mg 1x / week</a:t>
                      </a:r>
                      <a:endParaRPr lang="nl-BE" dirty="0"/>
                    </a:p>
                  </a:txBody>
                  <a:tcPr/>
                </a:tc>
              </a:tr>
              <a:tr h="378917">
                <a:tc>
                  <a:txBody>
                    <a:bodyPr/>
                    <a:lstStyle/>
                    <a:p>
                      <a:r>
                        <a:rPr lang="nl-BE" dirty="0" err="1" smtClean="0"/>
                        <a:t>Zoledronaat</a:t>
                      </a:r>
                      <a:endParaRPr lang="nl-BE" dirty="0"/>
                    </a:p>
                  </a:txBody>
                  <a:tcPr/>
                </a:tc>
                <a:tc>
                  <a:txBody>
                    <a:bodyPr/>
                    <a:lstStyle/>
                    <a:p>
                      <a:r>
                        <a:rPr lang="nl-BE" dirty="0" err="1" smtClean="0"/>
                        <a:t>Aclasta</a:t>
                      </a:r>
                      <a:endParaRPr lang="nl-BE" dirty="0"/>
                    </a:p>
                  </a:txBody>
                  <a:tcPr/>
                </a:tc>
                <a:tc>
                  <a:txBody>
                    <a:bodyPr/>
                    <a:lstStyle/>
                    <a:p>
                      <a:r>
                        <a:rPr lang="nl-BE" dirty="0" smtClean="0"/>
                        <a:t>5 mg 1x / jaar (IV)</a:t>
                      </a:r>
                      <a:endParaRPr lang="nl-BE" dirty="0"/>
                    </a:p>
                  </a:txBody>
                  <a:tcPr/>
                </a:tc>
              </a:tr>
            </a:tbl>
          </a:graphicData>
        </a:graphic>
      </p:graphicFrame>
    </p:spTree>
    <p:extLst>
      <p:ext uri="{BB962C8B-B14F-4D97-AF65-F5344CB8AC3E}">
        <p14:creationId xmlns:p14="http://schemas.microsoft.com/office/powerpoint/2010/main" val="151470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van het MFO 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algn="just"/>
            <a:endParaRPr lang="nl-BE" dirty="0"/>
          </a:p>
          <a:p>
            <a:pPr marL="342900" indent="-342900" algn="just">
              <a:buFont typeface="Arial" panose="020B0604020202020204" pitchFamily="34" charset="0"/>
              <a:buChar char="•"/>
            </a:pPr>
            <a:r>
              <a:rPr lang="nl-BE" dirty="0" smtClean="0"/>
              <a:t>Korte achtergrond osteoporose</a:t>
            </a:r>
          </a:p>
          <a:p>
            <a:pPr marL="342900" indent="-342900" algn="just">
              <a:buFont typeface="Arial" panose="020B0604020202020204" pitchFamily="34" charset="0"/>
              <a:buChar char="•"/>
            </a:pPr>
            <a:r>
              <a:rPr lang="nl-BE" dirty="0" smtClean="0"/>
              <a:t>Goed gebruik van bisfosfonaten</a:t>
            </a:r>
          </a:p>
          <a:p>
            <a:pPr marL="342900" indent="-342900" algn="just">
              <a:buFont typeface="Arial" panose="020B0604020202020204" pitchFamily="34" charset="0"/>
              <a:buChar char="•"/>
            </a:pPr>
            <a:r>
              <a:rPr lang="nl-BE" dirty="0" smtClean="0"/>
              <a:t>Rol van calcium en Vitamine D</a:t>
            </a:r>
          </a:p>
          <a:p>
            <a:pPr marL="342900" indent="-342900" algn="just">
              <a:buFont typeface="Arial" panose="020B0604020202020204" pitchFamily="34" charset="0"/>
              <a:buChar char="•"/>
            </a:pPr>
            <a:r>
              <a:rPr lang="nl-BE" dirty="0" err="1" smtClean="0"/>
              <a:t>Denosumab</a:t>
            </a:r>
            <a:r>
              <a:rPr lang="nl-BE" dirty="0" smtClean="0"/>
              <a:t>; wat en hoe?</a:t>
            </a:r>
          </a:p>
          <a:p>
            <a:pPr marL="342900" indent="-342900" algn="just">
              <a:buFont typeface="Arial" panose="020B0604020202020204" pitchFamily="34" charset="0"/>
              <a:buChar char="•"/>
            </a:pPr>
            <a:r>
              <a:rPr lang="nl-BE" dirty="0" smtClean="0"/>
              <a:t>Afspraken &amp; indicatoren </a:t>
            </a:r>
            <a:endParaRPr lang="nl-BE" dirty="0"/>
          </a:p>
          <a:p>
            <a:pPr marL="342900" indent="-342900" algn="just">
              <a:buFont typeface="Arial" panose="020B0604020202020204" pitchFamily="34" charset="0"/>
              <a:buChar char="•"/>
            </a:pPr>
            <a:endParaRPr lang="nl-BE" dirty="0" smtClean="0"/>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Tree>
    <p:extLst>
      <p:ext uri="{BB962C8B-B14F-4D97-AF65-F5344CB8AC3E}">
        <p14:creationId xmlns:p14="http://schemas.microsoft.com/office/powerpoint/2010/main" val="1170528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Francine</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Rechthoek 3"/>
          <p:cNvSpPr/>
          <p:nvPr/>
        </p:nvSpPr>
        <p:spPr>
          <a:xfrm>
            <a:off x="609599" y="1859340"/>
            <a:ext cx="8077199" cy="2585323"/>
          </a:xfrm>
          <a:prstGeom prst="rect">
            <a:avLst/>
          </a:prstGeom>
        </p:spPr>
        <p:txBody>
          <a:bodyPr wrap="square">
            <a:spAutoFit/>
          </a:bodyPr>
          <a:lstStyle/>
          <a:p>
            <a:r>
              <a:rPr lang="nl-BE" dirty="0" smtClean="0"/>
              <a:t>Francine neemt ook nog volgende medicatie ;</a:t>
            </a:r>
          </a:p>
          <a:p>
            <a:pPr marL="285750" indent="-285750">
              <a:buFont typeface="Arial" panose="020B0604020202020204" pitchFamily="34" charset="0"/>
              <a:buChar char="•"/>
            </a:pPr>
            <a:r>
              <a:rPr lang="nl-BE" dirty="0" smtClean="0"/>
              <a:t>Bisoprolol 5 mg</a:t>
            </a:r>
          </a:p>
          <a:p>
            <a:pPr marL="285750" indent="-285750">
              <a:buFont typeface="Arial" panose="020B0604020202020204" pitchFamily="34" charset="0"/>
              <a:buChar char="•"/>
            </a:pPr>
            <a:r>
              <a:rPr lang="nl-BE" dirty="0" err="1" smtClean="0"/>
              <a:t>Xarelto</a:t>
            </a:r>
            <a:r>
              <a:rPr lang="nl-BE" dirty="0" smtClean="0"/>
              <a:t> 20 mg</a:t>
            </a:r>
          </a:p>
          <a:p>
            <a:pPr marL="285750" indent="-285750">
              <a:buFont typeface="Arial" panose="020B0604020202020204" pitchFamily="34" charset="0"/>
              <a:buChar char="•"/>
            </a:pPr>
            <a:r>
              <a:rPr lang="nl-BE" dirty="0" smtClean="0"/>
              <a:t>Simvastatine 20 mg</a:t>
            </a:r>
          </a:p>
          <a:p>
            <a:pPr marL="285750" indent="-285750">
              <a:buFont typeface="Arial" panose="020B0604020202020204" pitchFamily="34" charset="0"/>
              <a:buChar char="•"/>
            </a:pPr>
            <a:r>
              <a:rPr lang="nl-BE" dirty="0" err="1" smtClean="0"/>
              <a:t>Diclofenac</a:t>
            </a:r>
            <a:r>
              <a:rPr lang="nl-BE" dirty="0" smtClean="0"/>
              <a:t> 75 mg zo nodig (rugpijn)</a:t>
            </a:r>
          </a:p>
          <a:p>
            <a:pPr marL="285750" indent="-285750">
              <a:buFont typeface="Arial" panose="020B0604020202020204" pitchFamily="34" charset="0"/>
              <a:buChar char="•"/>
            </a:pPr>
            <a:r>
              <a:rPr lang="nl-BE" dirty="0" smtClean="0"/>
              <a:t>Rennie zo nodig</a:t>
            </a:r>
          </a:p>
          <a:p>
            <a:pPr marL="285750" indent="-285750">
              <a:buFont typeface="Arial" panose="020B0604020202020204" pitchFamily="34" charset="0"/>
              <a:buChar char="•"/>
            </a:pPr>
            <a:endParaRPr lang="nl-BE" dirty="0" smtClean="0"/>
          </a:p>
          <a:p>
            <a:r>
              <a:rPr lang="nl-BE" dirty="0" smtClean="0"/>
              <a:t>Welke mogelijke interacties zie je?</a:t>
            </a:r>
            <a:endParaRPr lang="nl-BE" dirty="0"/>
          </a:p>
          <a:p>
            <a:endParaRPr lang="nl-BE" dirty="0"/>
          </a:p>
        </p:txBody>
      </p:sp>
    </p:spTree>
    <p:extLst>
      <p:ext uri="{BB962C8B-B14F-4D97-AF65-F5344CB8AC3E}">
        <p14:creationId xmlns:p14="http://schemas.microsoft.com/office/powerpoint/2010/main" val="4227557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Interacties</a:t>
            </a:r>
            <a:endParaRPr lang="nl-BE" dirty="0"/>
          </a:p>
        </p:txBody>
      </p:sp>
      <p:sp>
        <p:nvSpPr>
          <p:cNvPr id="3" name="Tijdelijke aanduiding voor tekst 2"/>
          <p:cNvSpPr>
            <a:spLocks noGrp="1"/>
          </p:cNvSpPr>
          <p:nvPr>
            <p:ph type="body" sz="quarter" idx="13"/>
          </p:nvPr>
        </p:nvSpPr>
        <p:spPr/>
        <p:txBody>
          <a:bodyPr/>
          <a:lstStyle/>
          <a:p>
            <a:r>
              <a:rPr lang="nl-BE" dirty="0">
                <a:hlinkClick r:id="rId3"/>
              </a:rPr>
              <a:t>https://</a:t>
            </a:r>
            <a:r>
              <a:rPr lang="nl-BE" dirty="0" smtClean="0">
                <a:hlinkClick r:id="rId3"/>
              </a:rPr>
              <a:t>www.farmacotherapeutischkompas.nl/bladeren/preparaatteksten/a/alendroninezuur#interacties</a:t>
            </a:r>
            <a:r>
              <a:rPr lang="nl-BE" dirty="0" smtClean="0"/>
              <a:t> </a:t>
            </a:r>
            <a:endParaRPr lang="nl-BE" dirty="0"/>
          </a:p>
        </p:txBody>
      </p:sp>
      <p:sp>
        <p:nvSpPr>
          <p:cNvPr id="4" name="Rechthoek 3"/>
          <p:cNvSpPr/>
          <p:nvPr/>
        </p:nvSpPr>
        <p:spPr>
          <a:xfrm>
            <a:off x="609599" y="1859340"/>
            <a:ext cx="8077199" cy="2862322"/>
          </a:xfrm>
          <a:prstGeom prst="rect">
            <a:avLst/>
          </a:prstGeom>
        </p:spPr>
        <p:txBody>
          <a:bodyPr wrap="square">
            <a:spAutoFit/>
          </a:bodyPr>
          <a:lstStyle/>
          <a:p>
            <a:r>
              <a:rPr lang="nl-BE" dirty="0" smtClean="0"/>
              <a:t>Het gebruik van antacida (Rennie), maar ook andere geneesmiddelen kan de resorptie van alendronaat verminderen. </a:t>
            </a:r>
          </a:p>
          <a:p>
            <a:endParaRPr lang="nl-BE" dirty="0"/>
          </a:p>
          <a:p>
            <a:r>
              <a:rPr lang="nl-BE" dirty="0" smtClean="0"/>
              <a:t>Wat stel je voor?</a:t>
            </a:r>
          </a:p>
          <a:p>
            <a:endParaRPr lang="nl-BE" dirty="0"/>
          </a:p>
          <a:p>
            <a:pPr marL="285750" indent="-285750">
              <a:buFont typeface="Symbol" panose="05050102010706020507" pitchFamily="18" charset="2"/>
              <a:buChar char="Þ"/>
            </a:pPr>
            <a:r>
              <a:rPr lang="nl-BE" i="1" dirty="0" smtClean="0"/>
              <a:t>Wacht tenminste een half uur met de inname van andere medicatie of supplementen</a:t>
            </a:r>
          </a:p>
          <a:p>
            <a:endParaRPr lang="nl-BE" dirty="0"/>
          </a:p>
          <a:p>
            <a:r>
              <a:rPr lang="nl-BE" dirty="0" smtClean="0"/>
              <a:t>Welke andere tips geef je nog mee?</a:t>
            </a:r>
          </a:p>
          <a:p>
            <a:endParaRPr lang="nl-BE" dirty="0"/>
          </a:p>
        </p:txBody>
      </p:sp>
    </p:spTree>
    <p:extLst>
      <p:ext uri="{BB962C8B-B14F-4D97-AF65-F5344CB8AC3E}">
        <p14:creationId xmlns:p14="http://schemas.microsoft.com/office/powerpoint/2010/main" val="228624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smtClean="0"/>
              <a:t>Bisfosfonaten</a:t>
            </a:r>
            <a:r>
              <a:rPr lang="nl-BE" sz="3600" dirty="0"/>
              <a:t> </a:t>
            </a:r>
            <a:r>
              <a:rPr lang="nl-BE" sz="3600" dirty="0" smtClean="0"/>
              <a:t>… voorzorgen zijn nodig</a:t>
            </a:r>
            <a:endParaRPr lang="nl-BE" sz="3600" dirty="0"/>
          </a:p>
        </p:txBody>
      </p:sp>
      <p:sp>
        <p:nvSpPr>
          <p:cNvPr id="3" name="Tijdelijke aanduiding voor tekst 2"/>
          <p:cNvSpPr>
            <a:spLocks noGrp="1"/>
          </p:cNvSpPr>
          <p:nvPr>
            <p:ph type="body" sz="quarter" idx="13"/>
          </p:nvPr>
        </p:nvSpPr>
        <p:spPr/>
        <p:txBody>
          <a:bodyPr/>
          <a:lstStyle/>
          <a:p>
            <a:r>
              <a:rPr lang="nl-BE" dirty="0" err="1"/>
              <a:t>Farmaka</a:t>
            </a:r>
            <a:r>
              <a:rPr lang="nl-BE" dirty="0"/>
              <a:t>, </a:t>
            </a:r>
            <a:r>
              <a:rPr lang="nl-BE" i="1" dirty="0" err="1"/>
              <a:t>Geneesmiddele</a:t>
            </a:r>
            <a:r>
              <a:rPr lang="nl-BE" i="1" dirty="0"/>
              <a:t>[1] Geneesmiddelen bij osteoporose, 2012.n bij osteoporose</a:t>
            </a:r>
            <a:r>
              <a:rPr lang="nl-BE" dirty="0"/>
              <a:t>, 2012</a:t>
            </a:r>
          </a:p>
        </p:txBody>
      </p:sp>
      <p:sp>
        <p:nvSpPr>
          <p:cNvPr id="4" name="Afgeronde rechthoek 3"/>
          <p:cNvSpPr/>
          <p:nvPr/>
        </p:nvSpPr>
        <p:spPr>
          <a:xfrm>
            <a:off x="609600" y="1700808"/>
            <a:ext cx="2234208" cy="4176464"/>
          </a:xfrm>
          <a:prstGeom prst="roundRect">
            <a:avLst/>
          </a:prstGeom>
          <a:solidFill>
            <a:srgbClr val="C0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b="1" dirty="0" smtClean="0">
                <a:solidFill>
                  <a:srgbClr val="C00000"/>
                </a:solidFill>
              </a:rPr>
              <a:t>Risico</a:t>
            </a:r>
            <a:endParaRPr lang="nl-BE" sz="2400" b="1" dirty="0">
              <a:solidFill>
                <a:srgbClr val="C00000"/>
              </a:solidFill>
            </a:endParaRPr>
          </a:p>
        </p:txBody>
      </p:sp>
      <p:sp>
        <p:nvSpPr>
          <p:cNvPr id="5" name="Tekstvak 4"/>
          <p:cNvSpPr txBox="1"/>
          <p:nvPr/>
        </p:nvSpPr>
        <p:spPr>
          <a:xfrm>
            <a:off x="826604" y="3004209"/>
            <a:ext cx="1800200" cy="369332"/>
          </a:xfrm>
          <a:prstGeom prst="rect">
            <a:avLst/>
          </a:prstGeom>
          <a:solidFill>
            <a:schemeClr val="bg1"/>
          </a:solidFill>
          <a:ln>
            <a:solidFill>
              <a:srgbClr val="C00000"/>
            </a:solidFill>
          </a:ln>
        </p:spPr>
        <p:txBody>
          <a:bodyPr wrap="square" rtlCol="0">
            <a:spAutoFit/>
          </a:bodyPr>
          <a:lstStyle/>
          <a:p>
            <a:r>
              <a:rPr lang="nl-BE" dirty="0" smtClean="0"/>
              <a:t>Slokdarmletsel</a:t>
            </a:r>
            <a:endParaRPr lang="nl-BE" dirty="0"/>
          </a:p>
        </p:txBody>
      </p:sp>
      <p:sp>
        <p:nvSpPr>
          <p:cNvPr id="6" name="Afgeronde rechthoek 5"/>
          <p:cNvSpPr/>
          <p:nvPr/>
        </p:nvSpPr>
        <p:spPr>
          <a:xfrm>
            <a:off x="3053188" y="1700808"/>
            <a:ext cx="5839292" cy="4176464"/>
          </a:xfrm>
          <a:prstGeom prst="roundRect">
            <a:avLst/>
          </a:prstGeom>
          <a:solidFill>
            <a:srgbClr val="92D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b="1" smtClean="0">
                <a:solidFill>
                  <a:srgbClr val="00B050"/>
                </a:solidFill>
              </a:rPr>
              <a:t>Voorzorgsmaatregel</a:t>
            </a:r>
            <a:endParaRPr lang="nl-BE" sz="2400" b="1" dirty="0">
              <a:solidFill>
                <a:srgbClr val="00B050"/>
              </a:solidFill>
            </a:endParaRPr>
          </a:p>
        </p:txBody>
      </p:sp>
      <p:sp>
        <p:nvSpPr>
          <p:cNvPr id="7" name="Tekstvak 6"/>
          <p:cNvSpPr txBox="1"/>
          <p:nvPr/>
        </p:nvSpPr>
        <p:spPr>
          <a:xfrm>
            <a:off x="3275855" y="2588711"/>
            <a:ext cx="5410943" cy="1477328"/>
          </a:xfrm>
          <a:prstGeom prst="rect">
            <a:avLst/>
          </a:prstGeom>
          <a:solidFill>
            <a:schemeClr val="bg1"/>
          </a:solidFill>
          <a:ln>
            <a:solidFill>
              <a:srgbClr val="00B050"/>
            </a:solidFill>
          </a:ln>
        </p:spPr>
        <p:txBody>
          <a:bodyPr wrap="square" rtlCol="0">
            <a:spAutoFit/>
          </a:bodyPr>
          <a:lstStyle/>
          <a:p>
            <a:r>
              <a:rPr lang="nl-BE" dirty="0" smtClean="0"/>
              <a:t>Per os: </a:t>
            </a:r>
          </a:p>
          <a:p>
            <a:pPr marL="285750" indent="-285750">
              <a:buFont typeface="Arial" panose="020B0604020202020204" pitchFamily="34" charset="0"/>
              <a:buChar char="•"/>
            </a:pPr>
            <a:r>
              <a:rPr lang="nl-BE" dirty="0" smtClean="0"/>
              <a:t>&gt;100 </a:t>
            </a:r>
            <a:r>
              <a:rPr lang="nl-BE" dirty="0" err="1" smtClean="0"/>
              <a:t>mL</a:t>
            </a:r>
            <a:r>
              <a:rPr lang="nl-BE" dirty="0" smtClean="0"/>
              <a:t>, niet bruisend, mineraalarm water (&lt; Ca-</a:t>
            </a:r>
            <a:r>
              <a:rPr lang="nl-BE" dirty="0" err="1" smtClean="0"/>
              <a:t>conc</a:t>
            </a:r>
            <a:r>
              <a:rPr lang="nl-BE" dirty="0" smtClean="0"/>
              <a:t>)</a:t>
            </a:r>
          </a:p>
          <a:p>
            <a:pPr marL="285750" indent="-285750">
              <a:buFont typeface="Arial" panose="020B0604020202020204" pitchFamily="34" charset="0"/>
              <a:buChar char="•"/>
            </a:pPr>
            <a:r>
              <a:rPr lang="nl-BE" dirty="0" smtClean="0"/>
              <a:t>niet zuigen/bijten </a:t>
            </a:r>
          </a:p>
          <a:p>
            <a:pPr marL="285750" indent="-285750">
              <a:buFont typeface="Arial" panose="020B0604020202020204" pitchFamily="34" charset="0"/>
              <a:buChar char="•"/>
            </a:pPr>
            <a:r>
              <a:rPr lang="nl-BE" dirty="0" smtClean="0"/>
              <a:t>1u niet liggen of na inname voedsel</a:t>
            </a:r>
            <a:endParaRPr lang="nl-BE" dirty="0"/>
          </a:p>
        </p:txBody>
      </p:sp>
      <p:sp>
        <p:nvSpPr>
          <p:cNvPr id="14" name="Tekstvak 13"/>
          <p:cNvSpPr txBox="1"/>
          <p:nvPr/>
        </p:nvSpPr>
        <p:spPr>
          <a:xfrm>
            <a:off x="826604" y="4498087"/>
            <a:ext cx="1800200" cy="646331"/>
          </a:xfrm>
          <a:prstGeom prst="rect">
            <a:avLst/>
          </a:prstGeom>
          <a:solidFill>
            <a:schemeClr val="bg1"/>
          </a:solidFill>
          <a:ln>
            <a:solidFill>
              <a:srgbClr val="C00000"/>
            </a:solidFill>
          </a:ln>
        </p:spPr>
        <p:txBody>
          <a:bodyPr wrap="square" rtlCol="0">
            <a:spAutoFit/>
          </a:bodyPr>
          <a:lstStyle/>
          <a:p>
            <a:r>
              <a:rPr lang="nl-BE" dirty="0" smtClean="0"/>
              <a:t>Slechte absorptie per os</a:t>
            </a:r>
            <a:endParaRPr lang="nl-BE" dirty="0"/>
          </a:p>
        </p:txBody>
      </p:sp>
      <p:sp>
        <p:nvSpPr>
          <p:cNvPr id="15" name="Tekstvak 14"/>
          <p:cNvSpPr txBox="1"/>
          <p:nvPr/>
        </p:nvSpPr>
        <p:spPr>
          <a:xfrm>
            <a:off x="3275855" y="4221088"/>
            <a:ext cx="5410943" cy="1200329"/>
          </a:xfrm>
          <a:prstGeom prst="rect">
            <a:avLst/>
          </a:prstGeom>
          <a:solidFill>
            <a:schemeClr val="bg1"/>
          </a:solidFill>
          <a:ln>
            <a:solidFill>
              <a:srgbClr val="00B050"/>
            </a:solidFill>
          </a:ln>
        </p:spPr>
        <p:txBody>
          <a:bodyPr wrap="square" rtlCol="0">
            <a:spAutoFit/>
          </a:bodyPr>
          <a:lstStyle/>
          <a:p>
            <a:pPr marL="285750" indent="-285750">
              <a:buFont typeface="Arial" panose="020B0604020202020204" pitchFamily="34" charset="0"/>
              <a:buChar char="•"/>
            </a:pPr>
            <a:r>
              <a:rPr lang="nl-BE" dirty="0" smtClean="0"/>
              <a:t>Inname op nuchtere maag </a:t>
            </a:r>
          </a:p>
          <a:p>
            <a:pPr marL="285750" indent="-285750">
              <a:buFont typeface="Arial" panose="020B0604020202020204" pitchFamily="34" charset="0"/>
              <a:buChar char="•"/>
            </a:pPr>
            <a:r>
              <a:rPr lang="nl-BE" dirty="0"/>
              <a:t>Met mineraalarm, niet bruisend </a:t>
            </a:r>
            <a:r>
              <a:rPr lang="nl-BE" dirty="0" smtClean="0"/>
              <a:t>water</a:t>
            </a:r>
          </a:p>
          <a:p>
            <a:pPr marL="285750" indent="-285750">
              <a:buFont typeface="Arial" panose="020B0604020202020204" pitchFamily="34" charset="0"/>
              <a:buChar char="•"/>
            </a:pPr>
            <a:r>
              <a:rPr lang="nl-BE" dirty="0" smtClean="0"/>
              <a:t>&gt; 30 min wachten voor inname voeding, ander GM</a:t>
            </a:r>
          </a:p>
          <a:p>
            <a:pPr marL="285750" indent="-285750">
              <a:buFont typeface="Arial" panose="020B0604020202020204" pitchFamily="34" charset="0"/>
              <a:buChar char="•"/>
            </a:pPr>
            <a:r>
              <a:rPr lang="nl-BE" dirty="0" smtClean="0"/>
              <a:t>Niet samen met Al, Ca, Fe of Mg (</a:t>
            </a:r>
            <a:r>
              <a:rPr lang="nl-BE" dirty="0" err="1" smtClean="0"/>
              <a:t>vb</a:t>
            </a:r>
            <a:r>
              <a:rPr lang="nl-BE" dirty="0" smtClean="0"/>
              <a:t> antacida)</a:t>
            </a:r>
            <a:endParaRPr lang="nl-BE" dirty="0"/>
          </a:p>
        </p:txBody>
      </p:sp>
      <p:sp>
        <p:nvSpPr>
          <p:cNvPr id="12" name="PIJL-RECHTS 11"/>
          <p:cNvSpPr/>
          <p:nvPr/>
        </p:nvSpPr>
        <p:spPr>
          <a:xfrm>
            <a:off x="2728662" y="3082751"/>
            <a:ext cx="547193" cy="21224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PIJL-RECHTS 15"/>
          <p:cNvSpPr/>
          <p:nvPr/>
        </p:nvSpPr>
        <p:spPr>
          <a:xfrm>
            <a:off x="2728661" y="4715128"/>
            <a:ext cx="547193" cy="21224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160706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smtClean="0"/>
              <a:t>Bisfosfonaten</a:t>
            </a:r>
            <a:r>
              <a:rPr lang="nl-BE" sz="3600" dirty="0"/>
              <a:t> </a:t>
            </a:r>
            <a:r>
              <a:rPr lang="nl-BE" sz="3600" dirty="0" smtClean="0"/>
              <a:t>… voorzorgen zijn nodig</a:t>
            </a:r>
            <a:endParaRPr lang="nl-BE" sz="3600" dirty="0"/>
          </a:p>
        </p:txBody>
      </p:sp>
      <p:sp>
        <p:nvSpPr>
          <p:cNvPr id="3" name="Tijdelijke aanduiding voor tekst 2"/>
          <p:cNvSpPr>
            <a:spLocks noGrp="1"/>
          </p:cNvSpPr>
          <p:nvPr>
            <p:ph type="body" sz="quarter" idx="13"/>
          </p:nvPr>
        </p:nvSpPr>
        <p:spPr/>
        <p:txBody>
          <a:bodyPr/>
          <a:lstStyle/>
          <a:p>
            <a:r>
              <a:rPr lang="nl-BE" dirty="0" err="1"/>
              <a:t>Farmaka</a:t>
            </a:r>
            <a:r>
              <a:rPr lang="nl-BE" dirty="0"/>
              <a:t>, </a:t>
            </a:r>
            <a:r>
              <a:rPr lang="nl-BE" i="1" dirty="0" err="1"/>
              <a:t>Geneesmiddele</a:t>
            </a:r>
            <a:r>
              <a:rPr lang="nl-BE" i="1" dirty="0"/>
              <a:t>[1] Geneesmiddelen bij osteoporose, 2012.n bij osteoporose</a:t>
            </a:r>
            <a:r>
              <a:rPr lang="nl-BE" dirty="0"/>
              <a:t>, </a:t>
            </a:r>
            <a:r>
              <a:rPr lang="nl-BE" dirty="0" smtClean="0"/>
              <a:t>2012</a:t>
            </a:r>
          </a:p>
          <a:p>
            <a:r>
              <a:rPr lang="nl-BE" dirty="0"/>
              <a:t>https://www.farmacotherapeutischkompas.nl/bladeren/preparaatteksten/a/alendroninezuur#waarschuwingen-en-voorzorgen</a:t>
            </a:r>
          </a:p>
          <a:p>
            <a:endParaRPr lang="nl-BE" dirty="0"/>
          </a:p>
        </p:txBody>
      </p:sp>
      <p:sp>
        <p:nvSpPr>
          <p:cNvPr id="4" name="Afgeronde rechthoek 3"/>
          <p:cNvSpPr/>
          <p:nvPr/>
        </p:nvSpPr>
        <p:spPr>
          <a:xfrm>
            <a:off x="609599" y="1700808"/>
            <a:ext cx="2956137" cy="2736304"/>
          </a:xfrm>
          <a:prstGeom prst="roundRect">
            <a:avLst/>
          </a:prstGeom>
          <a:solidFill>
            <a:srgbClr val="C0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b="1" dirty="0" smtClean="0">
                <a:solidFill>
                  <a:srgbClr val="C00000"/>
                </a:solidFill>
              </a:rPr>
              <a:t>Risico</a:t>
            </a:r>
            <a:endParaRPr lang="nl-BE" sz="2400" b="1" dirty="0">
              <a:solidFill>
                <a:srgbClr val="C00000"/>
              </a:solidFill>
            </a:endParaRPr>
          </a:p>
        </p:txBody>
      </p:sp>
      <p:sp>
        <p:nvSpPr>
          <p:cNvPr id="6" name="Afgeronde rechthoek 5"/>
          <p:cNvSpPr/>
          <p:nvPr/>
        </p:nvSpPr>
        <p:spPr>
          <a:xfrm>
            <a:off x="3779912" y="1700808"/>
            <a:ext cx="5112568" cy="2736304"/>
          </a:xfrm>
          <a:prstGeom prst="roundRect">
            <a:avLst/>
          </a:prstGeom>
          <a:solidFill>
            <a:srgbClr val="92D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b="1" smtClean="0">
                <a:solidFill>
                  <a:srgbClr val="00B050"/>
                </a:solidFill>
              </a:rPr>
              <a:t>Voorzorgsmaatregel</a:t>
            </a:r>
            <a:endParaRPr lang="nl-BE" sz="2400" b="1" dirty="0">
              <a:solidFill>
                <a:srgbClr val="00B050"/>
              </a:solidFill>
            </a:endParaRPr>
          </a:p>
        </p:txBody>
      </p:sp>
      <p:sp>
        <p:nvSpPr>
          <p:cNvPr id="8" name="Tekstvak 7"/>
          <p:cNvSpPr txBox="1"/>
          <p:nvPr/>
        </p:nvSpPr>
        <p:spPr>
          <a:xfrm>
            <a:off x="826604" y="2849160"/>
            <a:ext cx="2381890" cy="369332"/>
          </a:xfrm>
          <a:prstGeom prst="rect">
            <a:avLst/>
          </a:prstGeom>
          <a:solidFill>
            <a:schemeClr val="bg1"/>
          </a:solidFill>
          <a:ln>
            <a:solidFill>
              <a:srgbClr val="C00000"/>
            </a:solidFill>
          </a:ln>
        </p:spPr>
        <p:txBody>
          <a:bodyPr wrap="square" rtlCol="0">
            <a:spAutoFit/>
          </a:bodyPr>
          <a:lstStyle/>
          <a:p>
            <a:r>
              <a:rPr lang="nl-BE" dirty="0" smtClean="0"/>
              <a:t>Acute nierinsufficiëntie</a:t>
            </a:r>
            <a:endParaRPr lang="nl-BE" dirty="0"/>
          </a:p>
        </p:txBody>
      </p:sp>
      <p:sp>
        <p:nvSpPr>
          <p:cNvPr id="9" name="Tekstvak 8"/>
          <p:cNvSpPr txBox="1"/>
          <p:nvPr/>
        </p:nvSpPr>
        <p:spPr>
          <a:xfrm>
            <a:off x="3949269" y="2710661"/>
            <a:ext cx="4737529" cy="646331"/>
          </a:xfrm>
          <a:prstGeom prst="rect">
            <a:avLst/>
          </a:prstGeom>
          <a:solidFill>
            <a:schemeClr val="bg1"/>
          </a:solidFill>
          <a:ln>
            <a:solidFill>
              <a:srgbClr val="00B050"/>
            </a:solidFill>
          </a:ln>
        </p:spPr>
        <p:txBody>
          <a:bodyPr wrap="square" rtlCol="0">
            <a:spAutoFit/>
          </a:bodyPr>
          <a:lstStyle/>
          <a:p>
            <a:r>
              <a:rPr lang="nl-BE" dirty="0" err="1" smtClean="0"/>
              <a:t>Zoledroninezuur</a:t>
            </a:r>
            <a:r>
              <a:rPr lang="nl-BE" dirty="0" smtClean="0"/>
              <a:t> i.v.: </a:t>
            </a:r>
            <a:r>
              <a:rPr lang="nl-BE" dirty="0"/>
              <a:t>patiënt vooraf goed hydrateren, nierfunctie controleren </a:t>
            </a:r>
          </a:p>
        </p:txBody>
      </p:sp>
      <p:sp>
        <p:nvSpPr>
          <p:cNvPr id="10" name="Rechthoek 9"/>
          <p:cNvSpPr/>
          <p:nvPr/>
        </p:nvSpPr>
        <p:spPr>
          <a:xfrm>
            <a:off x="4191000" y="3572435"/>
            <a:ext cx="4572000" cy="369332"/>
          </a:xfrm>
          <a:prstGeom prst="rect">
            <a:avLst/>
          </a:prstGeom>
        </p:spPr>
        <p:txBody>
          <a:bodyPr>
            <a:spAutoFit/>
          </a:bodyPr>
          <a:lstStyle/>
          <a:p>
            <a:endParaRPr lang="nl-BE" dirty="0">
              <a:solidFill>
                <a:srgbClr val="000000"/>
              </a:solidFill>
              <a:latin typeface="Calibri" panose="020F0502020204030204" pitchFamily="34" charset="0"/>
            </a:endParaRPr>
          </a:p>
        </p:txBody>
      </p:sp>
      <p:sp>
        <p:nvSpPr>
          <p:cNvPr id="11" name="Tekstvak 10"/>
          <p:cNvSpPr txBox="1"/>
          <p:nvPr/>
        </p:nvSpPr>
        <p:spPr>
          <a:xfrm>
            <a:off x="3949269" y="3572435"/>
            <a:ext cx="4729036" cy="369332"/>
          </a:xfrm>
          <a:prstGeom prst="rect">
            <a:avLst/>
          </a:prstGeom>
          <a:solidFill>
            <a:schemeClr val="bg1"/>
          </a:solidFill>
          <a:ln>
            <a:solidFill>
              <a:srgbClr val="00B050"/>
            </a:solidFill>
          </a:ln>
        </p:spPr>
        <p:txBody>
          <a:bodyPr wrap="square" rtlCol="0">
            <a:spAutoFit/>
          </a:bodyPr>
          <a:lstStyle/>
          <a:p>
            <a:r>
              <a:rPr lang="nl-BE" dirty="0" smtClean="0">
                <a:solidFill>
                  <a:srgbClr val="000000"/>
                </a:solidFill>
                <a:latin typeface="Calibri" panose="020F0502020204030204" pitchFamily="34" charset="0"/>
              </a:rPr>
              <a:t>Extra aandacht tandzorg</a:t>
            </a:r>
            <a:endParaRPr lang="nl-BE" dirty="0">
              <a:solidFill>
                <a:srgbClr val="000000"/>
              </a:solidFill>
              <a:latin typeface="Calibri" panose="020F0502020204030204" pitchFamily="34" charset="0"/>
            </a:endParaRPr>
          </a:p>
        </p:txBody>
      </p:sp>
      <p:sp>
        <p:nvSpPr>
          <p:cNvPr id="13" name="Tekstvak 12"/>
          <p:cNvSpPr txBox="1"/>
          <p:nvPr/>
        </p:nvSpPr>
        <p:spPr>
          <a:xfrm>
            <a:off x="826604" y="3356992"/>
            <a:ext cx="2381890" cy="800219"/>
          </a:xfrm>
          <a:prstGeom prst="rect">
            <a:avLst/>
          </a:prstGeom>
          <a:solidFill>
            <a:schemeClr val="bg1"/>
          </a:solidFill>
          <a:ln>
            <a:solidFill>
              <a:srgbClr val="C00000"/>
            </a:solidFill>
          </a:ln>
        </p:spPr>
        <p:txBody>
          <a:bodyPr wrap="square" rtlCol="0">
            <a:spAutoFit/>
          </a:bodyPr>
          <a:lstStyle/>
          <a:p>
            <a:r>
              <a:rPr lang="nl-BE" dirty="0" err="1"/>
              <a:t>Osteonecrose</a:t>
            </a:r>
            <a:r>
              <a:rPr lang="nl-BE" dirty="0"/>
              <a:t> </a:t>
            </a:r>
            <a:r>
              <a:rPr lang="nl-BE" dirty="0" smtClean="0"/>
              <a:t>kaak</a:t>
            </a:r>
          </a:p>
          <a:p>
            <a:r>
              <a:rPr lang="nl-BE" sz="1400" dirty="0" smtClean="0">
                <a:sym typeface="Wingdings" panose="05000000000000000000" pitchFamily="2" charset="2"/>
              </a:rPr>
              <a:t> </a:t>
            </a:r>
            <a:r>
              <a:rPr lang="nl-BE" sz="1400" dirty="0" err="1" smtClean="0">
                <a:sym typeface="Wingdings" panose="05000000000000000000" pitchFamily="2" charset="2"/>
              </a:rPr>
              <a:t>Vb</a:t>
            </a:r>
            <a:r>
              <a:rPr lang="nl-BE" sz="1400" dirty="0" smtClean="0">
                <a:sym typeface="Wingdings" panose="05000000000000000000" pitchFamily="2" charset="2"/>
              </a:rPr>
              <a:t> geen tandextractie mogelijk</a:t>
            </a:r>
            <a:endParaRPr lang="nl-BE" sz="1400" dirty="0"/>
          </a:p>
        </p:txBody>
      </p:sp>
      <p:sp>
        <p:nvSpPr>
          <p:cNvPr id="14" name="PIJL-RECHTS 13"/>
          <p:cNvSpPr/>
          <p:nvPr/>
        </p:nvSpPr>
        <p:spPr>
          <a:xfrm>
            <a:off x="3368884" y="2927702"/>
            <a:ext cx="547193" cy="21224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PIJL-RECHTS 14"/>
          <p:cNvSpPr/>
          <p:nvPr/>
        </p:nvSpPr>
        <p:spPr>
          <a:xfrm>
            <a:off x="3368884" y="3650977"/>
            <a:ext cx="547193" cy="212248"/>
          </a:xfrm>
          <a:prstGeom prs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20243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t>Wat zijn contra-indicaties voor het gebruik van bisfosfonaten? </a:t>
            </a:r>
            <a:endParaRPr lang="nl-BE" sz="4400" dirty="0"/>
          </a:p>
        </p:txBody>
      </p:sp>
    </p:spTree>
    <p:extLst>
      <p:ext uri="{BB962C8B-B14F-4D97-AF65-F5344CB8AC3E}">
        <p14:creationId xmlns:p14="http://schemas.microsoft.com/office/powerpoint/2010/main" val="32362028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Bisfosfonaten: contra-indicaties</a:t>
            </a:r>
            <a:endParaRPr lang="nl-BE" dirty="0"/>
          </a:p>
        </p:txBody>
      </p:sp>
      <p:sp>
        <p:nvSpPr>
          <p:cNvPr id="6" name="Afgeronde rechthoek 5"/>
          <p:cNvSpPr/>
          <p:nvPr/>
        </p:nvSpPr>
        <p:spPr>
          <a:xfrm>
            <a:off x="609599" y="1700808"/>
            <a:ext cx="2956137" cy="4104456"/>
          </a:xfrm>
          <a:prstGeom prst="roundRect">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b="1" dirty="0" smtClean="0">
                <a:solidFill>
                  <a:srgbClr val="C00000"/>
                </a:solidFill>
              </a:rPr>
              <a:t>Risico</a:t>
            </a:r>
            <a:endParaRPr lang="nl-BE" sz="2400" b="1" dirty="0">
              <a:solidFill>
                <a:srgbClr val="C00000"/>
              </a:solidFill>
            </a:endParaRPr>
          </a:p>
        </p:txBody>
      </p:sp>
      <p:sp>
        <p:nvSpPr>
          <p:cNvPr id="7" name="Afgeronde rechthoek 6"/>
          <p:cNvSpPr/>
          <p:nvPr/>
        </p:nvSpPr>
        <p:spPr>
          <a:xfrm>
            <a:off x="3779912" y="1700808"/>
            <a:ext cx="5112568" cy="4104456"/>
          </a:xfrm>
          <a:prstGeom prst="roundRect">
            <a:avLst/>
          </a:prstGeom>
          <a:solidFill>
            <a:srgbClr val="FF00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b="1" dirty="0" smtClean="0">
                <a:solidFill>
                  <a:schemeClr val="tx1"/>
                </a:solidFill>
              </a:rPr>
              <a:t>Contra-indicatie</a:t>
            </a:r>
            <a:endParaRPr lang="nl-BE" sz="2400" b="1" dirty="0">
              <a:solidFill>
                <a:schemeClr val="tx1"/>
              </a:solidFill>
            </a:endParaRPr>
          </a:p>
        </p:txBody>
      </p:sp>
      <p:sp>
        <p:nvSpPr>
          <p:cNvPr id="8" name="Tekstvak 7"/>
          <p:cNvSpPr txBox="1"/>
          <p:nvPr/>
        </p:nvSpPr>
        <p:spPr>
          <a:xfrm>
            <a:off x="826604" y="2779910"/>
            <a:ext cx="2381890" cy="369332"/>
          </a:xfrm>
          <a:prstGeom prst="rect">
            <a:avLst/>
          </a:prstGeom>
          <a:solidFill>
            <a:schemeClr val="bg1"/>
          </a:solidFill>
          <a:ln>
            <a:solidFill>
              <a:srgbClr val="C00000"/>
            </a:solidFill>
          </a:ln>
        </p:spPr>
        <p:txBody>
          <a:bodyPr wrap="square" rtlCol="0">
            <a:spAutoFit/>
          </a:bodyPr>
          <a:lstStyle/>
          <a:p>
            <a:r>
              <a:rPr lang="nl-BE" dirty="0" err="1" smtClean="0"/>
              <a:t>Hypocalciëmie</a:t>
            </a:r>
            <a:endParaRPr lang="nl-BE" dirty="0"/>
          </a:p>
        </p:txBody>
      </p:sp>
      <p:sp>
        <p:nvSpPr>
          <p:cNvPr id="9" name="Tekstvak 8"/>
          <p:cNvSpPr txBox="1"/>
          <p:nvPr/>
        </p:nvSpPr>
        <p:spPr>
          <a:xfrm>
            <a:off x="3949269" y="2779910"/>
            <a:ext cx="4737529" cy="369332"/>
          </a:xfrm>
          <a:prstGeom prst="rect">
            <a:avLst/>
          </a:prstGeom>
          <a:solidFill>
            <a:schemeClr val="bg1"/>
          </a:solidFill>
          <a:ln>
            <a:solidFill>
              <a:srgbClr val="FF0000"/>
            </a:solidFill>
          </a:ln>
        </p:spPr>
        <p:txBody>
          <a:bodyPr wrap="square" rtlCol="0">
            <a:spAutoFit/>
          </a:bodyPr>
          <a:lstStyle/>
          <a:p>
            <a:r>
              <a:rPr lang="nl-BE" dirty="0" err="1" smtClean="0"/>
              <a:t>Hypocalciëmie</a:t>
            </a:r>
            <a:endParaRPr lang="nl-BE" dirty="0"/>
          </a:p>
        </p:txBody>
      </p:sp>
      <p:sp>
        <p:nvSpPr>
          <p:cNvPr id="10" name="Rechthoek 9"/>
          <p:cNvSpPr/>
          <p:nvPr/>
        </p:nvSpPr>
        <p:spPr>
          <a:xfrm>
            <a:off x="4191000" y="3356992"/>
            <a:ext cx="4572000" cy="369332"/>
          </a:xfrm>
          <a:prstGeom prst="rect">
            <a:avLst/>
          </a:prstGeom>
        </p:spPr>
        <p:txBody>
          <a:bodyPr>
            <a:spAutoFit/>
          </a:bodyPr>
          <a:lstStyle/>
          <a:p>
            <a:endParaRPr lang="nl-BE" dirty="0">
              <a:solidFill>
                <a:srgbClr val="000000"/>
              </a:solidFill>
              <a:latin typeface="Calibri" panose="020F0502020204030204" pitchFamily="34" charset="0"/>
            </a:endParaRPr>
          </a:p>
        </p:txBody>
      </p:sp>
      <p:sp>
        <p:nvSpPr>
          <p:cNvPr id="11" name="Tekstvak 10"/>
          <p:cNvSpPr txBox="1"/>
          <p:nvPr/>
        </p:nvSpPr>
        <p:spPr>
          <a:xfrm>
            <a:off x="3949269" y="3356992"/>
            <a:ext cx="4729036" cy="369332"/>
          </a:xfrm>
          <a:prstGeom prst="rect">
            <a:avLst/>
          </a:prstGeom>
          <a:solidFill>
            <a:schemeClr val="bg1"/>
          </a:solidFill>
          <a:ln>
            <a:solidFill>
              <a:srgbClr val="FF0000"/>
            </a:solidFill>
          </a:ln>
        </p:spPr>
        <p:txBody>
          <a:bodyPr wrap="square" rtlCol="0">
            <a:spAutoFit/>
          </a:bodyPr>
          <a:lstStyle/>
          <a:p>
            <a:r>
              <a:rPr lang="nl-BE" dirty="0"/>
              <a:t>Ernstige nierinsufficiëntie</a:t>
            </a:r>
            <a:endParaRPr lang="nl-BE" dirty="0">
              <a:solidFill>
                <a:srgbClr val="000000"/>
              </a:solidFill>
              <a:latin typeface="Calibri" panose="020F0502020204030204" pitchFamily="34" charset="0"/>
            </a:endParaRPr>
          </a:p>
        </p:txBody>
      </p:sp>
      <p:sp>
        <p:nvSpPr>
          <p:cNvPr id="12" name="Tekstvak 11"/>
          <p:cNvSpPr txBox="1"/>
          <p:nvPr/>
        </p:nvSpPr>
        <p:spPr>
          <a:xfrm>
            <a:off x="826604" y="3356992"/>
            <a:ext cx="2381890" cy="369332"/>
          </a:xfrm>
          <a:prstGeom prst="rect">
            <a:avLst/>
          </a:prstGeom>
          <a:solidFill>
            <a:schemeClr val="bg1"/>
          </a:solidFill>
          <a:ln>
            <a:solidFill>
              <a:srgbClr val="C00000"/>
            </a:solidFill>
          </a:ln>
        </p:spPr>
        <p:txBody>
          <a:bodyPr wrap="square" rtlCol="0">
            <a:spAutoFit/>
          </a:bodyPr>
          <a:lstStyle/>
          <a:p>
            <a:r>
              <a:rPr lang="nl-BE" dirty="0" smtClean="0"/>
              <a:t>Acute nierinsufficiëntie</a:t>
            </a:r>
            <a:endParaRPr lang="nl-BE" sz="1400" dirty="0"/>
          </a:p>
        </p:txBody>
      </p:sp>
      <p:sp>
        <p:nvSpPr>
          <p:cNvPr id="13" name="PIJL-RECHTS 12"/>
          <p:cNvSpPr/>
          <p:nvPr/>
        </p:nvSpPr>
        <p:spPr>
          <a:xfrm>
            <a:off x="3368884" y="2858452"/>
            <a:ext cx="547193" cy="2122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PIJL-RECHTS 13"/>
          <p:cNvSpPr/>
          <p:nvPr/>
        </p:nvSpPr>
        <p:spPr>
          <a:xfrm>
            <a:off x="3368884" y="3435534"/>
            <a:ext cx="547193" cy="2122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p:cNvSpPr txBox="1"/>
          <p:nvPr/>
        </p:nvSpPr>
        <p:spPr>
          <a:xfrm>
            <a:off x="3949269" y="3818657"/>
            <a:ext cx="4729036" cy="646331"/>
          </a:xfrm>
          <a:prstGeom prst="rect">
            <a:avLst/>
          </a:prstGeom>
          <a:solidFill>
            <a:schemeClr val="bg1"/>
          </a:solidFill>
          <a:ln>
            <a:solidFill>
              <a:srgbClr val="FF0000"/>
            </a:solidFill>
          </a:ln>
        </p:spPr>
        <p:txBody>
          <a:bodyPr wrap="square" rtlCol="0">
            <a:spAutoFit/>
          </a:bodyPr>
          <a:lstStyle/>
          <a:p>
            <a:r>
              <a:rPr lang="nl-BE" dirty="0" err="1" smtClean="0"/>
              <a:t>Zoledroninezuur</a:t>
            </a:r>
            <a:r>
              <a:rPr lang="nl-BE" dirty="0" smtClean="0"/>
              <a:t>: </a:t>
            </a:r>
            <a:r>
              <a:rPr lang="nl-BE" dirty="0"/>
              <a:t>indien </a:t>
            </a:r>
            <a:r>
              <a:rPr lang="nl-BE" dirty="0" smtClean="0"/>
              <a:t>GFR&lt;30 ml/min </a:t>
            </a:r>
            <a:r>
              <a:rPr lang="nl-BE" dirty="0"/>
              <a:t>of ernstig vitamine D-tekort</a:t>
            </a:r>
            <a:endParaRPr lang="nl-BE" dirty="0">
              <a:solidFill>
                <a:srgbClr val="000000"/>
              </a:solidFill>
              <a:latin typeface="Calibri" panose="020F0502020204030204" pitchFamily="34" charset="0"/>
            </a:endParaRPr>
          </a:p>
        </p:txBody>
      </p:sp>
      <p:sp>
        <p:nvSpPr>
          <p:cNvPr id="16" name="PIJL-RECHTS 15"/>
          <p:cNvSpPr/>
          <p:nvPr/>
        </p:nvSpPr>
        <p:spPr>
          <a:xfrm>
            <a:off x="3368883" y="4035698"/>
            <a:ext cx="547193" cy="2122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Tekstvak 16"/>
          <p:cNvSpPr txBox="1"/>
          <p:nvPr/>
        </p:nvSpPr>
        <p:spPr>
          <a:xfrm>
            <a:off x="826604" y="4813118"/>
            <a:ext cx="2381890" cy="369332"/>
          </a:xfrm>
          <a:prstGeom prst="rect">
            <a:avLst/>
          </a:prstGeom>
          <a:solidFill>
            <a:schemeClr val="bg1"/>
          </a:solidFill>
          <a:ln>
            <a:solidFill>
              <a:srgbClr val="C00000"/>
            </a:solidFill>
          </a:ln>
        </p:spPr>
        <p:txBody>
          <a:bodyPr wrap="square" rtlCol="0">
            <a:spAutoFit/>
          </a:bodyPr>
          <a:lstStyle/>
          <a:p>
            <a:r>
              <a:rPr lang="nl-BE" dirty="0" smtClean="0"/>
              <a:t>Slokdarmletsel</a:t>
            </a:r>
            <a:endParaRPr lang="nl-BE" dirty="0"/>
          </a:p>
        </p:txBody>
      </p:sp>
      <p:sp>
        <p:nvSpPr>
          <p:cNvPr id="18" name="Tekstvak 17"/>
          <p:cNvSpPr txBox="1"/>
          <p:nvPr/>
        </p:nvSpPr>
        <p:spPr>
          <a:xfrm>
            <a:off x="3953515" y="4674619"/>
            <a:ext cx="4729036" cy="646331"/>
          </a:xfrm>
          <a:prstGeom prst="rect">
            <a:avLst/>
          </a:prstGeom>
          <a:solidFill>
            <a:schemeClr val="bg1"/>
          </a:solidFill>
          <a:ln>
            <a:solidFill>
              <a:srgbClr val="FF0000"/>
            </a:solidFill>
          </a:ln>
        </p:spPr>
        <p:txBody>
          <a:bodyPr wrap="square" rtlCol="0">
            <a:spAutoFit/>
          </a:bodyPr>
          <a:lstStyle/>
          <a:p>
            <a:r>
              <a:rPr lang="nl-BE" dirty="0" smtClean="0"/>
              <a:t>Factoren </a:t>
            </a:r>
            <a:r>
              <a:rPr lang="nl-BE" dirty="0"/>
              <a:t>die de lediging van de</a:t>
            </a:r>
          </a:p>
          <a:p>
            <a:r>
              <a:rPr lang="nl-BE" dirty="0" err="1"/>
              <a:t>oesofagus</a:t>
            </a:r>
            <a:r>
              <a:rPr lang="nl-BE" dirty="0"/>
              <a:t> kunnen vertragen</a:t>
            </a:r>
          </a:p>
        </p:txBody>
      </p:sp>
      <p:sp>
        <p:nvSpPr>
          <p:cNvPr id="19" name="PIJL-RECHTS 18"/>
          <p:cNvSpPr/>
          <p:nvPr/>
        </p:nvSpPr>
        <p:spPr>
          <a:xfrm>
            <a:off x="3368883" y="4891660"/>
            <a:ext cx="547193" cy="2122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Tijdelijke aanduiding voor tekst 2"/>
          <p:cNvSpPr>
            <a:spLocks noGrp="1"/>
          </p:cNvSpPr>
          <p:nvPr>
            <p:ph type="body" sz="quarter" idx="13"/>
          </p:nvPr>
        </p:nvSpPr>
        <p:spPr>
          <a:xfrm>
            <a:off x="899592" y="6053138"/>
            <a:ext cx="7787207" cy="704850"/>
          </a:xfrm>
        </p:spPr>
        <p:txBody>
          <a:bodyPr/>
          <a:lstStyle/>
          <a:p>
            <a:r>
              <a:rPr lang="nl-BE" dirty="0" err="1"/>
              <a:t>Farmaka</a:t>
            </a:r>
            <a:r>
              <a:rPr lang="nl-BE" dirty="0"/>
              <a:t>, </a:t>
            </a:r>
            <a:r>
              <a:rPr lang="nl-BE" i="1" dirty="0" err="1"/>
              <a:t>Geneesmiddele</a:t>
            </a:r>
            <a:r>
              <a:rPr lang="nl-BE" i="1" dirty="0"/>
              <a:t>[1] Geneesmiddelen bij osteoporose, 2012.n bij osteoporose</a:t>
            </a:r>
            <a:r>
              <a:rPr lang="nl-BE" dirty="0"/>
              <a:t>, 2012</a:t>
            </a:r>
          </a:p>
          <a:p>
            <a:endParaRPr lang="nl-BE" dirty="0"/>
          </a:p>
        </p:txBody>
      </p:sp>
    </p:spTree>
    <p:extLst>
      <p:ext uri="{BB962C8B-B14F-4D97-AF65-F5344CB8AC3E}">
        <p14:creationId xmlns:p14="http://schemas.microsoft.com/office/powerpoint/2010/main" val="35361352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t>Hoeveel procent van jullie patiënten met osteoporose neemt </a:t>
            </a:r>
          </a:p>
          <a:p>
            <a:pPr algn="ctr"/>
            <a:r>
              <a:rPr lang="nl-BE" sz="4400" dirty="0" smtClean="0"/>
              <a:t>calcium en/of vitamine D bij?</a:t>
            </a:r>
            <a:endParaRPr lang="nl-BE" sz="4400" dirty="0"/>
          </a:p>
        </p:txBody>
      </p:sp>
    </p:spTree>
    <p:extLst>
      <p:ext uri="{BB962C8B-B14F-4D97-AF65-F5344CB8AC3E}">
        <p14:creationId xmlns:p14="http://schemas.microsoft.com/office/powerpoint/2010/main" val="11202673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Calcium en vit D: cijfers Belgi</a:t>
            </a:r>
            <a:r>
              <a:rPr lang="nl-BE" dirty="0"/>
              <a:t>ë</a:t>
            </a:r>
          </a:p>
        </p:txBody>
      </p:sp>
      <p:sp>
        <p:nvSpPr>
          <p:cNvPr id="3" name="Tijdelijke aanduiding voor tekst 2"/>
          <p:cNvSpPr>
            <a:spLocks noGrp="1"/>
          </p:cNvSpPr>
          <p:nvPr>
            <p:ph type="body" sz="quarter" idx="13"/>
          </p:nvPr>
        </p:nvSpPr>
        <p:spPr/>
        <p:txBody>
          <a:bodyPr/>
          <a:lstStyle/>
          <a:p>
            <a:r>
              <a:rPr lang="nl-BE" dirty="0"/>
              <a:t>Consensusvergadering, R., Het rationeel gebruik van calcium en vitamine D Juryrapport, 2015.</a:t>
            </a:r>
          </a:p>
        </p:txBody>
      </p:sp>
      <p:pic>
        <p:nvPicPr>
          <p:cNvPr id="5" name="Afbeelding 4"/>
          <p:cNvPicPr>
            <a:picLocks noChangeAspect="1"/>
          </p:cNvPicPr>
          <p:nvPr/>
        </p:nvPicPr>
        <p:blipFill>
          <a:blip r:embed="rId3"/>
          <a:stretch>
            <a:fillRect/>
          </a:stretch>
        </p:blipFill>
        <p:spPr>
          <a:xfrm>
            <a:off x="1963216" y="1513725"/>
            <a:ext cx="4466456" cy="4466456"/>
          </a:xfrm>
          <a:prstGeom prst="rect">
            <a:avLst/>
          </a:prstGeom>
        </p:spPr>
      </p:pic>
      <p:sp>
        <p:nvSpPr>
          <p:cNvPr id="6" name="Gekromde PIJL-OMHOOG 5"/>
          <p:cNvSpPr/>
          <p:nvPr/>
        </p:nvSpPr>
        <p:spPr>
          <a:xfrm rot="5400000">
            <a:off x="2052593" y="3963606"/>
            <a:ext cx="3075749" cy="802311"/>
          </a:xfrm>
          <a:prstGeom prst="curvedUpArrow">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7" name="Afgeronde rechthoek 6"/>
          <p:cNvSpPr/>
          <p:nvPr/>
        </p:nvSpPr>
        <p:spPr>
          <a:xfrm>
            <a:off x="957064" y="3840725"/>
            <a:ext cx="2051248" cy="1008112"/>
          </a:xfrm>
          <a:prstGeom prst="roundRect">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BE" dirty="0" smtClean="0"/>
              <a:t>Daling calcium preparaten zonder vit D</a:t>
            </a:r>
            <a:endParaRPr lang="nl-BE" dirty="0"/>
          </a:p>
        </p:txBody>
      </p:sp>
      <p:sp>
        <p:nvSpPr>
          <p:cNvPr id="8" name="Gekromde PIJL-OMHOOG 7"/>
          <p:cNvSpPr/>
          <p:nvPr/>
        </p:nvSpPr>
        <p:spPr>
          <a:xfrm rot="16200000" flipH="1">
            <a:off x="4891797" y="3969026"/>
            <a:ext cx="3075749" cy="802311"/>
          </a:xfrm>
          <a:prstGeom prst="curvedUpArrow">
            <a:avLst/>
          </a:prstGeom>
          <a:solidFill>
            <a:srgbClr val="92D050"/>
          </a:solidFill>
          <a:ln>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9" name="Afgeronde rechthoek 8"/>
          <p:cNvSpPr/>
          <p:nvPr/>
        </p:nvSpPr>
        <p:spPr>
          <a:xfrm flipH="1">
            <a:off x="6972888" y="3840725"/>
            <a:ext cx="2063608" cy="1008112"/>
          </a:xfrm>
          <a:prstGeom prst="roundRect">
            <a:avLst/>
          </a:prstGeom>
          <a:solidFill>
            <a:srgbClr val="92D050"/>
          </a:solidFill>
          <a:ln>
            <a:solidFill>
              <a:srgbClr val="92D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BE" dirty="0" smtClean="0"/>
              <a:t>Toename gebruik vaste associaties calcium en vit D</a:t>
            </a:r>
            <a:endParaRPr lang="nl-BE" dirty="0"/>
          </a:p>
        </p:txBody>
      </p:sp>
      <p:sp>
        <p:nvSpPr>
          <p:cNvPr id="10" name="Afgeronde rechthoek 9"/>
          <p:cNvSpPr/>
          <p:nvPr/>
        </p:nvSpPr>
        <p:spPr>
          <a:xfrm flipH="1">
            <a:off x="6811890" y="5368055"/>
            <a:ext cx="2224606" cy="57606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nl-BE" dirty="0" smtClean="0"/>
              <a:t>91% van totaal aantal verpakkingen</a:t>
            </a:r>
            <a:endParaRPr lang="nl-BE" dirty="0"/>
          </a:p>
        </p:txBody>
      </p:sp>
      <p:sp>
        <p:nvSpPr>
          <p:cNvPr id="11" name="Afgeronde rechthoek 10"/>
          <p:cNvSpPr/>
          <p:nvPr/>
        </p:nvSpPr>
        <p:spPr>
          <a:xfrm rot="16200000">
            <a:off x="5472165" y="5113262"/>
            <a:ext cx="393574" cy="135361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PIJL-RECHTS 11"/>
          <p:cNvSpPr/>
          <p:nvPr/>
        </p:nvSpPr>
        <p:spPr>
          <a:xfrm>
            <a:off x="6365926" y="5703031"/>
            <a:ext cx="382219" cy="196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623606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p:txBody>
          <a:bodyPr/>
          <a:lstStyle/>
          <a:p>
            <a:endParaRPr lang="nl-BE"/>
          </a:p>
        </p:txBody>
      </p:sp>
      <p:sp>
        <p:nvSpPr>
          <p:cNvPr id="5" name="Titel 4"/>
          <p:cNvSpPr>
            <a:spLocks noGrp="1"/>
          </p:cNvSpPr>
          <p:nvPr>
            <p:ph type="title"/>
          </p:nvPr>
        </p:nvSpPr>
        <p:spPr/>
        <p:txBody>
          <a:bodyPr/>
          <a:lstStyle/>
          <a:p>
            <a:r>
              <a:rPr lang="nl-BE" dirty="0" smtClean="0"/>
              <a:t>Calcium en vit D metabolisme</a:t>
            </a:r>
            <a:endParaRPr lang="nl-BE" dirty="0"/>
          </a:p>
        </p:txBody>
      </p:sp>
      <p:grpSp>
        <p:nvGrpSpPr>
          <p:cNvPr id="26" name="Groep 25"/>
          <p:cNvGrpSpPr/>
          <p:nvPr/>
        </p:nvGrpSpPr>
        <p:grpSpPr>
          <a:xfrm>
            <a:off x="2056891" y="1700808"/>
            <a:ext cx="5472608" cy="4176464"/>
            <a:chOff x="1888246" y="1520011"/>
            <a:chExt cx="5597355" cy="4344100"/>
          </a:xfrm>
        </p:grpSpPr>
        <p:grpSp>
          <p:nvGrpSpPr>
            <p:cNvPr id="28" name="Groep 27"/>
            <p:cNvGrpSpPr/>
            <p:nvPr/>
          </p:nvGrpSpPr>
          <p:grpSpPr>
            <a:xfrm>
              <a:off x="2131486" y="1759655"/>
              <a:ext cx="5323418" cy="4104456"/>
              <a:chOff x="1763688" y="1772816"/>
              <a:chExt cx="6547554" cy="4861926"/>
            </a:xfrm>
          </p:grpSpPr>
          <p:pic>
            <p:nvPicPr>
              <p:cNvPr id="42" name="Picture 2" descr="Afbeeldingsresultaat voor calcium vitamin d metabolism"/>
              <p:cNvPicPr>
                <a:picLocks noChangeAspect="1" noChangeArrowheads="1"/>
              </p:cNvPicPr>
              <p:nvPr/>
            </p:nvPicPr>
            <p:blipFill rotWithShape="1">
              <a:blip r:embed="rId3"/>
              <a:srcRect l="16611" t="14746"/>
              <a:stretch/>
            </p:blipFill>
            <p:spPr bwMode="auto">
              <a:xfrm>
                <a:off x="1979711" y="1772816"/>
                <a:ext cx="6331531" cy="4861926"/>
              </a:xfrm>
              <a:prstGeom prst="rect">
                <a:avLst/>
              </a:prstGeom>
              <a:noFill/>
            </p:spPr>
          </p:pic>
          <p:sp>
            <p:nvSpPr>
              <p:cNvPr id="43" name="Rechthoek 42"/>
              <p:cNvSpPr/>
              <p:nvPr/>
            </p:nvSpPr>
            <p:spPr>
              <a:xfrm>
                <a:off x="1763688" y="3469976"/>
                <a:ext cx="2016224" cy="632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44" name="Rechthoek 43"/>
              <p:cNvSpPr/>
              <p:nvPr/>
            </p:nvSpPr>
            <p:spPr>
              <a:xfrm>
                <a:off x="2192362" y="6322091"/>
                <a:ext cx="1182841" cy="242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dirty="0" smtClean="0">
                    <a:solidFill>
                      <a:schemeClr val="tx1"/>
                    </a:solidFill>
                  </a:rPr>
                  <a:t>Calcificatie</a:t>
                </a:r>
                <a:endParaRPr lang="nl-BE" sz="800" dirty="0">
                  <a:solidFill>
                    <a:schemeClr val="tx1"/>
                  </a:solidFill>
                </a:endParaRPr>
              </a:p>
            </p:txBody>
          </p:sp>
          <p:sp>
            <p:nvSpPr>
              <p:cNvPr id="45" name="Rechthoek 44"/>
              <p:cNvSpPr/>
              <p:nvPr/>
            </p:nvSpPr>
            <p:spPr>
              <a:xfrm rot="198864">
                <a:off x="5397528" y="1792482"/>
                <a:ext cx="704562" cy="1177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46" name="Rechthoek 45"/>
              <p:cNvSpPr/>
              <p:nvPr/>
            </p:nvSpPr>
            <p:spPr>
              <a:xfrm rot="2355945">
                <a:off x="5048699" y="2252447"/>
                <a:ext cx="704562" cy="82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47" name="Rechthoek 46"/>
              <p:cNvSpPr/>
              <p:nvPr/>
            </p:nvSpPr>
            <p:spPr>
              <a:xfrm>
                <a:off x="3821645" y="6162785"/>
                <a:ext cx="1542441" cy="471957"/>
              </a:xfrm>
              <a:prstGeom prst="rect">
                <a:avLst/>
              </a:prstGeom>
              <a:solidFill>
                <a:srgbClr val="699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smtClean="0">
                    <a:solidFill>
                      <a:schemeClr val="bg1"/>
                    </a:solidFill>
                  </a:rPr>
                  <a:t>Calcium in bloed</a:t>
                </a:r>
                <a:endParaRPr lang="nl-BE" sz="900" b="1" dirty="0">
                  <a:solidFill>
                    <a:schemeClr val="bg1"/>
                  </a:solidFill>
                </a:endParaRPr>
              </a:p>
            </p:txBody>
          </p:sp>
        </p:grpSp>
        <p:pic>
          <p:nvPicPr>
            <p:cNvPr id="29" name="Afbeelding 28"/>
            <p:cNvPicPr>
              <a:picLocks noChangeAspect="1"/>
            </p:cNvPicPr>
            <p:nvPr/>
          </p:nvPicPr>
          <p:blipFill rotWithShape="1">
            <a:blip r:embed="rId4"/>
            <a:srcRect l="59000" t="9936" b="51742"/>
            <a:stretch/>
          </p:blipFill>
          <p:spPr>
            <a:xfrm>
              <a:off x="5886532" y="1520011"/>
              <a:ext cx="1599069" cy="1287034"/>
            </a:xfrm>
            <a:prstGeom prst="rect">
              <a:avLst/>
            </a:prstGeom>
          </p:spPr>
        </p:pic>
        <p:pic>
          <p:nvPicPr>
            <p:cNvPr id="30" name="Picture 2" descr="Afbeeldingsresultaat voor calcium vitamin d metabolism"/>
            <p:cNvPicPr>
              <a:picLocks noChangeAspect="1" noChangeArrowheads="1"/>
            </p:cNvPicPr>
            <p:nvPr/>
          </p:nvPicPr>
          <p:blipFill rotWithShape="1">
            <a:blip r:embed="rId3"/>
            <a:srcRect l="66734" t="49345" r="22586" b="47970"/>
            <a:stretch/>
          </p:blipFill>
          <p:spPr bwMode="auto">
            <a:xfrm rot="5400000">
              <a:off x="6182136" y="2747501"/>
              <a:ext cx="720165" cy="141214"/>
            </a:xfrm>
            <a:prstGeom prst="rect">
              <a:avLst/>
            </a:prstGeom>
            <a:noFill/>
          </p:spPr>
        </p:pic>
        <p:pic>
          <p:nvPicPr>
            <p:cNvPr id="31" name="Picture 2" descr="brÃ»l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77317" y="3023025"/>
              <a:ext cx="739177" cy="7030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Gerelateerde afbeeld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88246" y="1593900"/>
              <a:ext cx="1050268" cy="1050268"/>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ep 32"/>
            <p:cNvGrpSpPr/>
            <p:nvPr/>
          </p:nvGrpSpPr>
          <p:grpSpPr>
            <a:xfrm rot="10800000">
              <a:off x="2812826" y="2403058"/>
              <a:ext cx="936105" cy="720080"/>
              <a:chOff x="7380312" y="3429000"/>
              <a:chExt cx="936105" cy="720080"/>
            </a:xfrm>
          </p:grpSpPr>
          <p:pic>
            <p:nvPicPr>
              <p:cNvPr id="40" name="Picture 2" descr="Afbeeldingsresultaat voor calcium vitamin d metabolism"/>
              <p:cNvPicPr>
                <a:picLocks noChangeAspect="1" noChangeArrowheads="1"/>
              </p:cNvPicPr>
              <p:nvPr/>
            </p:nvPicPr>
            <p:blipFill rotWithShape="1">
              <a:blip r:embed="rId3"/>
              <a:srcRect l="22443" t="57696" r="62393" b="27348"/>
              <a:stretch/>
            </p:blipFill>
            <p:spPr bwMode="auto">
              <a:xfrm>
                <a:off x="7380312" y="3429000"/>
                <a:ext cx="936105" cy="720080"/>
              </a:xfrm>
              <a:prstGeom prst="rect">
                <a:avLst/>
              </a:prstGeom>
              <a:noFill/>
            </p:spPr>
          </p:pic>
          <p:sp>
            <p:nvSpPr>
              <p:cNvPr id="41" name="Rechthoek 40"/>
              <p:cNvSpPr/>
              <p:nvPr/>
            </p:nvSpPr>
            <p:spPr>
              <a:xfrm>
                <a:off x="7480672" y="3509596"/>
                <a:ext cx="648072" cy="183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grpSp>
        <p:grpSp>
          <p:nvGrpSpPr>
            <p:cNvPr id="34" name="Groep 33"/>
            <p:cNvGrpSpPr/>
            <p:nvPr/>
          </p:nvGrpSpPr>
          <p:grpSpPr>
            <a:xfrm rot="10800000" flipH="1">
              <a:off x="5018199" y="2398333"/>
              <a:ext cx="936105" cy="720080"/>
              <a:chOff x="7380312" y="3429000"/>
              <a:chExt cx="936105" cy="720080"/>
            </a:xfrm>
          </p:grpSpPr>
          <p:pic>
            <p:nvPicPr>
              <p:cNvPr id="38" name="Picture 2" descr="Afbeeldingsresultaat voor calcium vitamin d metabolism"/>
              <p:cNvPicPr>
                <a:picLocks noChangeAspect="1" noChangeArrowheads="1"/>
              </p:cNvPicPr>
              <p:nvPr/>
            </p:nvPicPr>
            <p:blipFill rotWithShape="1">
              <a:blip r:embed="rId3"/>
              <a:srcRect l="22443" t="57696" r="62393" b="27348"/>
              <a:stretch/>
            </p:blipFill>
            <p:spPr bwMode="auto">
              <a:xfrm>
                <a:off x="7380312" y="3429000"/>
                <a:ext cx="936105" cy="720080"/>
              </a:xfrm>
              <a:prstGeom prst="rect">
                <a:avLst/>
              </a:prstGeom>
              <a:noFill/>
            </p:spPr>
          </p:pic>
          <p:sp>
            <p:nvSpPr>
              <p:cNvPr id="39" name="Rechthoek 38"/>
              <p:cNvSpPr/>
              <p:nvPr/>
            </p:nvSpPr>
            <p:spPr>
              <a:xfrm>
                <a:off x="7480672" y="3509596"/>
                <a:ext cx="648072" cy="183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grpSp>
        <p:sp>
          <p:nvSpPr>
            <p:cNvPr id="35" name="Rechthoek 34"/>
            <p:cNvSpPr/>
            <p:nvPr/>
          </p:nvSpPr>
          <p:spPr>
            <a:xfrm>
              <a:off x="2727727" y="2639567"/>
              <a:ext cx="938955" cy="2097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smtClean="0">
                  <a:solidFill>
                    <a:schemeClr val="bg1"/>
                  </a:solidFill>
                </a:rPr>
                <a:t>Vitamine D</a:t>
              </a:r>
              <a:endParaRPr lang="nl-BE" sz="900" b="1" dirty="0">
                <a:solidFill>
                  <a:schemeClr val="bg1"/>
                </a:solidFill>
              </a:endParaRPr>
            </a:p>
          </p:txBody>
        </p:sp>
        <p:sp>
          <p:nvSpPr>
            <p:cNvPr id="36" name="Rechthoek 35"/>
            <p:cNvSpPr/>
            <p:nvPr/>
          </p:nvSpPr>
          <p:spPr>
            <a:xfrm>
              <a:off x="5057691" y="2659879"/>
              <a:ext cx="938955" cy="2097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smtClean="0">
                  <a:solidFill>
                    <a:schemeClr val="bg1"/>
                  </a:solidFill>
                </a:rPr>
                <a:t>Vitamine D</a:t>
              </a:r>
              <a:endParaRPr lang="nl-BE" sz="900" b="1" dirty="0">
                <a:solidFill>
                  <a:schemeClr val="bg1"/>
                </a:solidFill>
              </a:endParaRPr>
            </a:p>
          </p:txBody>
        </p:sp>
        <p:pic>
          <p:nvPicPr>
            <p:cNvPr id="37" name="Picture 2" descr="Afbeeldingsresultaat voor calcium vitamin d metabolism"/>
            <p:cNvPicPr>
              <a:picLocks noChangeAspect="1" noChangeArrowheads="1"/>
            </p:cNvPicPr>
            <p:nvPr/>
          </p:nvPicPr>
          <p:blipFill rotWithShape="1">
            <a:blip r:embed="rId3"/>
            <a:srcRect l="70712" t="49242" r="23454" b="47970"/>
            <a:stretch/>
          </p:blipFill>
          <p:spPr bwMode="auto">
            <a:xfrm rot="5400000" flipV="1">
              <a:off x="2221710" y="2755851"/>
              <a:ext cx="376347" cy="140260"/>
            </a:xfrm>
            <a:prstGeom prst="rect">
              <a:avLst/>
            </a:prstGeom>
            <a:noFill/>
          </p:spPr>
        </p:pic>
      </p:grpSp>
    </p:spTree>
    <p:extLst>
      <p:ext uri="{BB962C8B-B14F-4D97-AF65-F5344CB8AC3E}">
        <p14:creationId xmlns:p14="http://schemas.microsoft.com/office/powerpoint/2010/main" val="16518549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Rol vitamine D</a:t>
            </a:r>
            <a:endParaRPr lang="nl-BE" dirty="0"/>
          </a:p>
        </p:txBody>
      </p:sp>
      <p:sp>
        <p:nvSpPr>
          <p:cNvPr id="3" name="Tijdelijke aanduiding voor tekst 2"/>
          <p:cNvSpPr>
            <a:spLocks noGrp="1"/>
          </p:cNvSpPr>
          <p:nvPr>
            <p:ph type="body" sz="quarter" idx="13"/>
          </p:nvPr>
        </p:nvSpPr>
        <p:spPr/>
        <p:txBody>
          <a:bodyPr/>
          <a:lstStyle/>
          <a:p>
            <a:endParaRPr lang="nl-BE"/>
          </a:p>
        </p:txBody>
      </p:sp>
      <p:grpSp>
        <p:nvGrpSpPr>
          <p:cNvPr id="4" name="Groep 3"/>
          <p:cNvGrpSpPr/>
          <p:nvPr/>
        </p:nvGrpSpPr>
        <p:grpSpPr>
          <a:xfrm>
            <a:off x="179512" y="2276872"/>
            <a:ext cx="4665715" cy="3528392"/>
            <a:chOff x="1888246" y="1520011"/>
            <a:chExt cx="5597355" cy="4344100"/>
          </a:xfrm>
        </p:grpSpPr>
        <p:grpSp>
          <p:nvGrpSpPr>
            <p:cNvPr id="5" name="Groep 4"/>
            <p:cNvGrpSpPr/>
            <p:nvPr/>
          </p:nvGrpSpPr>
          <p:grpSpPr>
            <a:xfrm>
              <a:off x="2131486" y="1759655"/>
              <a:ext cx="5323418" cy="4104456"/>
              <a:chOff x="1763688" y="1772816"/>
              <a:chExt cx="6547554" cy="4861926"/>
            </a:xfrm>
          </p:grpSpPr>
          <p:pic>
            <p:nvPicPr>
              <p:cNvPr id="19" name="Picture 2" descr="Afbeeldingsresultaat voor calcium vitamin d metabolism"/>
              <p:cNvPicPr>
                <a:picLocks noChangeAspect="1" noChangeArrowheads="1"/>
              </p:cNvPicPr>
              <p:nvPr/>
            </p:nvPicPr>
            <p:blipFill rotWithShape="1">
              <a:blip r:embed="rId3">
                <a:grayscl/>
              </a:blip>
              <a:srcRect l="16611" t="14746"/>
              <a:stretch/>
            </p:blipFill>
            <p:spPr bwMode="auto">
              <a:xfrm>
                <a:off x="1979711" y="1772816"/>
                <a:ext cx="6331531" cy="4861926"/>
              </a:xfrm>
              <a:prstGeom prst="rect">
                <a:avLst/>
              </a:prstGeom>
              <a:noFill/>
            </p:spPr>
          </p:pic>
          <p:sp>
            <p:nvSpPr>
              <p:cNvPr id="20" name="Rechthoek 19"/>
              <p:cNvSpPr/>
              <p:nvPr/>
            </p:nvSpPr>
            <p:spPr>
              <a:xfrm>
                <a:off x="1763688" y="3469976"/>
                <a:ext cx="2016224" cy="632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21" name="Rechthoek 20"/>
              <p:cNvSpPr/>
              <p:nvPr/>
            </p:nvSpPr>
            <p:spPr>
              <a:xfrm>
                <a:off x="2192362" y="6322091"/>
                <a:ext cx="1182841" cy="242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dirty="0" smtClean="0">
                    <a:solidFill>
                      <a:schemeClr val="tx1"/>
                    </a:solidFill>
                  </a:rPr>
                  <a:t>Calcificatie</a:t>
                </a:r>
                <a:endParaRPr lang="nl-BE" sz="800" dirty="0">
                  <a:solidFill>
                    <a:schemeClr val="tx1"/>
                  </a:solidFill>
                </a:endParaRPr>
              </a:p>
            </p:txBody>
          </p:sp>
          <p:sp>
            <p:nvSpPr>
              <p:cNvPr id="22" name="Rechthoek 21"/>
              <p:cNvSpPr/>
              <p:nvPr/>
            </p:nvSpPr>
            <p:spPr>
              <a:xfrm rot="198864">
                <a:off x="5397528" y="1792482"/>
                <a:ext cx="704562" cy="1177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23" name="Rechthoek 22"/>
              <p:cNvSpPr/>
              <p:nvPr/>
            </p:nvSpPr>
            <p:spPr>
              <a:xfrm rot="2355945">
                <a:off x="5048699" y="2252447"/>
                <a:ext cx="704562" cy="82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24" name="Rechthoek 23"/>
              <p:cNvSpPr/>
              <p:nvPr/>
            </p:nvSpPr>
            <p:spPr>
              <a:xfrm>
                <a:off x="3821645" y="6162785"/>
                <a:ext cx="1542441" cy="471957"/>
              </a:xfrm>
              <a:prstGeom prst="rect">
                <a:avLst/>
              </a:prstGeom>
              <a:solidFill>
                <a:srgbClr val="699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smtClean="0">
                    <a:solidFill>
                      <a:schemeClr val="bg1"/>
                    </a:solidFill>
                  </a:rPr>
                  <a:t>Calcium in bloed</a:t>
                </a:r>
                <a:endParaRPr lang="nl-BE" sz="900" b="1" dirty="0">
                  <a:solidFill>
                    <a:schemeClr val="bg1"/>
                  </a:solidFill>
                </a:endParaRPr>
              </a:p>
            </p:txBody>
          </p:sp>
        </p:grpSp>
        <p:pic>
          <p:nvPicPr>
            <p:cNvPr id="6" name="Afbeelding 5"/>
            <p:cNvPicPr>
              <a:picLocks noChangeAspect="1"/>
            </p:cNvPicPr>
            <p:nvPr/>
          </p:nvPicPr>
          <p:blipFill rotWithShape="1">
            <a:blip r:embed="rId4">
              <a:grayscl/>
            </a:blip>
            <a:srcRect l="59000" t="9936" b="51742"/>
            <a:stretch/>
          </p:blipFill>
          <p:spPr>
            <a:xfrm>
              <a:off x="5886532" y="1520011"/>
              <a:ext cx="1599069" cy="1287034"/>
            </a:xfrm>
            <a:prstGeom prst="rect">
              <a:avLst/>
            </a:prstGeom>
          </p:spPr>
        </p:pic>
        <p:pic>
          <p:nvPicPr>
            <p:cNvPr id="7" name="Picture 2" descr="Afbeeldingsresultaat voor calcium vitamin d metabolism"/>
            <p:cNvPicPr>
              <a:picLocks noChangeAspect="1" noChangeArrowheads="1"/>
            </p:cNvPicPr>
            <p:nvPr/>
          </p:nvPicPr>
          <p:blipFill rotWithShape="1">
            <a:blip r:embed="rId3">
              <a:grayscl/>
            </a:blip>
            <a:srcRect l="66734" t="49345" r="22586" b="47970"/>
            <a:stretch/>
          </p:blipFill>
          <p:spPr bwMode="auto">
            <a:xfrm rot="5400000">
              <a:off x="6182136" y="2747501"/>
              <a:ext cx="720165" cy="141214"/>
            </a:xfrm>
            <a:prstGeom prst="rect">
              <a:avLst/>
            </a:prstGeom>
            <a:noFill/>
          </p:spPr>
        </p:pic>
        <p:pic>
          <p:nvPicPr>
            <p:cNvPr id="8" name="Picture 2" descr="brÃ»lure"/>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2077317" y="3023025"/>
              <a:ext cx="739177" cy="703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Gerelateerde afbeeldi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888246" y="1593900"/>
              <a:ext cx="1050268" cy="105026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ep 9"/>
            <p:cNvGrpSpPr/>
            <p:nvPr/>
          </p:nvGrpSpPr>
          <p:grpSpPr>
            <a:xfrm rot="10800000">
              <a:off x="2812826" y="2403058"/>
              <a:ext cx="936105" cy="720080"/>
              <a:chOff x="7380312" y="3429000"/>
              <a:chExt cx="936105" cy="720080"/>
            </a:xfrm>
          </p:grpSpPr>
          <p:pic>
            <p:nvPicPr>
              <p:cNvPr id="17" name="Picture 2" descr="Afbeeldingsresultaat voor calcium vitamin d metabolism"/>
              <p:cNvPicPr>
                <a:picLocks noChangeAspect="1" noChangeArrowheads="1"/>
              </p:cNvPicPr>
              <p:nvPr/>
            </p:nvPicPr>
            <p:blipFill rotWithShape="1">
              <a:blip r:embed="rId3">
                <a:grayscl/>
              </a:blip>
              <a:srcRect l="22443" t="57696" r="62393" b="27348"/>
              <a:stretch/>
            </p:blipFill>
            <p:spPr bwMode="auto">
              <a:xfrm>
                <a:off x="7380312" y="3429000"/>
                <a:ext cx="936105" cy="720080"/>
              </a:xfrm>
              <a:prstGeom prst="rect">
                <a:avLst/>
              </a:prstGeom>
              <a:noFill/>
            </p:spPr>
          </p:pic>
          <p:sp>
            <p:nvSpPr>
              <p:cNvPr id="18" name="Rechthoek 17"/>
              <p:cNvSpPr/>
              <p:nvPr/>
            </p:nvSpPr>
            <p:spPr>
              <a:xfrm>
                <a:off x="7480672" y="3509596"/>
                <a:ext cx="648072" cy="183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grpSp>
        <p:grpSp>
          <p:nvGrpSpPr>
            <p:cNvPr id="11" name="Groep 10"/>
            <p:cNvGrpSpPr/>
            <p:nvPr/>
          </p:nvGrpSpPr>
          <p:grpSpPr>
            <a:xfrm rot="10800000" flipH="1">
              <a:off x="5018199" y="2398333"/>
              <a:ext cx="936105" cy="720080"/>
              <a:chOff x="7380312" y="3429000"/>
              <a:chExt cx="936105" cy="720080"/>
            </a:xfrm>
          </p:grpSpPr>
          <p:pic>
            <p:nvPicPr>
              <p:cNvPr id="15" name="Picture 2" descr="Afbeeldingsresultaat voor calcium vitamin d metabolism"/>
              <p:cNvPicPr>
                <a:picLocks noChangeAspect="1" noChangeArrowheads="1"/>
              </p:cNvPicPr>
              <p:nvPr/>
            </p:nvPicPr>
            <p:blipFill rotWithShape="1">
              <a:blip r:embed="rId3">
                <a:grayscl/>
              </a:blip>
              <a:srcRect l="22443" t="57696" r="62393" b="27348"/>
              <a:stretch/>
            </p:blipFill>
            <p:spPr bwMode="auto">
              <a:xfrm>
                <a:off x="7380312" y="3429000"/>
                <a:ext cx="936105" cy="720080"/>
              </a:xfrm>
              <a:prstGeom prst="rect">
                <a:avLst/>
              </a:prstGeom>
              <a:noFill/>
            </p:spPr>
          </p:pic>
          <p:sp>
            <p:nvSpPr>
              <p:cNvPr id="16" name="Rechthoek 15"/>
              <p:cNvSpPr/>
              <p:nvPr/>
            </p:nvSpPr>
            <p:spPr>
              <a:xfrm>
                <a:off x="7480672" y="3509596"/>
                <a:ext cx="648072" cy="183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grpSp>
        <p:sp>
          <p:nvSpPr>
            <p:cNvPr id="12" name="Rechthoek 11"/>
            <p:cNvSpPr/>
            <p:nvPr/>
          </p:nvSpPr>
          <p:spPr>
            <a:xfrm>
              <a:off x="2727727" y="2639567"/>
              <a:ext cx="938955" cy="2097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smtClean="0">
                  <a:solidFill>
                    <a:schemeClr val="bg1"/>
                  </a:solidFill>
                </a:rPr>
                <a:t>Vitamine D</a:t>
              </a:r>
              <a:endParaRPr lang="nl-BE" sz="900" b="1" dirty="0">
                <a:solidFill>
                  <a:schemeClr val="bg1"/>
                </a:solidFill>
              </a:endParaRPr>
            </a:p>
          </p:txBody>
        </p:sp>
        <p:sp>
          <p:nvSpPr>
            <p:cNvPr id="13" name="Rechthoek 12"/>
            <p:cNvSpPr/>
            <p:nvPr/>
          </p:nvSpPr>
          <p:spPr>
            <a:xfrm>
              <a:off x="5057691" y="2659879"/>
              <a:ext cx="938955" cy="2097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smtClean="0">
                  <a:solidFill>
                    <a:schemeClr val="bg1"/>
                  </a:solidFill>
                </a:rPr>
                <a:t>Vitamine D</a:t>
              </a:r>
              <a:endParaRPr lang="nl-BE" sz="900" b="1" dirty="0">
                <a:solidFill>
                  <a:schemeClr val="bg1"/>
                </a:solidFill>
              </a:endParaRPr>
            </a:p>
          </p:txBody>
        </p:sp>
        <p:pic>
          <p:nvPicPr>
            <p:cNvPr id="14" name="Picture 2" descr="Afbeeldingsresultaat voor calcium vitamin d metabolism"/>
            <p:cNvPicPr>
              <a:picLocks noChangeAspect="1" noChangeArrowheads="1"/>
            </p:cNvPicPr>
            <p:nvPr/>
          </p:nvPicPr>
          <p:blipFill rotWithShape="1">
            <a:blip r:embed="rId3">
              <a:grayscl/>
            </a:blip>
            <a:srcRect l="70712" t="49242" r="23454" b="47970"/>
            <a:stretch/>
          </p:blipFill>
          <p:spPr bwMode="auto">
            <a:xfrm rot="5400000" flipV="1">
              <a:off x="2221710" y="2755851"/>
              <a:ext cx="376347" cy="140260"/>
            </a:xfrm>
            <a:prstGeom prst="rect">
              <a:avLst/>
            </a:prstGeom>
            <a:noFill/>
          </p:spPr>
        </p:pic>
      </p:grpSp>
      <p:sp>
        <p:nvSpPr>
          <p:cNvPr id="25" name="Afgeronde rechthoek 24"/>
          <p:cNvSpPr/>
          <p:nvPr/>
        </p:nvSpPr>
        <p:spPr>
          <a:xfrm>
            <a:off x="3382087" y="5065726"/>
            <a:ext cx="734989" cy="226297"/>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nl-BE"/>
          </a:p>
        </p:txBody>
      </p:sp>
      <p:sp>
        <p:nvSpPr>
          <p:cNvPr id="26" name="Afgeronde rechthoek 25"/>
          <p:cNvSpPr/>
          <p:nvPr/>
        </p:nvSpPr>
        <p:spPr>
          <a:xfrm>
            <a:off x="2872162" y="3908992"/>
            <a:ext cx="640150" cy="202052"/>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nl-BE"/>
          </a:p>
        </p:txBody>
      </p:sp>
      <p:sp>
        <p:nvSpPr>
          <p:cNvPr id="27" name="Afgeronde rechthoek 26"/>
          <p:cNvSpPr/>
          <p:nvPr/>
        </p:nvSpPr>
        <p:spPr>
          <a:xfrm>
            <a:off x="870613" y="4208802"/>
            <a:ext cx="640150" cy="202052"/>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nl-BE"/>
          </a:p>
        </p:txBody>
      </p:sp>
      <p:sp>
        <p:nvSpPr>
          <p:cNvPr id="28" name="Afgeronde rechthoek 27"/>
          <p:cNvSpPr/>
          <p:nvPr/>
        </p:nvSpPr>
        <p:spPr>
          <a:xfrm>
            <a:off x="753524" y="5574687"/>
            <a:ext cx="640150" cy="202052"/>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lang="nl-BE"/>
          </a:p>
        </p:txBody>
      </p:sp>
      <p:sp>
        <p:nvSpPr>
          <p:cNvPr id="29" name="PIJL-OMHOOG en -OMLAAG 28"/>
          <p:cNvSpPr/>
          <p:nvPr/>
        </p:nvSpPr>
        <p:spPr>
          <a:xfrm>
            <a:off x="3378786" y="4153084"/>
            <a:ext cx="133526" cy="894096"/>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0" name="PIJL-OMHOOG en -OMLAAG 29"/>
          <p:cNvSpPr/>
          <p:nvPr/>
        </p:nvSpPr>
        <p:spPr>
          <a:xfrm>
            <a:off x="1089504" y="4419042"/>
            <a:ext cx="170128" cy="1124045"/>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3" name="PIJL-RECHTS 32"/>
          <p:cNvSpPr/>
          <p:nvPr/>
        </p:nvSpPr>
        <p:spPr>
          <a:xfrm>
            <a:off x="1227324" y="4784399"/>
            <a:ext cx="3783869" cy="15676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4" name="PIJL-RECHTS 33"/>
          <p:cNvSpPr/>
          <p:nvPr/>
        </p:nvSpPr>
        <p:spPr>
          <a:xfrm>
            <a:off x="3488400" y="4629246"/>
            <a:ext cx="1522793" cy="15515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35" name="Tekstvak 34"/>
          <p:cNvSpPr txBox="1"/>
          <p:nvPr/>
        </p:nvSpPr>
        <p:spPr>
          <a:xfrm>
            <a:off x="5148814" y="4985472"/>
            <a:ext cx="3818051" cy="86177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nl-BE" sz="1600" dirty="0" smtClean="0"/>
              <a:t>Vit D reguleert calcium-balans:</a:t>
            </a:r>
          </a:p>
          <a:p>
            <a:pPr marL="285750" indent="-285750">
              <a:buFont typeface="Arial" panose="020B0604020202020204" pitchFamily="34" charset="0"/>
              <a:buChar char="•"/>
            </a:pPr>
            <a:r>
              <a:rPr lang="nl-BE" sz="1600" dirty="0" smtClean="0"/>
              <a:t>Opname van calcium in de darm</a:t>
            </a:r>
          </a:p>
          <a:p>
            <a:pPr marL="285750" indent="-285750">
              <a:buFont typeface="Arial" panose="020B0604020202020204" pitchFamily="34" charset="0"/>
              <a:buChar char="•"/>
            </a:pPr>
            <a:r>
              <a:rPr lang="nl-BE" sz="1600" dirty="0" smtClean="0"/>
              <a:t>Opname calcium in bot</a:t>
            </a:r>
            <a:endParaRPr lang="nl-BE" sz="1600" dirty="0"/>
          </a:p>
        </p:txBody>
      </p:sp>
      <p:sp>
        <p:nvSpPr>
          <p:cNvPr id="36" name="Tekstvak 35"/>
          <p:cNvSpPr txBox="1"/>
          <p:nvPr/>
        </p:nvSpPr>
        <p:spPr>
          <a:xfrm>
            <a:off x="5152484" y="4637160"/>
            <a:ext cx="3814083" cy="3385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BE" sz="1600" dirty="0" smtClean="0"/>
              <a:t>Functie vit D</a:t>
            </a:r>
            <a:endParaRPr lang="nl-BE" sz="1600" dirty="0"/>
          </a:p>
        </p:txBody>
      </p:sp>
      <p:sp>
        <p:nvSpPr>
          <p:cNvPr id="37" name="Gebogen pijl 36"/>
          <p:cNvSpPr/>
          <p:nvPr/>
        </p:nvSpPr>
        <p:spPr>
          <a:xfrm>
            <a:off x="528668" y="1674953"/>
            <a:ext cx="4482525" cy="661934"/>
          </a:xfrm>
          <a:prstGeom prst="bentArrow">
            <a:avLst>
              <a:gd name="adj1" fmla="val 12891"/>
              <a:gd name="adj2" fmla="val 17084"/>
              <a:gd name="adj3" fmla="val 14296"/>
              <a:gd name="adj4" fmla="val 4375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8" name="Gebogen pijl 37"/>
          <p:cNvSpPr/>
          <p:nvPr/>
        </p:nvSpPr>
        <p:spPr>
          <a:xfrm>
            <a:off x="3917140" y="2034206"/>
            <a:ext cx="1094053" cy="386460"/>
          </a:xfrm>
          <a:prstGeom prst="bentArrow">
            <a:avLst>
              <a:gd name="adj1" fmla="val 20975"/>
              <a:gd name="adj2" fmla="val 26564"/>
              <a:gd name="adj3" fmla="val 26863"/>
              <a:gd name="adj4" fmla="val 4375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39" name="Tekstvak 38"/>
          <p:cNvSpPr txBox="1"/>
          <p:nvPr/>
        </p:nvSpPr>
        <p:spPr>
          <a:xfrm>
            <a:off x="5146735" y="2030872"/>
            <a:ext cx="3817752" cy="830997"/>
          </a:xfrm>
          <a:prstGeom prst="rect">
            <a:avLst/>
          </a:prstGeom>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nl-BE" sz="1600" dirty="0" smtClean="0"/>
              <a:t>In de huid </a:t>
            </a:r>
            <a:r>
              <a:rPr lang="nl-BE" sz="1600" dirty="0" err="1" smtClean="0"/>
              <a:t>oiv</a:t>
            </a:r>
            <a:r>
              <a:rPr lang="nl-BE" sz="1600" dirty="0" smtClean="0"/>
              <a:t> </a:t>
            </a:r>
            <a:r>
              <a:rPr lang="nl-BE" sz="1600" dirty="0" err="1" smtClean="0"/>
              <a:t>UV-licht</a:t>
            </a:r>
            <a:r>
              <a:rPr lang="nl-BE" sz="1600" dirty="0" smtClean="0"/>
              <a:t> (90%)</a:t>
            </a:r>
          </a:p>
          <a:p>
            <a:pPr marL="285750" indent="-285750">
              <a:buFont typeface="Arial" panose="020B0604020202020204" pitchFamily="34" charset="0"/>
              <a:buChar char="•"/>
            </a:pPr>
            <a:r>
              <a:rPr lang="nl-BE" sz="1600" dirty="0" smtClean="0"/>
              <a:t>Opname uit de voeding (vb. vette vis, vlees, eieren, volle melk)</a:t>
            </a:r>
            <a:endParaRPr lang="nl-BE" sz="1600" dirty="0"/>
          </a:p>
        </p:txBody>
      </p:sp>
      <p:sp>
        <p:nvSpPr>
          <p:cNvPr id="40" name="Tekstvak 39"/>
          <p:cNvSpPr txBox="1"/>
          <p:nvPr/>
        </p:nvSpPr>
        <p:spPr>
          <a:xfrm>
            <a:off x="5150404" y="1682560"/>
            <a:ext cx="3814083" cy="33855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sz="1600" dirty="0" smtClean="0"/>
              <a:t>Bronnen vit D</a:t>
            </a:r>
            <a:endParaRPr lang="nl-BE" sz="1600" dirty="0"/>
          </a:p>
        </p:txBody>
      </p:sp>
      <p:sp>
        <p:nvSpPr>
          <p:cNvPr id="41" name="PIJL-OMLAAG 40"/>
          <p:cNvSpPr/>
          <p:nvPr/>
        </p:nvSpPr>
        <p:spPr>
          <a:xfrm>
            <a:off x="5724128" y="2999470"/>
            <a:ext cx="288032" cy="1518852"/>
          </a:xfrm>
          <a:prstGeom prst="downArrow">
            <a:avLst/>
          </a:prstGeom>
          <a:gradFill>
            <a:gsLst>
              <a:gs pos="0">
                <a:srgbClr val="FFC000"/>
              </a:gs>
              <a:gs pos="100000">
                <a:schemeClr val="accent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42" name="Tekstvak 41"/>
          <p:cNvSpPr txBox="1"/>
          <p:nvPr/>
        </p:nvSpPr>
        <p:spPr>
          <a:xfrm>
            <a:off x="6060921" y="3372892"/>
            <a:ext cx="2904127" cy="107721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nl-BE" sz="1600" dirty="0"/>
              <a:t>O</a:t>
            </a:r>
            <a:r>
              <a:rPr lang="nl-BE" sz="1600" dirty="0" smtClean="0"/>
              <a:t>mzetting in lever en nieren:</a:t>
            </a:r>
          </a:p>
          <a:p>
            <a:r>
              <a:rPr lang="nl-BE" sz="1600" dirty="0" smtClean="0">
                <a:sym typeface="Wingdings" panose="05000000000000000000" pitchFamily="2" charset="2"/>
              </a:rPr>
              <a:t>Pre-vit D </a:t>
            </a:r>
            <a:r>
              <a:rPr lang="nl-BE" sz="1600" dirty="0" err="1" smtClean="0">
                <a:sym typeface="Wingdings" panose="05000000000000000000" pitchFamily="2" charset="2"/>
              </a:rPr>
              <a:t>Cholecaciferol</a:t>
            </a:r>
            <a:endParaRPr lang="nl-BE" sz="1600" dirty="0" smtClean="0">
              <a:sym typeface="Wingdings" panose="05000000000000000000" pitchFamily="2" charset="2"/>
            </a:endParaRPr>
          </a:p>
          <a:p>
            <a:r>
              <a:rPr lang="nl-BE" sz="1600" dirty="0">
                <a:sym typeface="Wingdings" panose="05000000000000000000" pitchFamily="2" charset="2"/>
              </a:rPr>
              <a:t> </a:t>
            </a:r>
            <a:r>
              <a:rPr lang="nl-BE" sz="1600" dirty="0" smtClean="0">
                <a:sym typeface="Wingdings" panose="05000000000000000000" pitchFamily="2" charset="2"/>
              </a:rPr>
              <a:t>             </a:t>
            </a:r>
            <a:r>
              <a:rPr lang="nl-BE" sz="1600" dirty="0" smtClean="0">
                <a:latin typeface="Calibri" panose="020F0502020204030204" pitchFamily="34" charset="0"/>
                <a:cs typeface="Calibri" panose="020F0502020204030204" pitchFamily="34" charset="0"/>
                <a:sym typeface="Wingdings" panose="05000000000000000000" pitchFamily="2" charset="2"/>
              </a:rPr>
              <a:t>↓</a:t>
            </a:r>
            <a:endParaRPr lang="nl-BE" sz="1600" dirty="0" smtClean="0">
              <a:sym typeface="Wingdings" panose="05000000000000000000" pitchFamily="2" charset="2"/>
            </a:endParaRPr>
          </a:p>
          <a:p>
            <a:r>
              <a:rPr lang="nl-BE" sz="1600" dirty="0" err="1" smtClean="0">
                <a:sym typeface="Wingdings" panose="05000000000000000000" pitchFamily="2" charset="2"/>
              </a:rPr>
              <a:t>calcitrol</a:t>
            </a:r>
            <a:r>
              <a:rPr lang="nl-BE" sz="1600" dirty="0" smtClean="0">
                <a:sym typeface="Wingdings" panose="05000000000000000000" pitchFamily="2" charset="2"/>
              </a:rPr>
              <a:t> = actief vit D</a:t>
            </a:r>
            <a:endParaRPr lang="nl-BE" sz="1600" dirty="0"/>
          </a:p>
        </p:txBody>
      </p:sp>
      <p:sp>
        <p:nvSpPr>
          <p:cNvPr id="43" name="Tekstvak 42"/>
          <p:cNvSpPr txBox="1"/>
          <p:nvPr/>
        </p:nvSpPr>
        <p:spPr>
          <a:xfrm>
            <a:off x="6058028" y="3016410"/>
            <a:ext cx="2906459"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sz="1600" dirty="0" smtClean="0"/>
              <a:t>Activatie pre-vit D</a:t>
            </a:r>
            <a:endParaRPr lang="nl-BE" sz="1600" dirty="0"/>
          </a:p>
        </p:txBody>
      </p:sp>
    </p:spTree>
    <p:extLst>
      <p:ext uri="{BB962C8B-B14F-4D97-AF65-F5344CB8AC3E}">
        <p14:creationId xmlns:p14="http://schemas.microsoft.com/office/powerpoint/2010/main" val="27434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t>Francine (62 jaar) is gediagnosticeerd met postmenopauzale osteoporose.</a:t>
            </a:r>
          </a:p>
          <a:p>
            <a:pPr algn="ctr"/>
            <a:endParaRPr lang="nl-BE" sz="4400" dirty="0"/>
          </a:p>
          <a:p>
            <a:pPr algn="ctr"/>
            <a:r>
              <a:rPr lang="nl-BE" sz="4400" dirty="0" smtClean="0"/>
              <a:t>Wie kan kort uitleggen wat osteoporose is?</a:t>
            </a:r>
            <a:endParaRPr lang="nl-BE" sz="4400" dirty="0"/>
          </a:p>
        </p:txBody>
      </p:sp>
    </p:spTree>
    <p:extLst>
      <p:ext uri="{BB962C8B-B14F-4D97-AF65-F5344CB8AC3E}">
        <p14:creationId xmlns:p14="http://schemas.microsoft.com/office/powerpoint/2010/main" val="1404089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dirty="0" smtClean="0"/>
              <a:t>Vit D: referentiewaarden</a:t>
            </a:r>
            <a:endParaRPr lang="nl-BE" dirty="0"/>
          </a:p>
        </p:txBody>
      </p:sp>
      <p:sp>
        <p:nvSpPr>
          <p:cNvPr id="3" name="Tijdelijke aanduiding voor tekst 2"/>
          <p:cNvSpPr>
            <a:spLocks noGrp="1"/>
          </p:cNvSpPr>
          <p:nvPr>
            <p:ph type="body" sz="quarter" idx="13"/>
          </p:nvPr>
        </p:nvSpPr>
        <p:spPr/>
        <p:txBody>
          <a:bodyPr/>
          <a:lstStyle/>
          <a:p>
            <a:r>
              <a:rPr lang="nl-BE" dirty="0"/>
              <a:t>Consensusvergadering, R., Het rationeel gebruik van calcium en vitamine D Juryrapport, 2015.</a:t>
            </a:r>
          </a:p>
          <a:p>
            <a:endParaRPr lang="nl-BE" dirty="0"/>
          </a:p>
        </p:txBody>
      </p:sp>
      <p:sp>
        <p:nvSpPr>
          <p:cNvPr id="4" name="Afgeronde rechthoek 3"/>
          <p:cNvSpPr/>
          <p:nvPr/>
        </p:nvSpPr>
        <p:spPr>
          <a:xfrm>
            <a:off x="613609" y="1700808"/>
            <a:ext cx="8466599" cy="648072"/>
          </a:xfrm>
          <a:prstGeom prst="roundRect">
            <a:avLst/>
          </a:prstGeom>
          <a:solidFill>
            <a:srgbClr val="C00000"/>
          </a:solid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nl-BE" dirty="0"/>
              <a:t>R</a:t>
            </a:r>
            <a:r>
              <a:rPr lang="nl-BE" dirty="0" smtClean="0"/>
              <a:t>eferentiewaarden vit D	 </a:t>
            </a:r>
            <a:r>
              <a:rPr lang="nl-BE" dirty="0" smtClean="0">
                <a:latin typeface="Calibri" panose="020F0502020204030204" pitchFamily="34" charset="0"/>
                <a:cs typeface="Calibri" panose="020F0502020204030204" pitchFamily="34" charset="0"/>
              </a:rPr>
              <a:t>≠ </a:t>
            </a:r>
            <a:r>
              <a:rPr lang="nl-BE" dirty="0" smtClean="0"/>
              <a:t>normaalwaarden </a:t>
            </a:r>
            <a:r>
              <a:rPr lang="nl-BE" sz="1400" dirty="0" smtClean="0"/>
              <a:t>(de </a:t>
            </a:r>
            <a:r>
              <a:rPr lang="nl-BE" sz="1400" dirty="0"/>
              <a:t>gemiddelde </a:t>
            </a:r>
            <a:r>
              <a:rPr lang="nl-BE" sz="1400" dirty="0" smtClean="0"/>
              <a:t>bevolking, </a:t>
            </a:r>
            <a:r>
              <a:rPr lang="nl-BE" sz="1400" i="1" dirty="0" err="1" smtClean="0"/>
              <a:t>population</a:t>
            </a:r>
            <a:r>
              <a:rPr lang="nl-BE" sz="1400" i="1" dirty="0" smtClean="0"/>
              <a:t> </a:t>
            </a:r>
            <a:r>
              <a:rPr lang="nl-BE" sz="1400" i="1" dirty="0" err="1" smtClean="0"/>
              <a:t>based</a:t>
            </a:r>
            <a:r>
              <a:rPr lang="nl-BE" sz="1400" dirty="0" smtClean="0"/>
              <a:t>)</a:t>
            </a:r>
            <a:endParaRPr lang="nl-BE" dirty="0" smtClean="0"/>
          </a:p>
          <a:p>
            <a:r>
              <a:rPr lang="nl-BE" dirty="0" smtClean="0"/>
              <a:t>			= streefwaarden </a:t>
            </a:r>
            <a:r>
              <a:rPr lang="nl-BE" sz="1400" dirty="0"/>
              <a:t>(</a:t>
            </a:r>
            <a:r>
              <a:rPr lang="nl-BE" sz="1400" i="1" dirty="0"/>
              <a:t>health </a:t>
            </a:r>
            <a:r>
              <a:rPr lang="nl-BE" sz="1400" i="1" dirty="0" err="1"/>
              <a:t>based</a:t>
            </a:r>
            <a:r>
              <a:rPr lang="nl-BE" sz="1400" dirty="0"/>
              <a:t>) </a:t>
            </a:r>
            <a:endParaRPr lang="nl-BE" dirty="0"/>
          </a:p>
        </p:txBody>
      </p:sp>
      <p:pic>
        <p:nvPicPr>
          <p:cNvPr id="5" name="Afbeelding 4"/>
          <p:cNvPicPr>
            <a:picLocks noChangeAspect="1"/>
          </p:cNvPicPr>
          <p:nvPr/>
        </p:nvPicPr>
        <p:blipFill>
          <a:blip r:embed="rId3"/>
          <a:stretch>
            <a:fillRect/>
          </a:stretch>
        </p:blipFill>
        <p:spPr>
          <a:xfrm>
            <a:off x="683568" y="2924944"/>
            <a:ext cx="6437453" cy="3021948"/>
          </a:xfrm>
          <a:prstGeom prst="rect">
            <a:avLst/>
          </a:prstGeom>
        </p:spPr>
      </p:pic>
      <p:sp>
        <p:nvSpPr>
          <p:cNvPr id="6" name="PIJL-OMLAAG 5"/>
          <p:cNvSpPr/>
          <p:nvPr/>
        </p:nvSpPr>
        <p:spPr>
          <a:xfrm>
            <a:off x="3711984" y="2403708"/>
            <a:ext cx="21602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3928008" y="2491934"/>
            <a:ext cx="3680559" cy="338554"/>
          </a:xfrm>
          <a:prstGeom prst="rect">
            <a:avLst/>
          </a:prstGeom>
          <a:noFill/>
        </p:spPr>
        <p:txBody>
          <a:bodyPr wrap="none" rtlCol="0">
            <a:spAutoFit/>
          </a:bodyPr>
          <a:lstStyle/>
          <a:p>
            <a:r>
              <a:rPr lang="nl-BE" sz="1600" dirty="0" smtClean="0"/>
              <a:t>Aanbeveling consensusvergadering, 2015</a:t>
            </a:r>
            <a:endParaRPr lang="nl-BE" sz="1600" dirty="0"/>
          </a:p>
        </p:txBody>
      </p:sp>
      <p:sp>
        <p:nvSpPr>
          <p:cNvPr id="8" name="Afgeronde rechthoek 7"/>
          <p:cNvSpPr/>
          <p:nvPr/>
        </p:nvSpPr>
        <p:spPr>
          <a:xfrm>
            <a:off x="609600" y="4005064"/>
            <a:ext cx="5546576"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6660232" y="3867435"/>
            <a:ext cx="241997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Bij volwassenen: streefwaarden van ten minste 20 </a:t>
            </a:r>
            <a:r>
              <a:rPr lang="nl-BE" dirty="0" err="1" smtClean="0"/>
              <a:t>ng</a:t>
            </a:r>
            <a:r>
              <a:rPr lang="nl-BE" dirty="0" smtClean="0"/>
              <a:t>/</a:t>
            </a:r>
            <a:r>
              <a:rPr lang="nl-BE" dirty="0" err="1" smtClean="0"/>
              <a:t>mL</a:t>
            </a:r>
            <a:endParaRPr lang="nl-BE" dirty="0"/>
          </a:p>
        </p:txBody>
      </p:sp>
      <p:sp>
        <p:nvSpPr>
          <p:cNvPr id="10" name="PIJL-RECHTS 9"/>
          <p:cNvSpPr/>
          <p:nvPr/>
        </p:nvSpPr>
        <p:spPr>
          <a:xfrm>
            <a:off x="6230144" y="4221088"/>
            <a:ext cx="35808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709105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Vit D: </a:t>
            </a:r>
            <a:r>
              <a:rPr lang="nl-BE" dirty="0" smtClean="0"/>
              <a:t>meten is weten?</a:t>
            </a:r>
            <a:endParaRPr lang="nl-BE" dirty="0"/>
          </a:p>
        </p:txBody>
      </p:sp>
      <p:sp>
        <p:nvSpPr>
          <p:cNvPr id="3" name="Tijdelijke aanduiding voor tekst 2"/>
          <p:cNvSpPr>
            <a:spLocks noGrp="1"/>
          </p:cNvSpPr>
          <p:nvPr>
            <p:ph type="body" sz="quarter" idx="13"/>
          </p:nvPr>
        </p:nvSpPr>
        <p:spPr/>
        <p:txBody>
          <a:bodyPr/>
          <a:lstStyle/>
          <a:p>
            <a:r>
              <a:rPr lang="nl-BE" dirty="0"/>
              <a:t>Consensusvergadering, R., Het rationeel gebruik van calcium en vitamine D Juryrapport, 2015.</a:t>
            </a:r>
          </a:p>
          <a:p>
            <a:endParaRPr lang="nl-BE" dirty="0"/>
          </a:p>
        </p:txBody>
      </p:sp>
      <p:sp>
        <p:nvSpPr>
          <p:cNvPr id="4" name="Tekstvak 3"/>
          <p:cNvSpPr txBox="1"/>
          <p:nvPr/>
        </p:nvSpPr>
        <p:spPr>
          <a:xfrm>
            <a:off x="609600" y="1700808"/>
            <a:ext cx="8153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Wanneer is bloedgehalte bepaling vit D aangewezen?</a:t>
            </a:r>
            <a:endParaRPr lang="nl-BE" dirty="0"/>
          </a:p>
        </p:txBody>
      </p:sp>
      <p:sp>
        <p:nvSpPr>
          <p:cNvPr id="5" name="Tekstvak 4"/>
          <p:cNvSpPr txBox="1"/>
          <p:nvPr/>
        </p:nvSpPr>
        <p:spPr>
          <a:xfrm>
            <a:off x="1363962" y="2182416"/>
            <a:ext cx="739903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Routinematige screening in primaire preventie</a:t>
            </a:r>
            <a:endParaRPr lang="nl-BE" dirty="0"/>
          </a:p>
        </p:txBody>
      </p:sp>
      <p:pic>
        <p:nvPicPr>
          <p:cNvPr id="6" name="Picture 2" descr="Afbeeldingsresultaat voor juist of fout"/>
          <p:cNvPicPr>
            <a:picLocks noChangeAspect="1" noChangeArrowheads="1"/>
          </p:cNvPicPr>
          <p:nvPr/>
        </p:nvPicPr>
        <p:blipFill rotWithShape="1">
          <a:blip r:embed="rId3" cstate="print">
            <a:clrChange>
              <a:clrFrom>
                <a:srgbClr val="F7FFFF"/>
              </a:clrFrom>
              <a:clrTo>
                <a:srgbClr val="F7FFFF">
                  <a:alpha val="0"/>
                </a:srgbClr>
              </a:clrTo>
            </a:clrChange>
            <a:extLst>
              <a:ext uri="{28A0092B-C50C-407E-A947-70E740481C1C}">
                <a14:useLocalDpi xmlns:a14="http://schemas.microsoft.com/office/drawing/2010/main" val="0"/>
              </a:ext>
            </a:extLst>
          </a:blip>
          <a:srcRect l="46636"/>
          <a:stretch/>
        </p:blipFill>
        <p:spPr bwMode="auto">
          <a:xfrm>
            <a:off x="609600" y="2035723"/>
            <a:ext cx="602187" cy="658957"/>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juist of fout"/>
          <p:cNvPicPr>
            <a:picLocks noChangeAspect="1" noChangeArrowheads="1"/>
          </p:cNvPicPr>
          <p:nvPr/>
        </p:nvPicPr>
        <p:blipFill rotWithShape="1">
          <a:blip r:embed="rId3" cstate="print">
            <a:clrChange>
              <a:clrFrom>
                <a:srgbClr val="FFFDFF"/>
              </a:clrFrom>
              <a:clrTo>
                <a:srgbClr val="FFFDFF">
                  <a:alpha val="0"/>
                </a:srgbClr>
              </a:clrTo>
            </a:clrChange>
            <a:extLst>
              <a:ext uri="{28A0092B-C50C-407E-A947-70E740481C1C}">
                <a14:useLocalDpi xmlns:a14="http://schemas.microsoft.com/office/drawing/2010/main" val="0"/>
              </a:ext>
            </a:extLst>
          </a:blip>
          <a:srcRect t="346" r="49882" b="1306"/>
          <a:stretch/>
        </p:blipFill>
        <p:spPr bwMode="auto">
          <a:xfrm>
            <a:off x="627915" y="3183695"/>
            <a:ext cx="565554" cy="648071"/>
          </a:xfrm>
          <a:prstGeom prst="ellipse">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1363963" y="2763258"/>
            <a:ext cx="7389772"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a:t>Volgende ziekten of risicofactoren </a:t>
            </a:r>
            <a:r>
              <a:rPr lang="nl-BE" dirty="0" smtClean="0"/>
              <a:t>: </a:t>
            </a:r>
            <a:endParaRPr lang="nl-BE" dirty="0"/>
          </a:p>
          <a:p>
            <a:r>
              <a:rPr lang="nl-BE" dirty="0"/>
              <a:t>a) Langdurige behandeling met </a:t>
            </a:r>
            <a:r>
              <a:rPr lang="nl-BE" dirty="0" smtClean="0"/>
              <a:t>sommige </a:t>
            </a:r>
            <a:r>
              <a:rPr lang="nl-BE" dirty="0"/>
              <a:t>anti-epileptica. </a:t>
            </a:r>
          </a:p>
          <a:p>
            <a:r>
              <a:rPr lang="nl-BE" dirty="0"/>
              <a:t>b) Malabsorptiesyndromen zoals na </a:t>
            </a:r>
            <a:r>
              <a:rPr lang="nl-BE" dirty="0" err="1"/>
              <a:t>bariatrische</a:t>
            </a:r>
            <a:r>
              <a:rPr lang="nl-BE" dirty="0"/>
              <a:t> chirurgie. </a:t>
            </a:r>
          </a:p>
          <a:p>
            <a:r>
              <a:rPr lang="nl-BE" dirty="0"/>
              <a:t>c) Chronische nierinsufficiëntie (</a:t>
            </a:r>
            <a:r>
              <a:rPr lang="nl-BE" dirty="0" smtClean="0"/>
              <a:t>CNI)</a:t>
            </a:r>
          </a:p>
          <a:p>
            <a:r>
              <a:rPr lang="nl-BE" dirty="0" smtClean="0"/>
              <a:t>d</a:t>
            </a:r>
            <a:r>
              <a:rPr lang="nl-BE" dirty="0"/>
              <a:t>) </a:t>
            </a:r>
            <a:r>
              <a:rPr lang="nl-BE" dirty="0" err="1"/>
              <a:t>Hyperparathyreoïdie</a:t>
            </a:r>
            <a:r>
              <a:rPr lang="nl-BE" dirty="0"/>
              <a:t>. </a:t>
            </a:r>
          </a:p>
        </p:txBody>
      </p:sp>
      <p:sp>
        <p:nvSpPr>
          <p:cNvPr id="10" name="Rechthoek 9"/>
          <p:cNvSpPr/>
          <p:nvPr/>
        </p:nvSpPr>
        <p:spPr>
          <a:xfrm>
            <a:off x="1363963" y="4452096"/>
            <a:ext cx="7389772"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a:solidFill>
                  <a:schemeClr val="tx1"/>
                </a:solidFill>
              </a:rPr>
              <a:t>In het kader van </a:t>
            </a:r>
            <a:r>
              <a:rPr lang="nl-BE" i="1" dirty="0">
                <a:solidFill>
                  <a:schemeClr val="tx1"/>
                </a:solidFill>
              </a:rPr>
              <a:t>primaire preventie bij geïnstitutionaliseerde bejaarden </a:t>
            </a:r>
            <a:r>
              <a:rPr lang="nl-BE" dirty="0">
                <a:solidFill>
                  <a:schemeClr val="tx1"/>
                </a:solidFill>
              </a:rPr>
              <a:t>is een voorafgaande bepaling niet zinvol, omdat een combinatie van orale supplementen van calcium en vitamine D hoe dan ook wenselijk </a:t>
            </a:r>
            <a:r>
              <a:rPr lang="nl-BE" dirty="0" smtClean="0">
                <a:solidFill>
                  <a:schemeClr val="tx1"/>
                </a:solidFill>
              </a:rPr>
              <a:t>is.</a:t>
            </a:r>
            <a:endParaRPr lang="nl-BE" dirty="0">
              <a:solidFill>
                <a:schemeClr val="tx1"/>
              </a:solidFill>
            </a:endParaRPr>
          </a:p>
        </p:txBody>
      </p:sp>
      <p:pic>
        <p:nvPicPr>
          <p:cNvPr id="11" name="Picture 2" descr="Afbeeldingsresultaat voor juist of fout"/>
          <p:cNvPicPr>
            <a:picLocks noChangeAspect="1" noChangeArrowheads="1"/>
          </p:cNvPicPr>
          <p:nvPr/>
        </p:nvPicPr>
        <p:blipFill rotWithShape="1">
          <a:blip r:embed="rId3" cstate="print">
            <a:clrChange>
              <a:clrFrom>
                <a:srgbClr val="F7FFFF"/>
              </a:clrFrom>
              <a:clrTo>
                <a:srgbClr val="F7FFFF">
                  <a:alpha val="0"/>
                </a:srgbClr>
              </a:clrTo>
            </a:clrChange>
            <a:extLst>
              <a:ext uri="{28A0092B-C50C-407E-A947-70E740481C1C}">
                <a14:useLocalDpi xmlns:a14="http://schemas.microsoft.com/office/drawing/2010/main" val="0"/>
              </a:ext>
            </a:extLst>
          </a:blip>
          <a:srcRect l="46636"/>
          <a:stretch/>
        </p:blipFill>
        <p:spPr bwMode="auto">
          <a:xfrm>
            <a:off x="609599" y="4588544"/>
            <a:ext cx="602187" cy="658957"/>
          </a:xfrm>
          <a:prstGeom prst="ellipse">
            <a:avLst/>
          </a:prstGeom>
          <a:noFill/>
          <a:extLst>
            <a:ext uri="{909E8E84-426E-40DD-AFC4-6F175D3DCCD1}">
              <a14:hiddenFill xmlns:a14="http://schemas.microsoft.com/office/drawing/2010/main">
                <a:solidFill>
                  <a:srgbClr val="FFFFFF"/>
                </a:solidFill>
              </a14:hiddenFill>
            </a:ext>
          </a:extLst>
        </p:spPr>
      </p:pic>
      <p:sp>
        <p:nvSpPr>
          <p:cNvPr id="12" name="Rechthoek 11"/>
          <p:cNvSpPr/>
          <p:nvPr/>
        </p:nvSpPr>
        <p:spPr>
          <a:xfrm>
            <a:off x="609599" y="2067950"/>
            <a:ext cx="8153401" cy="3550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6128582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sz="quarter" idx="13"/>
          </p:nvPr>
        </p:nvSpPr>
        <p:spPr/>
        <p:txBody>
          <a:bodyPr/>
          <a:lstStyle/>
          <a:p>
            <a:endParaRPr lang="nl-BE"/>
          </a:p>
        </p:txBody>
      </p:sp>
      <p:sp>
        <p:nvSpPr>
          <p:cNvPr id="5" name="Titel 4"/>
          <p:cNvSpPr>
            <a:spLocks noGrp="1"/>
          </p:cNvSpPr>
          <p:nvPr>
            <p:ph type="title"/>
          </p:nvPr>
        </p:nvSpPr>
        <p:spPr/>
        <p:txBody>
          <a:bodyPr/>
          <a:lstStyle/>
          <a:p>
            <a:r>
              <a:rPr lang="nl-BE" dirty="0" smtClean="0"/>
              <a:t>Rol calcium</a:t>
            </a:r>
            <a:endParaRPr lang="nl-BE" dirty="0"/>
          </a:p>
        </p:txBody>
      </p:sp>
      <p:grpSp>
        <p:nvGrpSpPr>
          <p:cNvPr id="26" name="Groep 25"/>
          <p:cNvGrpSpPr/>
          <p:nvPr/>
        </p:nvGrpSpPr>
        <p:grpSpPr>
          <a:xfrm>
            <a:off x="4355976" y="2060848"/>
            <a:ext cx="4665715" cy="3528392"/>
            <a:chOff x="1888246" y="1520011"/>
            <a:chExt cx="5597355" cy="4344100"/>
          </a:xfrm>
        </p:grpSpPr>
        <p:grpSp>
          <p:nvGrpSpPr>
            <p:cNvPr id="28" name="Groep 27"/>
            <p:cNvGrpSpPr/>
            <p:nvPr/>
          </p:nvGrpSpPr>
          <p:grpSpPr>
            <a:xfrm>
              <a:off x="2131486" y="1759655"/>
              <a:ext cx="5323418" cy="4104456"/>
              <a:chOff x="1763688" y="1772816"/>
              <a:chExt cx="6547554" cy="4861926"/>
            </a:xfrm>
          </p:grpSpPr>
          <p:pic>
            <p:nvPicPr>
              <p:cNvPr id="42" name="Picture 2" descr="Afbeeldingsresultaat voor calcium vitamin d metabolism"/>
              <p:cNvPicPr>
                <a:picLocks noChangeAspect="1" noChangeArrowheads="1"/>
              </p:cNvPicPr>
              <p:nvPr/>
            </p:nvPicPr>
            <p:blipFill rotWithShape="1">
              <a:blip r:embed="rId3">
                <a:grayscl/>
              </a:blip>
              <a:srcRect l="16611" t="14746"/>
              <a:stretch/>
            </p:blipFill>
            <p:spPr bwMode="auto">
              <a:xfrm>
                <a:off x="1979711" y="1772816"/>
                <a:ext cx="6331531" cy="4861926"/>
              </a:xfrm>
              <a:prstGeom prst="rect">
                <a:avLst/>
              </a:prstGeom>
              <a:noFill/>
            </p:spPr>
          </p:pic>
          <p:sp>
            <p:nvSpPr>
              <p:cNvPr id="43" name="Rechthoek 42"/>
              <p:cNvSpPr/>
              <p:nvPr/>
            </p:nvSpPr>
            <p:spPr>
              <a:xfrm>
                <a:off x="1763688" y="3469976"/>
                <a:ext cx="2016224" cy="632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44" name="Rechthoek 43"/>
              <p:cNvSpPr/>
              <p:nvPr/>
            </p:nvSpPr>
            <p:spPr>
              <a:xfrm>
                <a:off x="2192362" y="6322091"/>
                <a:ext cx="1182841" cy="242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800" dirty="0" smtClean="0">
                    <a:solidFill>
                      <a:schemeClr val="tx1"/>
                    </a:solidFill>
                  </a:rPr>
                  <a:t>Calcificatie</a:t>
                </a:r>
                <a:endParaRPr lang="nl-BE" sz="800" dirty="0">
                  <a:solidFill>
                    <a:schemeClr val="tx1"/>
                  </a:solidFill>
                </a:endParaRPr>
              </a:p>
            </p:txBody>
          </p:sp>
          <p:sp>
            <p:nvSpPr>
              <p:cNvPr id="45" name="Rechthoek 44"/>
              <p:cNvSpPr/>
              <p:nvPr/>
            </p:nvSpPr>
            <p:spPr>
              <a:xfrm rot="198864">
                <a:off x="5397528" y="1792482"/>
                <a:ext cx="704562" cy="1177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46" name="Rechthoek 45"/>
              <p:cNvSpPr/>
              <p:nvPr/>
            </p:nvSpPr>
            <p:spPr>
              <a:xfrm rot="2355945">
                <a:off x="5048699" y="2252447"/>
                <a:ext cx="704562" cy="82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sp>
            <p:nvSpPr>
              <p:cNvPr id="47" name="Rechthoek 46"/>
              <p:cNvSpPr/>
              <p:nvPr/>
            </p:nvSpPr>
            <p:spPr>
              <a:xfrm>
                <a:off x="3821645" y="6162785"/>
                <a:ext cx="1542441" cy="471957"/>
              </a:xfrm>
              <a:prstGeom prst="rect">
                <a:avLst/>
              </a:prstGeom>
              <a:solidFill>
                <a:srgbClr val="699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smtClean="0">
                    <a:solidFill>
                      <a:schemeClr val="bg1"/>
                    </a:solidFill>
                  </a:rPr>
                  <a:t>Calcium in bloed</a:t>
                </a:r>
                <a:endParaRPr lang="nl-BE" sz="900" b="1" dirty="0">
                  <a:solidFill>
                    <a:schemeClr val="bg1"/>
                  </a:solidFill>
                </a:endParaRPr>
              </a:p>
            </p:txBody>
          </p:sp>
        </p:grpSp>
        <p:pic>
          <p:nvPicPr>
            <p:cNvPr id="29" name="Afbeelding 28"/>
            <p:cNvPicPr>
              <a:picLocks noChangeAspect="1"/>
            </p:cNvPicPr>
            <p:nvPr/>
          </p:nvPicPr>
          <p:blipFill rotWithShape="1">
            <a:blip r:embed="rId4">
              <a:grayscl/>
            </a:blip>
            <a:srcRect l="59000" t="9936" b="51742"/>
            <a:stretch/>
          </p:blipFill>
          <p:spPr>
            <a:xfrm>
              <a:off x="5886532" y="1520011"/>
              <a:ext cx="1599069" cy="1287034"/>
            </a:xfrm>
            <a:prstGeom prst="rect">
              <a:avLst/>
            </a:prstGeom>
          </p:spPr>
        </p:pic>
        <p:pic>
          <p:nvPicPr>
            <p:cNvPr id="30" name="Picture 2" descr="Afbeeldingsresultaat voor calcium vitamin d metabolism"/>
            <p:cNvPicPr>
              <a:picLocks noChangeAspect="1" noChangeArrowheads="1"/>
            </p:cNvPicPr>
            <p:nvPr/>
          </p:nvPicPr>
          <p:blipFill rotWithShape="1">
            <a:blip r:embed="rId3">
              <a:grayscl/>
            </a:blip>
            <a:srcRect l="66734" t="49345" r="22586" b="47970"/>
            <a:stretch/>
          </p:blipFill>
          <p:spPr bwMode="auto">
            <a:xfrm rot="5400000">
              <a:off x="6182136" y="2747501"/>
              <a:ext cx="720165" cy="141214"/>
            </a:xfrm>
            <a:prstGeom prst="rect">
              <a:avLst/>
            </a:prstGeom>
            <a:noFill/>
          </p:spPr>
        </p:pic>
        <p:pic>
          <p:nvPicPr>
            <p:cNvPr id="31" name="Picture 2" descr="brÃ»lure"/>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2077317" y="3023025"/>
              <a:ext cx="739177" cy="70304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Gerelateerde afbeeldi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888246" y="1593900"/>
              <a:ext cx="1050268" cy="1050268"/>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oep 32"/>
            <p:cNvGrpSpPr/>
            <p:nvPr/>
          </p:nvGrpSpPr>
          <p:grpSpPr>
            <a:xfrm rot="10800000">
              <a:off x="2812826" y="2403058"/>
              <a:ext cx="936105" cy="720080"/>
              <a:chOff x="7380312" y="3429000"/>
              <a:chExt cx="936105" cy="720080"/>
            </a:xfrm>
          </p:grpSpPr>
          <p:pic>
            <p:nvPicPr>
              <p:cNvPr id="40" name="Picture 2" descr="Afbeeldingsresultaat voor calcium vitamin d metabolism"/>
              <p:cNvPicPr>
                <a:picLocks noChangeAspect="1" noChangeArrowheads="1"/>
              </p:cNvPicPr>
              <p:nvPr/>
            </p:nvPicPr>
            <p:blipFill rotWithShape="1">
              <a:blip r:embed="rId3">
                <a:grayscl/>
              </a:blip>
              <a:srcRect l="22443" t="57696" r="62393" b="27348"/>
              <a:stretch/>
            </p:blipFill>
            <p:spPr bwMode="auto">
              <a:xfrm>
                <a:off x="7380312" y="3429000"/>
                <a:ext cx="936105" cy="720080"/>
              </a:xfrm>
              <a:prstGeom prst="rect">
                <a:avLst/>
              </a:prstGeom>
              <a:noFill/>
            </p:spPr>
          </p:pic>
          <p:sp>
            <p:nvSpPr>
              <p:cNvPr id="41" name="Rechthoek 40"/>
              <p:cNvSpPr/>
              <p:nvPr/>
            </p:nvSpPr>
            <p:spPr>
              <a:xfrm>
                <a:off x="7480672" y="3509596"/>
                <a:ext cx="648072" cy="183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grpSp>
        <p:grpSp>
          <p:nvGrpSpPr>
            <p:cNvPr id="34" name="Groep 33"/>
            <p:cNvGrpSpPr/>
            <p:nvPr/>
          </p:nvGrpSpPr>
          <p:grpSpPr>
            <a:xfrm rot="10800000" flipH="1">
              <a:off x="5018199" y="2398333"/>
              <a:ext cx="936105" cy="720080"/>
              <a:chOff x="7380312" y="3429000"/>
              <a:chExt cx="936105" cy="720080"/>
            </a:xfrm>
          </p:grpSpPr>
          <p:pic>
            <p:nvPicPr>
              <p:cNvPr id="38" name="Picture 2" descr="Afbeeldingsresultaat voor calcium vitamin d metabolism"/>
              <p:cNvPicPr>
                <a:picLocks noChangeAspect="1" noChangeArrowheads="1"/>
              </p:cNvPicPr>
              <p:nvPr/>
            </p:nvPicPr>
            <p:blipFill rotWithShape="1">
              <a:blip r:embed="rId3">
                <a:grayscl/>
              </a:blip>
              <a:srcRect l="22443" t="57696" r="62393" b="27348"/>
              <a:stretch/>
            </p:blipFill>
            <p:spPr bwMode="auto">
              <a:xfrm>
                <a:off x="7380312" y="3429000"/>
                <a:ext cx="936105" cy="720080"/>
              </a:xfrm>
              <a:prstGeom prst="rect">
                <a:avLst/>
              </a:prstGeom>
              <a:noFill/>
            </p:spPr>
          </p:pic>
          <p:sp>
            <p:nvSpPr>
              <p:cNvPr id="39" name="Rechthoek 38"/>
              <p:cNvSpPr/>
              <p:nvPr/>
            </p:nvSpPr>
            <p:spPr>
              <a:xfrm>
                <a:off x="7480672" y="3509596"/>
                <a:ext cx="648072" cy="1830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100"/>
              </a:p>
            </p:txBody>
          </p:sp>
        </p:grpSp>
        <p:sp>
          <p:nvSpPr>
            <p:cNvPr id="35" name="Rechthoek 34"/>
            <p:cNvSpPr/>
            <p:nvPr/>
          </p:nvSpPr>
          <p:spPr>
            <a:xfrm>
              <a:off x="2727727" y="2639567"/>
              <a:ext cx="938955" cy="2097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smtClean="0">
                  <a:solidFill>
                    <a:schemeClr val="bg1"/>
                  </a:solidFill>
                </a:rPr>
                <a:t>Vitamine D</a:t>
              </a:r>
              <a:endParaRPr lang="nl-BE" sz="900" b="1" dirty="0">
                <a:solidFill>
                  <a:schemeClr val="bg1"/>
                </a:solidFill>
              </a:endParaRPr>
            </a:p>
          </p:txBody>
        </p:sp>
        <p:sp>
          <p:nvSpPr>
            <p:cNvPr id="36" name="Rechthoek 35"/>
            <p:cNvSpPr/>
            <p:nvPr/>
          </p:nvSpPr>
          <p:spPr>
            <a:xfrm>
              <a:off x="5057691" y="2659879"/>
              <a:ext cx="938955" cy="2097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smtClean="0">
                  <a:solidFill>
                    <a:schemeClr val="bg1"/>
                  </a:solidFill>
                </a:rPr>
                <a:t>Vitamine D</a:t>
              </a:r>
              <a:endParaRPr lang="nl-BE" sz="900" b="1" dirty="0">
                <a:solidFill>
                  <a:schemeClr val="bg1"/>
                </a:solidFill>
              </a:endParaRPr>
            </a:p>
          </p:txBody>
        </p:sp>
        <p:pic>
          <p:nvPicPr>
            <p:cNvPr id="37" name="Picture 2" descr="Afbeeldingsresultaat voor calcium vitamin d metabolism"/>
            <p:cNvPicPr>
              <a:picLocks noChangeAspect="1" noChangeArrowheads="1"/>
            </p:cNvPicPr>
            <p:nvPr/>
          </p:nvPicPr>
          <p:blipFill rotWithShape="1">
            <a:blip r:embed="rId3">
              <a:grayscl/>
            </a:blip>
            <a:srcRect l="70712" t="49242" r="23454" b="47970"/>
            <a:stretch/>
          </p:blipFill>
          <p:spPr bwMode="auto">
            <a:xfrm rot="5400000" flipV="1">
              <a:off x="2221710" y="2755851"/>
              <a:ext cx="376347" cy="140260"/>
            </a:xfrm>
            <a:prstGeom prst="rect">
              <a:avLst/>
            </a:prstGeom>
            <a:noFill/>
          </p:spPr>
        </p:pic>
      </p:grpSp>
      <p:sp>
        <p:nvSpPr>
          <p:cNvPr id="48" name="Tekstvak 47"/>
          <p:cNvSpPr txBox="1"/>
          <p:nvPr/>
        </p:nvSpPr>
        <p:spPr>
          <a:xfrm>
            <a:off x="620658" y="4774429"/>
            <a:ext cx="301407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nl-BE" dirty="0" smtClean="0"/>
              <a:t>Calcificatie bot</a:t>
            </a:r>
          </a:p>
          <a:p>
            <a:r>
              <a:rPr lang="nl-BE" dirty="0" smtClean="0">
                <a:sym typeface="Wingdings" panose="05000000000000000000" pitchFamily="2" charset="2"/>
              </a:rPr>
              <a:t> Stevigheid </a:t>
            </a:r>
            <a:r>
              <a:rPr lang="nl-BE" dirty="0" smtClean="0">
                <a:latin typeface="Calibri" panose="020F0502020204030204" pitchFamily="34" charset="0"/>
                <a:cs typeface="Calibri" panose="020F0502020204030204" pitchFamily="34" charset="0"/>
                <a:sym typeface="Wingdings" panose="05000000000000000000" pitchFamily="2" charset="2"/>
              </a:rPr>
              <a:t>↑</a:t>
            </a:r>
            <a:endParaRPr lang="nl-BE" dirty="0"/>
          </a:p>
        </p:txBody>
      </p:sp>
      <p:sp>
        <p:nvSpPr>
          <p:cNvPr id="49" name="Tekstvak 48"/>
          <p:cNvSpPr txBox="1"/>
          <p:nvPr/>
        </p:nvSpPr>
        <p:spPr>
          <a:xfrm>
            <a:off x="624328" y="4405097"/>
            <a:ext cx="301094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BE" dirty="0" smtClean="0"/>
              <a:t>Functie calcium</a:t>
            </a:r>
            <a:endParaRPr lang="nl-BE" dirty="0"/>
          </a:p>
        </p:txBody>
      </p:sp>
      <p:sp>
        <p:nvSpPr>
          <p:cNvPr id="50" name="Gebogen pijl 49"/>
          <p:cNvSpPr/>
          <p:nvPr/>
        </p:nvSpPr>
        <p:spPr>
          <a:xfrm flipH="1">
            <a:off x="3693305" y="5006848"/>
            <a:ext cx="1538129" cy="272126"/>
          </a:xfrm>
          <a:prstGeom prst="bentArrow">
            <a:avLst>
              <a:gd name="adj1" fmla="val 20975"/>
              <a:gd name="adj2" fmla="val 26564"/>
              <a:gd name="adj3" fmla="val 26863"/>
              <a:gd name="adj4" fmla="val 43750"/>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51" name="Gebogen pijl 50"/>
          <p:cNvSpPr/>
          <p:nvPr/>
        </p:nvSpPr>
        <p:spPr>
          <a:xfrm flipH="1">
            <a:off x="4355975" y="4061796"/>
            <a:ext cx="3536163" cy="661934"/>
          </a:xfrm>
          <a:prstGeom prst="bentArrow">
            <a:avLst>
              <a:gd name="adj1" fmla="val 12891"/>
              <a:gd name="adj2" fmla="val 12321"/>
              <a:gd name="adj3" fmla="val 0"/>
              <a:gd name="adj4" fmla="val 43750"/>
            </a:avLst>
          </a:prstGeom>
          <a:solidFill>
            <a:srgbClr val="6999CA"/>
          </a:solidFill>
          <a:ln>
            <a:solidFill>
              <a:srgbClr val="699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53" name="Tekstvak 52"/>
          <p:cNvSpPr txBox="1"/>
          <p:nvPr/>
        </p:nvSpPr>
        <p:spPr>
          <a:xfrm flipH="1">
            <a:off x="613615" y="1817411"/>
            <a:ext cx="6936503" cy="369332"/>
          </a:xfrm>
          <a:prstGeom prst="rect">
            <a:avLst/>
          </a:prstGeom>
          <a:solidFill>
            <a:srgbClr val="6999CA"/>
          </a:solidFill>
          <a:ln>
            <a:solidFill>
              <a:srgbClr val="6999C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Bronnen calcium</a:t>
            </a:r>
            <a:endParaRPr lang="nl-BE" dirty="0"/>
          </a:p>
        </p:txBody>
      </p:sp>
      <p:sp>
        <p:nvSpPr>
          <p:cNvPr id="54" name="Rechthoek 53"/>
          <p:cNvSpPr/>
          <p:nvPr/>
        </p:nvSpPr>
        <p:spPr>
          <a:xfrm>
            <a:off x="608986" y="2186743"/>
            <a:ext cx="6940481" cy="923330"/>
          </a:xfrm>
          <a:prstGeom prst="rect">
            <a:avLst/>
          </a:prstGeom>
          <a:ln>
            <a:solidFill>
              <a:srgbClr val="6999CA"/>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smtClean="0">
                <a:latin typeface="Arial" panose="020B0604020202020204" pitchFamily="34" charset="0"/>
              </a:rPr>
              <a:t>• </a:t>
            </a:r>
            <a:r>
              <a:rPr lang="nl-BE" b="1" dirty="0">
                <a:latin typeface="Calibri" panose="020F0502020204030204" pitchFamily="34" charset="0"/>
              </a:rPr>
              <a:t>Rijkste bronnen</a:t>
            </a:r>
            <a:r>
              <a:rPr lang="nl-BE" dirty="0">
                <a:latin typeface="Calibri" panose="020F0502020204030204" pitchFamily="34" charset="0"/>
              </a:rPr>
              <a:t>: melk, yoghurt, harde kaassoorten </a:t>
            </a:r>
          </a:p>
          <a:p>
            <a:r>
              <a:rPr lang="nl-BE" dirty="0">
                <a:latin typeface="Arial" panose="020B0604020202020204" pitchFamily="34" charset="0"/>
              </a:rPr>
              <a:t>• </a:t>
            </a:r>
            <a:r>
              <a:rPr lang="nl-BE" b="1" dirty="0">
                <a:latin typeface="Calibri" panose="020F0502020204030204" pitchFamily="34" charset="0"/>
              </a:rPr>
              <a:t>Andere goede bronnen</a:t>
            </a:r>
            <a:r>
              <a:rPr lang="nl-BE" dirty="0">
                <a:latin typeface="Calibri" panose="020F0502020204030204" pitchFamily="34" charset="0"/>
              </a:rPr>
              <a:t>: wit brood, sardines, </a:t>
            </a:r>
            <a:r>
              <a:rPr lang="nl-BE" dirty="0" err="1">
                <a:latin typeface="Calibri" panose="020F0502020204030204" pitchFamily="34" charset="0"/>
              </a:rPr>
              <a:t>calciumverrijkte</a:t>
            </a:r>
            <a:r>
              <a:rPr lang="nl-BE" dirty="0">
                <a:latin typeface="Calibri" panose="020F0502020204030204" pitchFamily="34" charset="0"/>
              </a:rPr>
              <a:t> sojamelk </a:t>
            </a:r>
          </a:p>
          <a:p>
            <a:r>
              <a:rPr lang="nl-BE" dirty="0">
                <a:latin typeface="Arial" panose="020B0604020202020204" pitchFamily="34" charset="0"/>
              </a:rPr>
              <a:t>• </a:t>
            </a:r>
            <a:r>
              <a:rPr lang="nl-BE" b="1" dirty="0">
                <a:latin typeface="Calibri" panose="020F0502020204030204" pitchFamily="34" charset="0"/>
              </a:rPr>
              <a:t>Bronnen arm aan calcium</a:t>
            </a:r>
            <a:r>
              <a:rPr lang="nl-BE" dirty="0">
                <a:latin typeface="Calibri" panose="020F0502020204030204" pitchFamily="34" charset="0"/>
              </a:rPr>
              <a:t>: boter, room, zachte kazen </a:t>
            </a:r>
          </a:p>
        </p:txBody>
      </p:sp>
      <p:sp>
        <p:nvSpPr>
          <p:cNvPr id="55" name="Gebogen pijl 54"/>
          <p:cNvSpPr/>
          <p:nvPr/>
        </p:nvSpPr>
        <p:spPr>
          <a:xfrm rot="5400000" flipH="1" flipV="1">
            <a:off x="3876146" y="3337714"/>
            <a:ext cx="1023239" cy="661934"/>
          </a:xfrm>
          <a:prstGeom prst="bentArrow">
            <a:avLst>
              <a:gd name="adj1" fmla="val 12891"/>
              <a:gd name="adj2" fmla="val 17084"/>
              <a:gd name="adj3" fmla="val 14296"/>
              <a:gd name="adj4" fmla="val 43750"/>
            </a:avLst>
          </a:prstGeom>
          <a:solidFill>
            <a:srgbClr val="6999CA"/>
          </a:solidFill>
          <a:ln>
            <a:solidFill>
              <a:srgbClr val="699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3195701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t>Welke voedingswaren bevatten gemiddeld gezien het meest calcium?</a:t>
            </a:r>
            <a:endParaRPr lang="nl-BE" sz="4400" dirty="0"/>
          </a:p>
        </p:txBody>
      </p:sp>
    </p:spTree>
    <p:extLst>
      <p:ext uri="{BB962C8B-B14F-4D97-AF65-F5344CB8AC3E}">
        <p14:creationId xmlns:p14="http://schemas.microsoft.com/office/powerpoint/2010/main" val="42009049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Voedingsbron calcium</a:t>
            </a:r>
            <a:endParaRPr lang="nl-BE" dirty="0"/>
          </a:p>
        </p:txBody>
      </p:sp>
      <p:sp>
        <p:nvSpPr>
          <p:cNvPr id="3" name="Tijdelijke aanduiding voor tekst 2"/>
          <p:cNvSpPr>
            <a:spLocks noGrp="1"/>
          </p:cNvSpPr>
          <p:nvPr>
            <p:ph type="body" sz="quarter" idx="13"/>
          </p:nvPr>
        </p:nvSpPr>
        <p:spPr/>
        <p:txBody>
          <a:bodyPr/>
          <a:lstStyle/>
          <a:p>
            <a:r>
              <a:rPr lang="nl-BE" dirty="0" err="1"/>
              <a:t>Farmaka</a:t>
            </a:r>
            <a:r>
              <a:rPr lang="nl-BE" dirty="0"/>
              <a:t>, </a:t>
            </a:r>
            <a:r>
              <a:rPr lang="nl-BE" i="1" dirty="0" err="1"/>
              <a:t>Geneesmiddele</a:t>
            </a:r>
            <a:r>
              <a:rPr lang="nl-BE" i="1" dirty="0"/>
              <a:t>[1] Geneesmiddelen bij osteoporose, 2012.n bij osteoporose</a:t>
            </a:r>
            <a:r>
              <a:rPr lang="nl-BE" dirty="0"/>
              <a:t>, 2012</a:t>
            </a:r>
          </a:p>
          <a:p>
            <a:endParaRPr lang="nl-BE" dirty="0"/>
          </a:p>
        </p:txBody>
      </p:sp>
      <p:sp>
        <p:nvSpPr>
          <p:cNvPr id="5" name="Rechthoek 4"/>
          <p:cNvSpPr/>
          <p:nvPr/>
        </p:nvSpPr>
        <p:spPr>
          <a:xfrm>
            <a:off x="647700" y="1998132"/>
            <a:ext cx="8077199"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smtClean="0">
                <a:latin typeface="Arial" panose="020B0604020202020204" pitchFamily="34" charset="0"/>
              </a:rPr>
              <a:t>• </a:t>
            </a:r>
            <a:r>
              <a:rPr lang="nl-BE" b="1" dirty="0">
                <a:latin typeface="Calibri" panose="020F0502020204030204" pitchFamily="34" charset="0"/>
              </a:rPr>
              <a:t>Rijkste bronnen</a:t>
            </a:r>
            <a:r>
              <a:rPr lang="nl-BE" dirty="0">
                <a:latin typeface="Calibri" panose="020F0502020204030204" pitchFamily="34" charset="0"/>
              </a:rPr>
              <a:t>: melk, yoghurt, harde kaassoorten </a:t>
            </a:r>
          </a:p>
          <a:p>
            <a:r>
              <a:rPr lang="nl-BE" dirty="0">
                <a:latin typeface="Arial" panose="020B0604020202020204" pitchFamily="34" charset="0"/>
              </a:rPr>
              <a:t>• </a:t>
            </a:r>
            <a:r>
              <a:rPr lang="nl-BE" b="1" dirty="0">
                <a:latin typeface="Calibri" panose="020F0502020204030204" pitchFamily="34" charset="0"/>
              </a:rPr>
              <a:t>Andere goede bronnen</a:t>
            </a:r>
            <a:r>
              <a:rPr lang="nl-BE" dirty="0">
                <a:latin typeface="Calibri" panose="020F0502020204030204" pitchFamily="34" charset="0"/>
              </a:rPr>
              <a:t>: wit brood, sardines, </a:t>
            </a:r>
            <a:r>
              <a:rPr lang="nl-BE" dirty="0" err="1">
                <a:latin typeface="Calibri" panose="020F0502020204030204" pitchFamily="34" charset="0"/>
              </a:rPr>
              <a:t>calciumverrijkte</a:t>
            </a:r>
            <a:r>
              <a:rPr lang="nl-BE" dirty="0">
                <a:latin typeface="Calibri" panose="020F0502020204030204" pitchFamily="34" charset="0"/>
              </a:rPr>
              <a:t> sojamelk </a:t>
            </a:r>
          </a:p>
          <a:p>
            <a:r>
              <a:rPr lang="nl-BE" dirty="0">
                <a:latin typeface="Arial" panose="020B0604020202020204" pitchFamily="34" charset="0"/>
              </a:rPr>
              <a:t>• </a:t>
            </a:r>
            <a:r>
              <a:rPr lang="nl-BE" b="1" dirty="0">
                <a:latin typeface="Calibri" panose="020F0502020204030204" pitchFamily="34" charset="0"/>
              </a:rPr>
              <a:t>Bronnen arm aan calcium</a:t>
            </a:r>
            <a:r>
              <a:rPr lang="nl-BE" dirty="0">
                <a:latin typeface="Calibri" panose="020F0502020204030204" pitchFamily="34" charset="0"/>
              </a:rPr>
              <a:t>: boter, room, zachte kazen </a:t>
            </a:r>
          </a:p>
        </p:txBody>
      </p:sp>
      <p:sp>
        <p:nvSpPr>
          <p:cNvPr id="6" name="Tekstvak 5"/>
          <p:cNvSpPr txBox="1"/>
          <p:nvPr/>
        </p:nvSpPr>
        <p:spPr>
          <a:xfrm>
            <a:off x="647700" y="1628800"/>
            <a:ext cx="80771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Calcium voedingsbronnen</a:t>
            </a:r>
            <a:endParaRPr lang="nl-BE" dirty="0"/>
          </a:p>
        </p:txBody>
      </p:sp>
      <p:graphicFrame>
        <p:nvGraphicFramePr>
          <p:cNvPr id="7" name="Tabel 6"/>
          <p:cNvGraphicFramePr>
            <a:graphicFrameLocks noGrp="1"/>
          </p:cNvGraphicFramePr>
          <p:nvPr>
            <p:extLst>
              <p:ext uri="{D42A27DB-BD31-4B8C-83A1-F6EECF244321}">
                <p14:modId xmlns:p14="http://schemas.microsoft.com/office/powerpoint/2010/main" val="1649939902"/>
              </p:ext>
            </p:extLst>
          </p:nvPr>
        </p:nvGraphicFramePr>
        <p:xfrm>
          <a:off x="647700" y="2977224"/>
          <a:ext cx="3996308" cy="2966720"/>
        </p:xfrm>
        <a:graphic>
          <a:graphicData uri="http://schemas.openxmlformats.org/drawingml/2006/table">
            <a:tbl>
              <a:tblPr firstRow="1" bandRow="1">
                <a:tableStyleId>{5C22544A-7EE6-4342-B048-85BDC9FD1C3A}</a:tableStyleId>
              </a:tblPr>
              <a:tblGrid>
                <a:gridCol w="2916188">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370840">
                <a:tc>
                  <a:txBody>
                    <a:bodyPr/>
                    <a:lstStyle/>
                    <a:p>
                      <a:r>
                        <a:rPr lang="nl-BE" sz="1600" dirty="0" smtClean="0"/>
                        <a:t>Voedingsbron</a:t>
                      </a:r>
                      <a:endParaRPr lang="nl-BE" sz="1600" dirty="0"/>
                    </a:p>
                  </a:txBody>
                  <a:tcPr/>
                </a:tc>
                <a:tc>
                  <a:txBody>
                    <a:bodyPr/>
                    <a:lstStyle/>
                    <a:p>
                      <a:r>
                        <a:rPr lang="nl-BE" sz="1600" dirty="0" smtClean="0"/>
                        <a:t>Calcium</a:t>
                      </a:r>
                      <a:endParaRPr lang="nl-BE" sz="1600" dirty="0"/>
                    </a:p>
                  </a:txBody>
                  <a:tcPr/>
                </a:tc>
                <a:extLst>
                  <a:ext uri="{0D108BD9-81ED-4DB2-BD59-A6C34878D82A}">
                    <a16:rowId xmlns="" xmlns:a16="http://schemas.microsoft.com/office/drawing/2014/main" val="10000"/>
                  </a:ext>
                </a:extLst>
              </a:tr>
              <a:tr h="370840">
                <a:tc>
                  <a:txBody>
                    <a:bodyPr/>
                    <a:lstStyle/>
                    <a:p>
                      <a:r>
                        <a:rPr lang="nl-BE" sz="1600" dirty="0" smtClean="0"/>
                        <a:t>200 ml melk</a:t>
                      </a:r>
                      <a:endParaRPr lang="nl-BE" sz="1600" dirty="0"/>
                    </a:p>
                  </a:txBody>
                  <a:tcPr/>
                </a:tc>
                <a:tc>
                  <a:txBody>
                    <a:bodyPr/>
                    <a:lstStyle/>
                    <a:p>
                      <a:r>
                        <a:rPr lang="nl-BE" sz="1600" dirty="0" smtClean="0"/>
                        <a:t>240 mg</a:t>
                      </a:r>
                      <a:endParaRPr lang="nl-BE" sz="1600" dirty="0"/>
                    </a:p>
                  </a:txBody>
                  <a:tcPr/>
                </a:tc>
                <a:extLst>
                  <a:ext uri="{0D108BD9-81ED-4DB2-BD59-A6C34878D82A}">
                    <a16:rowId xmlns="" xmlns:a16="http://schemas.microsoft.com/office/drawing/2014/main" val="10001"/>
                  </a:ext>
                </a:extLst>
              </a:tr>
              <a:tr h="370840">
                <a:tc>
                  <a:txBody>
                    <a:bodyPr/>
                    <a:lstStyle/>
                    <a:p>
                      <a:r>
                        <a:rPr lang="nl-BE" sz="1600" dirty="0" smtClean="0"/>
                        <a:t>200 ml sojamelk verrijkt met Ca</a:t>
                      </a:r>
                      <a:endParaRPr lang="nl-BE" sz="1600" dirty="0"/>
                    </a:p>
                  </a:txBody>
                  <a:tcPr/>
                </a:tc>
                <a:tc>
                  <a:txBody>
                    <a:bodyPr/>
                    <a:lstStyle/>
                    <a:p>
                      <a:r>
                        <a:rPr lang="nl-BE" sz="1600" dirty="0" smtClean="0"/>
                        <a:t>180 mg</a:t>
                      </a:r>
                      <a:endParaRPr lang="nl-BE" sz="1600" dirty="0"/>
                    </a:p>
                  </a:txBody>
                  <a:tcPr/>
                </a:tc>
                <a:extLst>
                  <a:ext uri="{0D108BD9-81ED-4DB2-BD59-A6C34878D82A}">
                    <a16:rowId xmlns="" xmlns:a16="http://schemas.microsoft.com/office/drawing/2014/main" val="10002"/>
                  </a:ext>
                </a:extLst>
              </a:tr>
              <a:tr h="370840">
                <a:tc>
                  <a:txBody>
                    <a:bodyPr/>
                    <a:lstStyle/>
                    <a:p>
                      <a:r>
                        <a:rPr lang="nl-BE" sz="1600" dirty="0" smtClean="0"/>
                        <a:t>125g yoghurt (1 pot)</a:t>
                      </a:r>
                      <a:endParaRPr lang="nl-BE" sz="1600" dirty="0"/>
                    </a:p>
                  </a:txBody>
                  <a:tcPr/>
                </a:tc>
                <a:tc>
                  <a:txBody>
                    <a:bodyPr/>
                    <a:lstStyle/>
                    <a:p>
                      <a:r>
                        <a:rPr lang="nl-BE" sz="1600" dirty="0" smtClean="0"/>
                        <a:t>250 mg</a:t>
                      </a:r>
                      <a:endParaRPr lang="nl-BE" sz="1600" dirty="0"/>
                    </a:p>
                  </a:txBody>
                  <a:tcPr/>
                </a:tc>
                <a:extLst>
                  <a:ext uri="{0D108BD9-81ED-4DB2-BD59-A6C34878D82A}">
                    <a16:rowId xmlns="" xmlns:a16="http://schemas.microsoft.com/office/drawing/2014/main" val="10003"/>
                  </a:ext>
                </a:extLst>
              </a:tr>
              <a:tr h="370840">
                <a:tc>
                  <a:txBody>
                    <a:bodyPr/>
                    <a:lstStyle/>
                    <a:p>
                      <a:r>
                        <a:rPr lang="nl-BE" sz="1600" dirty="0" smtClean="0"/>
                        <a:t>30 g harde kaas (1 sneetje)</a:t>
                      </a:r>
                      <a:endParaRPr lang="nl-BE" sz="1600" dirty="0"/>
                    </a:p>
                  </a:txBody>
                  <a:tcPr/>
                </a:tc>
                <a:tc>
                  <a:txBody>
                    <a:bodyPr/>
                    <a:lstStyle/>
                    <a:p>
                      <a:r>
                        <a:rPr lang="nl-BE" sz="1600" dirty="0" smtClean="0"/>
                        <a:t>225 mg</a:t>
                      </a:r>
                      <a:endParaRPr lang="nl-BE" sz="1600" dirty="0"/>
                    </a:p>
                  </a:txBody>
                  <a:tcPr/>
                </a:tc>
                <a:extLst>
                  <a:ext uri="{0D108BD9-81ED-4DB2-BD59-A6C34878D82A}">
                    <a16:rowId xmlns="" xmlns:a16="http://schemas.microsoft.com/office/drawing/2014/main" val="10004"/>
                  </a:ext>
                </a:extLst>
              </a:tr>
              <a:tr h="370840">
                <a:tc>
                  <a:txBody>
                    <a:bodyPr/>
                    <a:lstStyle/>
                    <a:p>
                      <a:r>
                        <a:rPr lang="nl-BE" sz="1600" dirty="0" smtClean="0"/>
                        <a:t>60 g sardines in olie</a:t>
                      </a:r>
                      <a:endParaRPr lang="nl-BE" sz="1600" dirty="0"/>
                    </a:p>
                  </a:txBody>
                  <a:tcPr/>
                </a:tc>
                <a:tc>
                  <a:txBody>
                    <a:bodyPr/>
                    <a:lstStyle/>
                    <a:p>
                      <a:r>
                        <a:rPr lang="nl-BE" sz="1600" dirty="0" smtClean="0"/>
                        <a:t>300 mg</a:t>
                      </a:r>
                      <a:endParaRPr lang="nl-BE" sz="1600" dirty="0"/>
                    </a:p>
                  </a:txBody>
                  <a:tcPr/>
                </a:tc>
                <a:extLst>
                  <a:ext uri="{0D108BD9-81ED-4DB2-BD59-A6C34878D82A}">
                    <a16:rowId xmlns="" xmlns:a16="http://schemas.microsoft.com/office/drawing/2014/main" val="10005"/>
                  </a:ext>
                </a:extLst>
              </a:tr>
              <a:tr h="370840">
                <a:tc>
                  <a:txBody>
                    <a:bodyPr/>
                    <a:lstStyle/>
                    <a:p>
                      <a:r>
                        <a:rPr lang="nl-BE" sz="1600" dirty="0" smtClean="0"/>
                        <a:t>60g vispasta</a:t>
                      </a:r>
                      <a:endParaRPr lang="nl-BE" sz="1600" dirty="0"/>
                    </a:p>
                  </a:txBody>
                  <a:tcPr/>
                </a:tc>
                <a:tc>
                  <a:txBody>
                    <a:bodyPr/>
                    <a:lstStyle/>
                    <a:p>
                      <a:r>
                        <a:rPr lang="nl-BE" sz="1600" dirty="0" smtClean="0"/>
                        <a:t>170 mg</a:t>
                      </a:r>
                      <a:endParaRPr lang="nl-BE" sz="1600" dirty="0"/>
                    </a:p>
                  </a:txBody>
                  <a:tcPr/>
                </a:tc>
                <a:extLst>
                  <a:ext uri="{0D108BD9-81ED-4DB2-BD59-A6C34878D82A}">
                    <a16:rowId xmlns="" xmlns:a16="http://schemas.microsoft.com/office/drawing/2014/main" val="10006"/>
                  </a:ext>
                </a:extLst>
              </a:tr>
              <a:tr h="370840">
                <a:tc>
                  <a:txBody>
                    <a:bodyPr/>
                    <a:lstStyle/>
                    <a:p>
                      <a:r>
                        <a:rPr lang="nl-BE" sz="1600" dirty="0" smtClean="0"/>
                        <a:t>60g zalm (blik)</a:t>
                      </a:r>
                      <a:endParaRPr lang="nl-BE" sz="1600" dirty="0"/>
                    </a:p>
                  </a:txBody>
                  <a:tcPr/>
                </a:tc>
                <a:tc>
                  <a:txBody>
                    <a:bodyPr/>
                    <a:lstStyle/>
                    <a:p>
                      <a:r>
                        <a:rPr lang="nl-BE" sz="1600" dirty="0" smtClean="0"/>
                        <a:t>50 mg</a:t>
                      </a:r>
                      <a:endParaRPr lang="nl-BE" sz="1600" dirty="0"/>
                    </a:p>
                  </a:txBody>
                  <a:tcPr/>
                </a:tc>
                <a:extLst>
                  <a:ext uri="{0D108BD9-81ED-4DB2-BD59-A6C34878D82A}">
                    <a16:rowId xmlns="" xmlns:a16="http://schemas.microsoft.com/office/drawing/2014/main" val="10007"/>
                  </a:ext>
                </a:extLst>
              </a:tr>
            </a:tbl>
          </a:graphicData>
        </a:graphic>
      </p:graphicFrame>
      <p:graphicFrame>
        <p:nvGraphicFramePr>
          <p:cNvPr id="8" name="Tabel 7"/>
          <p:cNvGraphicFramePr>
            <a:graphicFrameLocks noGrp="1"/>
          </p:cNvGraphicFramePr>
          <p:nvPr>
            <p:extLst>
              <p:ext uri="{D42A27DB-BD31-4B8C-83A1-F6EECF244321}">
                <p14:modId xmlns:p14="http://schemas.microsoft.com/office/powerpoint/2010/main" val="274720984"/>
              </p:ext>
            </p:extLst>
          </p:nvPr>
        </p:nvGraphicFramePr>
        <p:xfrm>
          <a:off x="4728591" y="2982560"/>
          <a:ext cx="3996308" cy="2966720"/>
        </p:xfrm>
        <a:graphic>
          <a:graphicData uri="http://schemas.openxmlformats.org/drawingml/2006/table">
            <a:tbl>
              <a:tblPr firstRow="1" bandRow="1">
                <a:tableStyleId>{5C22544A-7EE6-4342-B048-85BDC9FD1C3A}</a:tableStyleId>
              </a:tblPr>
              <a:tblGrid>
                <a:gridCol w="2916188">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370840">
                <a:tc>
                  <a:txBody>
                    <a:bodyPr/>
                    <a:lstStyle/>
                    <a:p>
                      <a:r>
                        <a:rPr lang="nl-BE" sz="1600" dirty="0" smtClean="0"/>
                        <a:t>Voedingsbron</a:t>
                      </a:r>
                      <a:endParaRPr lang="nl-BE" sz="1600" dirty="0"/>
                    </a:p>
                  </a:txBody>
                  <a:tcPr/>
                </a:tc>
                <a:tc>
                  <a:txBody>
                    <a:bodyPr/>
                    <a:lstStyle/>
                    <a:p>
                      <a:r>
                        <a:rPr lang="nl-BE" sz="1600" dirty="0" smtClean="0"/>
                        <a:t>Calcium</a:t>
                      </a:r>
                      <a:endParaRPr lang="nl-BE" sz="1600" dirty="0"/>
                    </a:p>
                  </a:txBody>
                  <a:tcPr/>
                </a:tc>
                <a:extLst>
                  <a:ext uri="{0D108BD9-81ED-4DB2-BD59-A6C34878D82A}">
                    <a16:rowId xmlns="" xmlns:a16="http://schemas.microsoft.com/office/drawing/2014/main" val="10000"/>
                  </a:ext>
                </a:extLst>
              </a:tr>
              <a:tr h="370840">
                <a:tc>
                  <a:txBody>
                    <a:bodyPr/>
                    <a:lstStyle/>
                    <a:p>
                      <a:r>
                        <a:rPr lang="nl-BE" sz="1600" dirty="0" smtClean="0"/>
                        <a:t>100g bruin brood (voorkeur)</a:t>
                      </a:r>
                      <a:endParaRPr lang="nl-BE" sz="1600" dirty="0"/>
                    </a:p>
                  </a:txBody>
                  <a:tcPr/>
                </a:tc>
                <a:tc>
                  <a:txBody>
                    <a:bodyPr/>
                    <a:lstStyle/>
                    <a:p>
                      <a:r>
                        <a:rPr lang="nl-BE" sz="1600" dirty="0" smtClean="0"/>
                        <a:t> 35 mg</a:t>
                      </a:r>
                      <a:endParaRPr lang="nl-BE" sz="1600" dirty="0"/>
                    </a:p>
                  </a:txBody>
                  <a:tcPr/>
                </a:tc>
                <a:extLst>
                  <a:ext uri="{0D108BD9-81ED-4DB2-BD59-A6C34878D82A}">
                    <a16:rowId xmlns="" xmlns:a16="http://schemas.microsoft.com/office/drawing/2014/main" val="10001"/>
                  </a:ext>
                </a:extLst>
              </a:tr>
              <a:tr h="370840">
                <a:tc>
                  <a:txBody>
                    <a:bodyPr/>
                    <a:lstStyle/>
                    <a:p>
                      <a:r>
                        <a:rPr lang="nl-BE" sz="1600" dirty="0" smtClean="0"/>
                        <a:t>60g tofu (gestoomd)</a:t>
                      </a:r>
                      <a:endParaRPr lang="nl-BE" sz="1600" dirty="0"/>
                    </a:p>
                  </a:txBody>
                  <a:tcPr/>
                </a:tc>
                <a:tc>
                  <a:txBody>
                    <a:bodyPr/>
                    <a:lstStyle/>
                    <a:p>
                      <a:r>
                        <a:rPr lang="nl-BE" sz="1600" dirty="0" smtClean="0"/>
                        <a:t>300 mg</a:t>
                      </a:r>
                      <a:endParaRPr lang="nl-BE" sz="1600" dirty="0"/>
                    </a:p>
                  </a:txBody>
                  <a:tcPr/>
                </a:tc>
                <a:extLst>
                  <a:ext uri="{0D108BD9-81ED-4DB2-BD59-A6C34878D82A}">
                    <a16:rowId xmlns="" xmlns:a16="http://schemas.microsoft.com/office/drawing/2014/main" val="10002"/>
                  </a:ext>
                </a:extLst>
              </a:tr>
              <a:tr h="370840">
                <a:tc>
                  <a:txBody>
                    <a:bodyPr/>
                    <a:lstStyle/>
                    <a:p>
                      <a:r>
                        <a:rPr lang="nl-BE" sz="1600" dirty="0" smtClean="0"/>
                        <a:t>90g spinazie (gekookt)</a:t>
                      </a:r>
                      <a:endParaRPr lang="nl-BE" sz="1600" dirty="0"/>
                    </a:p>
                  </a:txBody>
                  <a:tcPr/>
                </a:tc>
                <a:tc>
                  <a:txBody>
                    <a:bodyPr/>
                    <a:lstStyle/>
                    <a:p>
                      <a:r>
                        <a:rPr lang="nl-BE" sz="1600" dirty="0" smtClean="0"/>
                        <a:t>130 mg</a:t>
                      </a:r>
                      <a:endParaRPr lang="nl-BE" sz="1600" dirty="0"/>
                    </a:p>
                  </a:txBody>
                  <a:tcPr/>
                </a:tc>
                <a:extLst>
                  <a:ext uri="{0D108BD9-81ED-4DB2-BD59-A6C34878D82A}">
                    <a16:rowId xmlns="" xmlns:a16="http://schemas.microsoft.com/office/drawing/2014/main" val="10003"/>
                  </a:ext>
                </a:extLst>
              </a:tr>
              <a:tr h="370840">
                <a:tc>
                  <a:txBody>
                    <a:bodyPr/>
                    <a:lstStyle/>
                    <a:p>
                      <a:r>
                        <a:rPr lang="nl-BE" sz="1600" dirty="0" smtClean="0"/>
                        <a:t>150g gekookte boontjes</a:t>
                      </a:r>
                      <a:endParaRPr lang="nl-BE" sz="1600" dirty="0"/>
                    </a:p>
                  </a:txBody>
                  <a:tcPr/>
                </a:tc>
                <a:tc>
                  <a:txBody>
                    <a:bodyPr/>
                    <a:lstStyle/>
                    <a:p>
                      <a:r>
                        <a:rPr lang="nl-BE" sz="1600" dirty="0" smtClean="0"/>
                        <a:t>80 mg</a:t>
                      </a:r>
                      <a:endParaRPr lang="nl-BE" sz="1600" dirty="0"/>
                    </a:p>
                  </a:txBody>
                  <a:tcPr/>
                </a:tc>
                <a:extLst>
                  <a:ext uri="{0D108BD9-81ED-4DB2-BD59-A6C34878D82A}">
                    <a16:rowId xmlns="" xmlns:a16="http://schemas.microsoft.com/office/drawing/2014/main" val="10004"/>
                  </a:ext>
                </a:extLst>
              </a:tr>
              <a:tr h="370840">
                <a:tc>
                  <a:txBody>
                    <a:bodyPr/>
                    <a:lstStyle/>
                    <a:p>
                      <a:r>
                        <a:rPr lang="nl-BE" sz="1600" dirty="0" smtClean="0"/>
                        <a:t>30g sesampasta(tahin)</a:t>
                      </a:r>
                      <a:endParaRPr lang="nl-BE" sz="1600" dirty="0"/>
                    </a:p>
                  </a:txBody>
                  <a:tcPr/>
                </a:tc>
                <a:tc>
                  <a:txBody>
                    <a:bodyPr/>
                    <a:lstStyle/>
                    <a:p>
                      <a:r>
                        <a:rPr lang="nl-BE" sz="1600" dirty="0" smtClean="0"/>
                        <a:t>200 mg</a:t>
                      </a:r>
                      <a:endParaRPr lang="nl-BE" sz="1600" dirty="0"/>
                    </a:p>
                  </a:txBody>
                  <a:tcPr/>
                </a:tc>
                <a:extLst>
                  <a:ext uri="{0D108BD9-81ED-4DB2-BD59-A6C34878D82A}">
                    <a16:rowId xmlns="" xmlns:a16="http://schemas.microsoft.com/office/drawing/2014/main" val="10005"/>
                  </a:ext>
                </a:extLst>
              </a:tr>
              <a:tr h="370840">
                <a:tc>
                  <a:txBody>
                    <a:bodyPr/>
                    <a:lstStyle/>
                    <a:p>
                      <a:r>
                        <a:rPr lang="nl-BE" sz="1600" dirty="0" smtClean="0"/>
                        <a:t>30g amandelen</a:t>
                      </a:r>
                      <a:endParaRPr lang="nl-BE" sz="1600" dirty="0"/>
                    </a:p>
                  </a:txBody>
                  <a:tcPr/>
                </a:tc>
                <a:tc>
                  <a:txBody>
                    <a:bodyPr/>
                    <a:lstStyle/>
                    <a:p>
                      <a:r>
                        <a:rPr lang="nl-BE" sz="1600" dirty="0" smtClean="0"/>
                        <a:t>70 mg</a:t>
                      </a:r>
                      <a:endParaRPr lang="nl-BE" sz="1600" dirty="0"/>
                    </a:p>
                  </a:txBody>
                  <a:tcPr/>
                </a:tc>
                <a:extLst>
                  <a:ext uri="{0D108BD9-81ED-4DB2-BD59-A6C34878D82A}">
                    <a16:rowId xmlns="" xmlns:a16="http://schemas.microsoft.com/office/drawing/2014/main" val="10006"/>
                  </a:ext>
                </a:extLst>
              </a:tr>
              <a:tr h="370840">
                <a:tc>
                  <a:txBody>
                    <a:bodyPr/>
                    <a:lstStyle/>
                    <a:p>
                      <a:r>
                        <a:rPr lang="nl-BE" sz="1600" dirty="0" smtClean="0"/>
                        <a:t>1 sinaasappel</a:t>
                      </a:r>
                      <a:endParaRPr lang="nl-BE" sz="1600" dirty="0"/>
                    </a:p>
                  </a:txBody>
                  <a:tcPr/>
                </a:tc>
                <a:tc>
                  <a:txBody>
                    <a:bodyPr/>
                    <a:lstStyle/>
                    <a:p>
                      <a:r>
                        <a:rPr lang="nl-BE" sz="1600" dirty="0" smtClean="0"/>
                        <a:t>70 mg</a:t>
                      </a:r>
                      <a:endParaRPr lang="nl-BE" sz="1600"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1065836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Calcium: inname supplementen</a:t>
            </a:r>
            <a:endParaRPr lang="nl-BE" dirty="0"/>
          </a:p>
        </p:txBody>
      </p:sp>
      <p:sp>
        <p:nvSpPr>
          <p:cNvPr id="3" name="Tijdelijke aanduiding voor tekst 2"/>
          <p:cNvSpPr>
            <a:spLocks noGrp="1"/>
          </p:cNvSpPr>
          <p:nvPr>
            <p:ph type="body" sz="quarter" idx="13"/>
          </p:nvPr>
        </p:nvSpPr>
        <p:spPr/>
        <p:txBody>
          <a:bodyPr/>
          <a:lstStyle/>
          <a:p>
            <a:r>
              <a:rPr lang="nl-BE" dirty="0" err="1"/>
              <a:t>Farmaka</a:t>
            </a:r>
            <a:r>
              <a:rPr lang="nl-BE" dirty="0"/>
              <a:t>, </a:t>
            </a:r>
            <a:r>
              <a:rPr lang="nl-BE" i="1" dirty="0" err="1"/>
              <a:t>Geneesmiddele</a:t>
            </a:r>
            <a:r>
              <a:rPr lang="nl-BE" i="1" dirty="0"/>
              <a:t>[1] Geneesmiddelen bij osteoporose, 2012.n bij osteoporose</a:t>
            </a:r>
            <a:r>
              <a:rPr lang="nl-BE" dirty="0"/>
              <a:t>, 2012</a:t>
            </a:r>
          </a:p>
          <a:p>
            <a:endParaRPr lang="nl-BE" dirty="0"/>
          </a:p>
        </p:txBody>
      </p:sp>
      <p:sp>
        <p:nvSpPr>
          <p:cNvPr id="4" name="Rechthoek 3"/>
          <p:cNvSpPr/>
          <p:nvPr/>
        </p:nvSpPr>
        <p:spPr>
          <a:xfrm>
            <a:off x="603703" y="1862576"/>
            <a:ext cx="8153400"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nl-BE" sz="2000" dirty="0"/>
              <a:t>1 g elementair calcium = 2,5 g calciumcarbonaat of 4,74 g </a:t>
            </a:r>
            <a:r>
              <a:rPr lang="nl-BE" sz="2000" dirty="0" err="1"/>
              <a:t>calciumcitraat</a:t>
            </a:r>
            <a:endParaRPr lang="nl-BE" sz="2000" dirty="0"/>
          </a:p>
          <a:p>
            <a:r>
              <a:rPr lang="nl-BE" sz="2000" dirty="0"/>
              <a:t>1,2g elementair calcium = 3g calciumcarbonaat of 5,69 g calcium </a:t>
            </a:r>
            <a:r>
              <a:rPr lang="nl-BE" sz="2000" dirty="0" err="1"/>
              <a:t>citraat</a:t>
            </a:r>
            <a:endParaRPr lang="nl-BE" sz="2000" dirty="0"/>
          </a:p>
        </p:txBody>
      </p:sp>
      <p:sp>
        <p:nvSpPr>
          <p:cNvPr id="5" name="Rechthoek 4"/>
          <p:cNvSpPr/>
          <p:nvPr/>
        </p:nvSpPr>
        <p:spPr>
          <a:xfrm>
            <a:off x="1478138" y="3378437"/>
            <a:ext cx="7287344"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Wingdings" panose="05000000000000000000" pitchFamily="2" charset="2"/>
              <a:buChar char="v"/>
            </a:pPr>
            <a:r>
              <a:rPr lang="nl-BE" dirty="0" smtClean="0"/>
              <a:t> </a:t>
            </a:r>
            <a:r>
              <a:rPr lang="nl-BE" dirty="0"/>
              <a:t>pH van de </a:t>
            </a:r>
            <a:r>
              <a:rPr lang="nl-BE" dirty="0" smtClean="0"/>
              <a:t>maag beïnvloedt resorptie </a:t>
            </a:r>
            <a:r>
              <a:rPr lang="nl-BE" dirty="0"/>
              <a:t>calciumcarbonaat (niet </a:t>
            </a:r>
            <a:r>
              <a:rPr lang="nl-BE" dirty="0" err="1"/>
              <a:t>citraat</a:t>
            </a:r>
            <a:r>
              <a:rPr lang="nl-BE" dirty="0"/>
              <a:t>) </a:t>
            </a:r>
            <a:endParaRPr lang="nl-BE" dirty="0" smtClean="0"/>
          </a:p>
          <a:p>
            <a:r>
              <a:rPr lang="nl-BE" dirty="0"/>
              <a:t>	</a:t>
            </a:r>
            <a:r>
              <a:rPr lang="nl-BE" dirty="0" smtClean="0"/>
              <a:t>→ </a:t>
            </a:r>
            <a:r>
              <a:rPr lang="nl-BE" dirty="0"/>
              <a:t>best tijdens of na de maaltijd</a:t>
            </a:r>
          </a:p>
          <a:p>
            <a:r>
              <a:rPr lang="nl-BE" dirty="0" smtClean="0"/>
              <a:t>	→ bij </a:t>
            </a:r>
            <a:r>
              <a:rPr lang="nl-BE" dirty="0" err="1"/>
              <a:t>achloorhydrie</a:t>
            </a:r>
            <a:r>
              <a:rPr lang="nl-BE" dirty="0"/>
              <a:t> en </a:t>
            </a:r>
            <a:r>
              <a:rPr lang="nl-BE" dirty="0" err="1" smtClean="0"/>
              <a:t>evt</a:t>
            </a:r>
            <a:r>
              <a:rPr lang="nl-BE" dirty="0" smtClean="0"/>
              <a:t> bij </a:t>
            </a:r>
            <a:r>
              <a:rPr lang="nl-BE" dirty="0"/>
              <a:t>PPI-behandeling: voorkeur </a:t>
            </a:r>
            <a:r>
              <a:rPr lang="nl-BE" dirty="0" err="1" smtClean="0"/>
              <a:t>citraat</a:t>
            </a:r>
            <a:endParaRPr lang="nl-BE" dirty="0" smtClean="0"/>
          </a:p>
          <a:p>
            <a:endParaRPr lang="nl-BE" dirty="0"/>
          </a:p>
          <a:p>
            <a:pPr marL="285750" indent="-285750">
              <a:buFont typeface="Wingdings" panose="05000000000000000000" pitchFamily="2" charset="2"/>
              <a:buChar char="v"/>
            </a:pPr>
            <a:r>
              <a:rPr lang="nl-BE" dirty="0" smtClean="0"/>
              <a:t>Calcium vermindert resorptie bisfosfonaten </a:t>
            </a:r>
          </a:p>
          <a:p>
            <a:r>
              <a:rPr lang="nl-BE" dirty="0"/>
              <a:t>	 → </a:t>
            </a:r>
            <a:r>
              <a:rPr lang="nl-BE" dirty="0" smtClean="0"/>
              <a:t>Enkele uren interval tussen beide</a:t>
            </a:r>
          </a:p>
          <a:p>
            <a:pPr marL="285750" indent="-285750">
              <a:buFont typeface="Wingdings" panose="05000000000000000000" pitchFamily="2" charset="2"/>
              <a:buChar char="v"/>
            </a:pPr>
            <a:r>
              <a:rPr lang="nl-BE" dirty="0" smtClean="0"/>
              <a:t>Calciuminname </a:t>
            </a:r>
            <a:r>
              <a:rPr lang="nl-BE" dirty="0"/>
              <a:t>meestal aanbevolen ‘s avonds</a:t>
            </a:r>
          </a:p>
        </p:txBody>
      </p:sp>
      <p:sp>
        <p:nvSpPr>
          <p:cNvPr id="6" name="Tekstvak 5"/>
          <p:cNvSpPr txBox="1"/>
          <p:nvPr/>
        </p:nvSpPr>
        <p:spPr>
          <a:xfrm>
            <a:off x="612082" y="3015113"/>
            <a:ext cx="8153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Aandachtspunten</a:t>
            </a:r>
            <a:endParaRPr lang="nl-BE" dirty="0"/>
          </a:p>
        </p:txBody>
      </p:sp>
      <p:pic>
        <p:nvPicPr>
          <p:cNvPr id="7" name="Afbeelding 6"/>
          <p:cNvPicPr>
            <a:picLocks noChangeAspect="1"/>
          </p:cNvPicPr>
          <p:nvPr/>
        </p:nvPicPr>
        <p:blipFill>
          <a:blip r:embed="rId3">
            <a:duotone>
              <a:schemeClr val="accent1">
                <a:shade val="45000"/>
                <a:satMod val="135000"/>
              </a:schemeClr>
              <a:prstClr val="white"/>
            </a:duotone>
          </a:blip>
          <a:stretch>
            <a:fillRect/>
          </a:stretch>
        </p:blipFill>
        <p:spPr>
          <a:xfrm>
            <a:off x="612082" y="3455000"/>
            <a:ext cx="809353" cy="809353"/>
          </a:xfrm>
          <a:prstGeom prst="ellipse">
            <a:avLst/>
          </a:prstGeom>
          <a:ln w="1905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Afbeelding 7"/>
          <p:cNvPicPr>
            <a:picLocks noChangeAspect="1"/>
          </p:cNvPicPr>
          <p:nvPr/>
        </p:nvPicPr>
        <p:blipFill>
          <a:blip r:embed="rId4">
            <a:duotone>
              <a:schemeClr val="accent1">
                <a:shade val="45000"/>
                <a:satMod val="135000"/>
              </a:schemeClr>
              <a:prstClr val="white"/>
            </a:duotone>
          </a:blip>
          <a:stretch>
            <a:fillRect/>
          </a:stretch>
        </p:blipFill>
        <p:spPr>
          <a:xfrm>
            <a:off x="612082" y="4437831"/>
            <a:ext cx="812814" cy="812814"/>
          </a:xfrm>
          <a:prstGeom prst="ellipse">
            <a:avLst/>
          </a:prstGeom>
        </p:spPr>
      </p:pic>
    </p:spTree>
    <p:extLst>
      <p:ext uri="{BB962C8B-B14F-4D97-AF65-F5344CB8AC3E}">
        <p14:creationId xmlns:p14="http://schemas.microsoft.com/office/powerpoint/2010/main" val="423467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a:stretch>
            <a:fillRect/>
          </a:stretch>
        </p:blipFill>
        <p:spPr>
          <a:xfrm>
            <a:off x="367903" y="2301599"/>
            <a:ext cx="5543947" cy="3635504"/>
          </a:xfrm>
          <a:prstGeom prst="rect">
            <a:avLst/>
          </a:prstGeom>
          <a:ln>
            <a:noFill/>
          </a:ln>
          <a:effectLst>
            <a:outerShdw blurRad="190500" algn="tl" rotWithShape="0">
              <a:srgbClr val="000000">
                <a:alpha val="70000"/>
              </a:srgbClr>
            </a:outerShdw>
          </a:effectLst>
        </p:spPr>
      </p:pic>
      <p:sp>
        <p:nvSpPr>
          <p:cNvPr id="2" name="Titel 1"/>
          <p:cNvSpPr>
            <a:spLocks noGrp="1"/>
          </p:cNvSpPr>
          <p:nvPr>
            <p:ph type="title"/>
          </p:nvPr>
        </p:nvSpPr>
        <p:spPr/>
        <p:txBody>
          <a:bodyPr>
            <a:normAutofit/>
          </a:bodyPr>
          <a:lstStyle/>
          <a:p>
            <a:r>
              <a:rPr lang="nl-BE" sz="3600" dirty="0" smtClean="0"/>
              <a:t>Calciumsupplement: cardiovasculair risico</a:t>
            </a:r>
            <a:endParaRPr lang="nl-BE" sz="3600" dirty="0"/>
          </a:p>
        </p:txBody>
      </p:sp>
      <p:sp>
        <p:nvSpPr>
          <p:cNvPr id="3" name="Tijdelijke aanduiding voor tekst 2"/>
          <p:cNvSpPr>
            <a:spLocks noGrp="1"/>
          </p:cNvSpPr>
          <p:nvPr>
            <p:ph type="body" sz="quarter" idx="13"/>
          </p:nvPr>
        </p:nvSpPr>
        <p:spPr/>
        <p:txBody>
          <a:bodyPr/>
          <a:lstStyle/>
          <a:p>
            <a:r>
              <a:rPr lang="nl-BE" dirty="0"/>
              <a:t>Consensusvergadering, R., Het rationeel gebruik van calcium en vitamine D Juryrapport, 2015.</a:t>
            </a:r>
          </a:p>
          <a:p>
            <a:endParaRPr lang="nl-BE" dirty="0"/>
          </a:p>
        </p:txBody>
      </p:sp>
      <p:sp>
        <p:nvSpPr>
          <p:cNvPr id="4" name="Rechthoek 3"/>
          <p:cNvSpPr/>
          <p:nvPr/>
        </p:nvSpPr>
        <p:spPr>
          <a:xfrm>
            <a:off x="107504" y="1628800"/>
            <a:ext cx="892899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nl-BE" sz="2400" dirty="0" smtClean="0"/>
              <a:t>Bewering: verhoogd </a:t>
            </a:r>
            <a:r>
              <a:rPr lang="nl-BE" sz="2400" dirty="0"/>
              <a:t>risico </a:t>
            </a:r>
            <a:r>
              <a:rPr lang="nl-BE" sz="2400" dirty="0" smtClean="0"/>
              <a:t>(tot wel 30%) op myocardinfarct bij inname calcium (+</a:t>
            </a:r>
            <a:r>
              <a:rPr lang="nl-BE" sz="2400" dirty="0" err="1" smtClean="0"/>
              <a:t>vitD</a:t>
            </a:r>
            <a:r>
              <a:rPr lang="nl-BE" sz="2400" dirty="0" smtClean="0"/>
              <a:t>) </a:t>
            </a:r>
            <a:endParaRPr lang="nl-BE" sz="2400" dirty="0"/>
          </a:p>
        </p:txBody>
      </p:sp>
      <p:pic>
        <p:nvPicPr>
          <p:cNvPr id="5" name="Afbeelding 4"/>
          <p:cNvPicPr>
            <a:picLocks noChangeAspect="1"/>
          </p:cNvPicPr>
          <p:nvPr/>
        </p:nvPicPr>
        <p:blipFill>
          <a:blip r:embed="rId4"/>
          <a:stretch>
            <a:fillRect/>
          </a:stretch>
        </p:blipFill>
        <p:spPr>
          <a:xfrm rot="21117595">
            <a:off x="1634716" y="4031033"/>
            <a:ext cx="6858000" cy="2181225"/>
          </a:xfrm>
          <a:prstGeom prst="rect">
            <a:avLst/>
          </a:prstGeom>
          <a:ln>
            <a:noFill/>
          </a:ln>
          <a:effectLst>
            <a:outerShdw blurRad="190500" algn="tl" rotWithShape="0">
              <a:srgbClr val="000000">
                <a:alpha val="70000"/>
              </a:srgbClr>
            </a:outerShdw>
          </a:effectLst>
        </p:spPr>
      </p:pic>
      <p:pic>
        <p:nvPicPr>
          <p:cNvPr id="6" name="Afbeelding 5"/>
          <p:cNvPicPr>
            <a:picLocks noChangeAspect="1"/>
          </p:cNvPicPr>
          <p:nvPr/>
        </p:nvPicPr>
        <p:blipFill>
          <a:blip r:embed="rId5"/>
          <a:stretch>
            <a:fillRect/>
          </a:stretch>
        </p:blipFill>
        <p:spPr>
          <a:xfrm>
            <a:off x="3410900" y="2618246"/>
            <a:ext cx="5200650" cy="10287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80022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Calciumsupplement: cardiovasculair risico</a:t>
            </a:r>
            <a:endParaRPr lang="nl-BE" sz="3600" dirty="0"/>
          </a:p>
        </p:txBody>
      </p:sp>
      <p:sp>
        <p:nvSpPr>
          <p:cNvPr id="3" name="Tijdelijke aanduiding voor tekst 2"/>
          <p:cNvSpPr>
            <a:spLocks noGrp="1"/>
          </p:cNvSpPr>
          <p:nvPr>
            <p:ph type="body" sz="quarter" idx="13"/>
          </p:nvPr>
        </p:nvSpPr>
        <p:spPr/>
        <p:txBody>
          <a:bodyPr/>
          <a:lstStyle/>
          <a:p>
            <a:r>
              <a:rPr lang="nl-BE" dirty="0"/>
              <a:t>Consensusvergadering, R., Het rationeel gebruik van calcium en vitamine D Juryrapport, 2015.</a:t>
            </a:r>
          </a:p>
          <a:p>
            <a:endParaRPr lang="nl-BE" dirty="0"/>
          </a:p>
        </p:txBody>
      </p:sp>
      <p:sp>
        <p:nvSpPr>
          <p:cNvPr id="4" name="Rechthoek 3"/>
          <p:cNvSpPr/>
          <p:nvPr/>
        </p:nvSpPr>
        <p:spPr>
          <a:xfrm>
            <a:off x="107504" y="1628800"/>
            <a:ext cx="8928992"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nl-BE" sz="2400" dirty="0" smtClean="0"/>
              <a:t>Bewering: verhoogd </a:t>
            </a:r>
            <a:r>
              <a:rPr lang="nl-BE" sz="2400" dirty="0"/>
              <a:t>risico </a:t>
            </a:r>
            <a:r>
              <a:rPr lang="nl-BE" sz="2400" dirty="0" smtClean="0"/>
              <a:t>(tot wel 30%) op myocardinfarct bij inname calcium (+</a:t>
            </a:r>
            <a:r>
              <a:rPr lang="nl-BE" sz="2400" dirty="0" err="1" smtClean="0"/>
              <a:t>vitD</a:t>
            </a:r>
            <a:r>
              <a:rPr lang="nl-BE" sz="2400" dirty="0" smtClean="0"/>
              <a:t>) </a:t>
            </a:r>
            <a:endParaRPr lang="nl-BE" sz="2400" dirty="0"/>
          </a:p>
        </p:txBody>
      </p:sp>
      <p:sp>
        <p:nvSpPr>
          <p:cNvPr id="8" name="Tekstvak 7"/>
          <p:cNvSpPr txBox="1"/>
          <p:nvPr/>
        </p:nvSpPr>
        <p:spPr>
          <a:xfrm>
            <a:off x="994960" y="2579778"/>
            <a:ext cx="7154080" cy="1200329"/>
          </a:xfrm>
          <a:prstGeom prst="rect">
            <a:avLst/>
          </a:prstGeom>
          <a:solidFill>
            <a:srgbClr val="C00000"/>
          </a:solidFill>
        </p:spPr>
        <p:txBody>
          <a:bodyPr wrap="square" rtlCol="0">
            <a:spAutoFit/>
          </a:bodyPr>
          <a:lstStyle/>
          <a:p>
            <a:r>
              <a:rPr lang="nl-BE" dirty="0" smtClean="0">
                <a:solidFill>
                  <a:schemeClr val="bg1"/>
                </a:solidFill>
              </a:rPr>
              <a:t>Veel controverse wegens </a:t>
            </a:r>
            <a:r>
              <a:rPr lang="nl-BE" dirty="0" err="1" smtClean="0">
                <a:solidFill>
                  <a:schemeClr val="bg1"/>
                </a:solidFill>
              </a:rPr>
              <a:t>oa</a:t>
            </a:r>
            <a:r>
              <a:rPr lang="nl-BE" dirty="0" smtClean="0">
                <a:solidFill>
                  <a:schemeClr val="bg1"/>
                </a:solidFill>
              </a:rPr>
              <a:t>.</a:t>
            </a:r>
          </a:p>
          <a:p>
            <a:pPr marL="285750" indent="-285750">
              <a:buFont typeface="Arial" panose="020B0604020202020204" pitchFamily="34" charset="0"/>
              <a:buChar char="•"/>
            </a:pPr>
            <a:r>
              <a:rPr lang="nl-BE" dirty="0" err="1" smtClean="0">
                <a:solidFill>
                  <a:schemeClr val="bg1"/>
                </a:solidFill>
              </a:rPr>
              <a:t>Vnl</a:t>
            </a:r>
            <a:r>
              <a:rPr lang="nl-BE" dirty="0" smtClean="0">
                <a:solidFill>
                  <a:schemeClr val="bg1"/>
                </a:solidFill>
              </a:rPr>
              <a:t> zelfde onderzoeksgroep</a:t>
            </a:r>
            <a:endParaRPr lang="nl-BE" dirty="0">
              <a:solidFill>
                <a:schemeClr val="bg1"/>
              </a:solidFill>
            </a:endParaRPr>
          </a:p>
          <a:p>
            <a:pPr marL="285750" indent="-285750">
              <a:buFont typeface="Arial" panose="020B0604020202020204" pitchFamily="34" charset="0"/>
              <a:buChar char="•"/>
            </a:pPr>
            <a:r>
              <a:rPr lang="nl-BE" dirty="0" smtClean="0">
                <a:solidFill>
                  <a:schemeClr val="bg1"/>
                </a:solidFill>
              </a:rPr>
              <a:t>Weinig data over mannen</a:t>
            </a:r>
          </a:p>
          <a:p>
            <a:pPr marL="285750" indent="-285750">
              <a:buFont typeface="Arial" panose="020B0604020202020204" pitchFamily="34" charset="0"/>
              <a:buChar char="•"/>
            </a:pPr>
            <a:r>
              <a:rPr lang="nl-BE" dirty="0" smtClean="0">
                <a:solidFill>
                  <a:schemeClr val="bg1"/>
                </a:solidFill>
              </a:rPr>
              <a:t>Methodologie (combinatie of niet van eindpunten)</a:t>
            </a:r>
            <a:endParaRPr lang="nl-BE" dirty="0">
              <a:solidFill>
                <a:schemeClr val="bg1"/>
              </a:solidFill>
            </a:endParaRPr>
          </a:p>
        </p:txBody>
      </p:sp>
      <p:sp>
        <p:nvSpPr>
          <p:cNvPr id="9" name="PIJL-OMLAAG 8"/>
          <p:cNvSpPr/>
          <p:nvPr/>
        </p:nvSpPr>
        <p:spPr>
          <a:xfrm>
            <a:off x="4283968" y="3881559"/>
            <a:ext cx="576064" cy="5555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994960" y="4732828"/>
            <a:ext cx="7154081"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Op basis van beschikbare evidentie geen reden tot afraden bij indicatie </a:t>
            </a:r>
            <a:r>
              <a:rPr lang="nl-BE" dirty="0" err="1" smtClean="0"/>
              <a:t>supplementering</a:t>
            </a:r>
            <a:endParaRPr lang="nl-BE" dirty="0" smtClean="0"/>
          </a:p>
          <a:p>
            <a:r>
              <a:rPr lang="nl-BE" dirty="0" smtClean="0"/>
              <a:t>MAAR wel voorzichtigheid: dagelijkse inname elementair calcium bij vrouwen ≤ 1.400 mg (</a:t>
            </a:r>
            <a:r>
              <a:rPr lang="nl-BE" dirty="0" err="1" smtClean="0"/>
              <a:t>incl</a:t>
            </a:r>
            <a:r>
              <a:rPr lang="nl-BE" dirty="0" smtClean="0"/>
              <a:t> inname via voeding)</a:t>
            </a:r>
            <a:endParaRPr lang="nl-BE" dirty="0"/>
          </a:p>
        </p:txBody>
      </p:sp>
      <p:sp>
        <p:nvSpPr>
          <p:cNvPr id="5" name="Rechthoek 4"/>
          <p:cNvSpPr/>
          <p:nvPr/>
        </p:nvSpPr>
        <p:spPr>
          <a:xfrm>
            <a:off x="1010700" y="4369039"/>
            <a:ext cx="713833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nl-BE" dirty="0" smtClean="0"/>
              <a:t>Aanbevelingen consensusvergadering</a:t>
            </a:r>
            <a:r>
              <a:rPr lang="nl-BE" dirty="0"/>
              <a:t>, 2015</a:t>
            </a:r>
          </a:p>
        </p:txBody>
      </p:sp>
    </p:spTree>
    <p:extLst>
      <p:ext uri="{BB962C8B-B14F-4D97-AF65-F5344CB8AC3E}">
        <p14:creationId xmlns:p14="http://schemas.microsoft.com/office/powerpoint/2010/main" val="6660666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Calcium en vitamine D: nut?</a:t>
            </a:r>
            <a:endParaRPr lang="nl-BE" dirty="0"/>
          </a:p>
        </p:txBody>
      </p:sp>
      <p:sp>
        <p:nvSpPr>
          <p:cNvPr id="3" name="Tijdelijke aanduiding voor tekst 2"/>
          <p:cNvSpPr>
            <a:spLocks noGrp="1"/>
          </p:cNvSpPr>
          <p:nvPr>
            <p:ph type="body" sz="quarter" idx="13"/>
          </p:nvPr>
        </p:nvSpPr>
        <p:spPr/>
        <p:txBody>
          <a:bodyPr/>
          <a:lstStyle/>
          <a:p>
            <a:r>
              <a:rPr lang="nl-BE" dirty="0"/>
              <a:t>Gielen, E., Boonen, S., Calciumsupplementen en risico op myocardinfarct: relevantie voor de praktijk? Leuvens Symposium Klinische Farmacie 5 oktober 2013 © KU Leuven Centrum voor Metabole Botziekten &amp;</a:t>
            </a:r>
            <a:r>
              <a:rPr lang="nl-BE" dirty="0" err="1"/>
              <a:t>amp</a:t>
            </a:r>
            <a:r>
              <a:rPr lang="nl-BE" dirty="0"/>
              <a:t>; Dienst Geriatrie UZ Leuven, </a:t>
            </a:r>
            <a:r>
              <a:rPr lang="nl-BE" dirty="0" err="1"/>
              <a:t>n.d</a:t>
            </a:r>
            <a:endParaRPr lang="nl-BE" dirty="0"/>
          </a:p>
          <a:p>
            <a:r>
              <a:rPr lang="nl-BE" dirty="0" err="1"/>
              <a:t>Graph</a:t>
            </a:r>
            <a:r>
              <a:rPr lang="nl-BE" dirty="0"/>
              <a:t>: Meunier et al., N </a:t>
            </a:r>
            <a:r>
              <a:rPr lang="nl-BE" dirty="0" err="1"/>
              <a:t>Engl</a:t>
            </a:r>
            <a:r>
              <a:rPr lang="nl-BE" dirty="0"/>
              <a:t> J </a:t>
            </a:r>
            <a:r>
              <a:rPr lang="nl-BE" dirty="0" err="1"/>
              <a:t>Med</a:t>
            </a:r>
            <a:r>
              <a:rPr lang="nl-BE" dirty="0"/>
              <a:t> 1992; 327: 1637-1642</a:t>
            </a:r>
          </a:p>
        </p:txBody>
      </p:sp>
      <p:sp>
        <p:nvSpPr>
          <p:cNvPr id="4" name="Tekstvak 3"/>
          <p:cNvSpPr txBox="1"/>
          <p:nvPr/>
        </p:nvSpPr>
        <p:spPr>
          <a:xfrm>
            <a:off x="609599" y="1700808"/>
            <a:ext cx="80771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Inname van calcium en vitamine vermindert het risico op breuken INDIEN…</a:t>
            </a:r>
            <a:endParaRPr lang="nl-BE" dirty="0"/>
          </a:p>
        </p:txBody>
      </p:sp>
      <p:sp>
        <p:nvSpPr>
          <p:cNvPr id="5" name="Tekstvak 4"/>
          <p:cNvSpPr txBox="1"/>
          <p:nvPr/>
        </p:nvSpPr>
        <p:spPr>
          <a:xfrm>
            <a:off x="1115616" y="2200514"/>
            <a:ext cx="27382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1. Correct gedoseerd </a:t>
            </a:r>
            <a:endParaRPr lang="nl-BE" dirty="0"/>
          </a:p>
        </p:txBody>
      </p:sp>
      <p:sp>
        <p:nvSpPr>
          <p:cNvPr id="6" name="Tekstvak 5"/>
          <p:cNvSpPr txBox="1"/>
          <p:nvPr/>
        </p:nvSpPr>
        <p:spPr>
          <a:xfrm>
            <a:off x="1114913" y="2700220"/>
            <a:ext cx="27382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2. Gecombineerd </a:t>
            </a:r>
            <a:endParaRPr lang="nl-BE" dirty="0"/>
          </a:p>
        </p:txBody>
      </p:sp>
      <p:sp>
        <p:nvSpPr>
          <p:cNvPr id="7" name="Tekstvak 6"/>
          <p:cNvSpPr txBox="1"/>
          <p:nvPr/>
        </p:nvSpPr>
        <p:spPr>
          <a:xfrm>
            <a:off x="1114912" y="3199926"/>
            <a:ext cx="27382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3. Continue inname</a:t>
            </a:r>
            <a:endParaRPr lang="nl-BE" dirty="0"/>
          </a:p>
        </p:txBody>
      </p:sp>
      <p:sp>
        <p:nvSpPr>
          <p:cNvPr id="8" name="Tekstvak 7"/>
          <p:cNvSpPr txBox="1"/>
          <p:nvPr/>
        </p:nvSpPr>
        <p:spPr>
          <a:xfrm>
            <a:off x="1114912" y="3699630"/>
            <a:ext cx="27382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4. Gerichte doelgroepen</a:t>
            </a:r>
            <a:endParaRPr lang="nl-BE" dirty="0"/>
          </a:p>
        </p:txBody>
      </p:sp>
      <p:sp>
        <p:nvSpPr>
          <p:cNvPr id="9" name="Gebogen pijl 8"/>
          <p:cNvSpPr/>
          <p:nvPr/>
        </p:nvSpPr>
        <p:spPr>
          <a:xfrm flipV="1">
            <a:off x="827584" y="2070140"/>
            <a:ext cx="287328" cy="3507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Gebogen pijl 9"/>
          <p:cNvSpPr/>
          <p:nvPr/>
        </p:nvSpPr>
        <p:spPr>
          <a:xfrm flipV="1">
            <a:off x="827584" y="2610098"/>
            <a:ext cx="287328" cy="3507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 name="Gebogen pijl 10"/>
          <p:cNvSpPr/>
          <p:nvPr/>
        </p:nvSpPr>
        <p:spPr>
          <a:xfrm flipV="1">
            <a:off x="827584" y="3150056"/>
            <a:ext cx="287328" cy="3507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Gebogen pijl 11"/>
          <p:cNvSpPr/>
          <p:nvPr/>
        </p:nvSpPr>
        <p:spPr>
          <a:xfrm flipV="1">
            <a:off x="827584" y="3636645"/>
            <a:ext cx="287328" cy="3507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3" name="Groep 12"/>
          <p:cNvGrpSpPr/>
          <p:nvPr/>
        </p:nvGrpSpPr>
        <p:grpSpPr>
          <a:xfrm>
            <a:off x="4135091" y="2273545"/>
            <a:ext cx="4024716" cy="3613170"/>
            <a:chOff x="5587844" y="1985803"/>
            <a:chExt cx="5084125" cy="4588213"/>
          </a:xfrm>
        </p:grpSpPr>
        <p:sp>
          <p:nvSpPr>
            <p:cNvPr id="14" name="Rechthoek 13"/>
            <p:cNvSpPr/>
            <p:nvPr/>
          </p:nvSpPr>
          <p:spPr>
            <a:xfrm>
              <a:off x="7171531" y="5343366"/>
              <a:ext cx="71438" cy="7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15" name="Rechthoek 14"/>
            <p:cNvSpPr/>
            <p:nvPr/>
          </p:nvSpPr>
          <p:spPr>
            <a:xfrm>
              <a:off x="7385844" y="5200491"/>
              <a:ext cx="71437" cy="7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16" name="Rechthoek 15"/>
            <p:cNvSpPr/>
            <p:nvPr/>
          </p:nvSpPr>
          <p:spPr>
            <a:xfrm>
              <a:off x="8243094" y="4700428"/>
              <a:ext cx="71437" cy="714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17" name="Rechthoek 16"/>
            <p:cNvSpPr/>
            <p:nvPr/>
          </p:nvSpPr>
          <p:spPr>
            <a:xfrm>
              <a:off x="6957219" y="5557678"/>
              <a:ext cx="71437" cy="714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18" name="Rechthoek 17"/>
            <p:cNvSpPr/>
            <p:nvPr/>
          </p:nvSpPr>
          <p:spPr>
            <a:xfrm>
              <a:off x="8171656" y="4771866"/>
              <a:ext cx="71438" cy="7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grpSp>
          <p:nvGrpSpPr>
            <p:cNvPr id="19" name="Group 4"/>
            <p:cNvGrpSpPr>
              <a:grpSpLocks/>
            </p:cNvGrpSpPr>
            <p:nvPr/>
          </p:nvGrpSpPr>
          <p:grpSpPr bwMode="auto">
            <a:xfrm>
              <a:off x="6971506" y="2471578"/>
              <a:ext cx="3582988" cy="3165475"/>
              <a:chOff x="1816" y="1248"/>
              <a:chExt cx="2448" cy="1920"/>
            </a:xfrm>
          </p:grpSpPr>
          <p:sp>
            <p:nvSpPr>
              <p:cNvPr id="91" name="Line 5"/>
              <p:cNvSpPr>
                <a:spLocks noChangeShapeType="1"/>
              </p:cNvSpPr>
              <p:nvPr/>
            </p:nvSpPr>
            <p:spPr bwMode="auto">
              <a:xfrm flipV="1">
                <a:off x="1816" y="3024"/>
                <a:ext cx="128" cy="144"/>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92" name="Line 6"/>
              <p:cNvSpPr>
                <a:spLocks noChangeShapeType="1"/>
              </p:cNvSpPr>
              <p:nvPr/>
            </p:nvSpPr>
            <p:spPr bwMode="auto">
              <a:xfrm flipV="1">
                <a:off x="1960" y="2952"/>
                <a:ext cx="136" cy="88"/>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93" name="Line 7"/>
              <p:cNvSpPr>
                <a:spLocks noChangeShapeType="1"/>
              </p:cNvSpPr>
              <p:nvPr/>
            </p:nvSpPr>
            <p:spPr bwMode="auto">
              <a:xfrm flipV="1">
                <a:off x="2112" y="2768"/>
                <a:ext cx="120" cy="200"/>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94" name="Line 8"/>
              <p:cNvSpPr>
                <a:spLocks noChangeShapeType="1"/>
              </p:cNvSpPr>
              <p:nvPr/>
            </p:nvSpPr>
            <p:spPr bwMode="auto">
              <a:xfrm flipV="1">
                <a:off x="2248" y="2752"/>
                <a:ext cx="136" cy="32"/>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95" name="Line 9"/>
              <p:cNvSpPr>
                <a:spLocks noChangeShapeType="1"/>
              </p:cNvSpPr>
              <p:nvPr/>
            </p:nvSpPr>
            <p:spPr bwMode="auto">
              <a:xfrm flipV="1">
                <a:off x="2400" y="2704"/>
                <a:ext cx="128" cy="64"/>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96" name="Line 10"/>
              <p:cNvSpPr>
                <a:spLocks noChangeShapeType="1"/>
              </p:cNvSpPr>
              <p:nvPr/>
            </p:nvSpPr>
            <p:spPr bwMode="auto">
              <a:xfrm flipV="1">
                <a:off x="2544" y="2648"/>
                <a:ext cx="128" cy="72"/>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97" name="Line 11"/>
              <p:cNvSpPr>
                <a:spLocks noChangeShapeType="1"/>
              </p:cNvSpPr>
              <p:nvPr/>
            </p:nvSpPr>
            <p:spPr bwMode="auto">
              <a:xfrm flipV="1">
                <a:off x="2680" y="2504"/>
                <a:ext cx="136" cy="160"/>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98" name="Line 12"/>
              <p:cNvSpPr>
                <a:spLocks noChangeShapeType="1"/>
              </p:cNvSpPr>
              <p:nvPr/>
            </p:nvSpPr>
            <p:spPr bwMode="auto">
              <a:xfrm flipV="1">
                <a:off x="2832" y="2400"/>
                <a:ext cx="128" cy="120"/>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99" name="Line 13"/>
              <p:cNvSpPr>
                <a:spLocks noChangeShapeType="1"/>
              </p:cNvSpPr>
              <p:nvPr/>
            </p:nvSpPr>
            <p:spPr bwMode="auto">
              <a:xfrm flipV="1">
                <a:off x="2976" y="2272"/>
                <a:ext cx="128" cy="144"/>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100" name="Line 14"/>
              <p:cNvSpPr>
                <a:spLocks noChangeShapeType="1"/>
              </p:cNvSpPr>
              <p:nvPr/>
            </p:nvSpPr>
            <p:spPr bwMode="auto">
              <a:xfrm flipV="1">
                <a:off x="3120" y="2152"/>
                <a:ext cx="128" cy="136"/>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101" name="Line 15"/>
              <p:cNvSpPr>
                <a:spLocks noChangeShapeType="1"/>
              </p:cNvSpPr>
              <p:nvPr/>
            </p:nvSpPr>
            <p:spPr bwMode="auto">
              <a:xfrm flipV="1">
                <a:off x="3264" y="2024"/>
                <a:ext cx="136" cy="144"/>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102" name="Line 16"/>
              <p:cNvSpPr>
                <a:spLocks noChangeShapeType="1"/>
              </p:cNvSpPr>
              <p:nvPr/>
            </p:nvSpPr>
            <p:spPr bwMode="auto">
              <a:xfrm flipV="1">
                <a:off x="3416" y="1872"/>
                <a:ext cx="120" cy="168"/>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103" name="Line 17"/>
              <p:cNvSpPr>
                <a:spLocks noChangeShapeType="1"/>
              </p:cNvSpPr>
              <p:nvPr/>
            </p:nvSpPr>
            <p:spPr bwMode="auto">
              <a:xfrm flipV="1">
                <a:off x="3552" y="1768"/>
                <a:ext cx="136" cy="128"/>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104" name="Line 18"/>
              <p:cNvSpPr>
                <a:spLocks noChangeShapeType="1"/>
              </p:cNvSpPr>
              <p:nvPr/>
            </p:nvSpPr>
            <p:spPr bwMode="auto">
              <a:xfrm flipV="1">
                <a:off x="3696" y="1528"/>
                <a:ext cx="136" cy="256"/>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105" name="Line 19"/>
              <p:cNvSpPr>
                <a:spLocks noChangeShapeType="1"/>
              </p:cNvSpPr>
              <p:nvPr/>
            </p:nvSpPr>
            <p:spPr bwMode="auto">
              <a:xfrm flipV="1">
                <a:off x="3848" y="1344"/>
                <a:ext cx="120" cy="200"/>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106" name="Line 20"/>
              <p:cNvSpPr>
                <a:spLocks noChangeShapeType="1"/>
              </p:cNvSpPr>
              <p:nvPr/>
            </p:nvSpPr>
            <p:spPr bwMode="auto">
              <a:xfrm flipV="1">
                <a:off x="3984" y="1272"/>
                <a:ext cx="136" cy="88"/>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sp>
            <p:nvSpPr>
              <p:cNvPr id="107" name="Line 21"/>
              <p:cNvSpPr>
                <a:spLocks noChangeShapeType="1"/>
              </p:cNvSpPr>
              <p:nvPr/>
            </p:nvSpPr>
            <p:spPr bwMode="auto">
              <a:xfrm flipV="1">
                <a:off x="4136" y="1248"/>
                <a:ext cx="128" cy="48"/>
              </a:xfrm>
              <a:prstGeom prst="line">
                <a:avLst/>
              </a:prstGeom>
              <a:noFill/>
              <a:ln w="25400">
                <a:solidFill>
                  <a:srgbClr val="D5F3FF"/>
                </a:solidFill>
                <a:round/>
                <a:headEnd/>
                <a:tailEnd/>
              </a:ln>
              <a:extLst>
                <a:ext uri="{909E8E84-426E-40DD-AFC4-6F175D3DCCD1}">
                  <a14:hiddenFill xmlns:a14="http://schemas.microsoft.com/office/drawing/2010/main">
                    <a:noFill/>
                  </a14:hiddenFill>
                </a:ext>
              </a:extLst>
            </p:spPr>
            <p:txBody>
              <a:bodyPr wrap="none" anchor="ctr"/>
              <a:lstStyle/>
              <a:p>
                <a:endParaRPr lang="nl-BE" sz="1400"/>
              </a:p>
            </p:txBody>
          </p:sp>
        </p:grpSp>
        <p:sp>
          <p:nvSpPr>
            <p:cNvPr id="20" name="Line 23"/>
            <p:cNvSpPr>
              <a:spLocks noChangeShapeType="1"/>
            </p:cNvSpPr>
            <p:nvPr/>
          </p:nvSpPr>
          <p:spPr bwMode="auto">
            <a:xfrm flipV="1">
              <a:off x="6971506" y="5486241"/>
              <a:ext cx="200025" cy="71437"/>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21" name="Line 24"/>
            <p:cNvSpPr>
              <a:spLocks noChangeShapeType="1"/>
            </p:cNvSpPr>
            <p:nvPr/>
          </p:nvSpPr>
          <p:spPr bwMode="auto">
            <a:xfrm flipV="1">
              <a:off x="7182644" y="5335428"/>
              <a:ext cx="198437" cy="79375"/>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22" name="Line 25"/>
            <p:cNvSpPr>
              <a:spLocks noChangeShapeType="1"/>
            </p:cNvSpPr>
            <p:nvPr/>
          </p:nvSpPr>
          <p:spPr bwMode="auto">
            <a:xfrm flipV="1">
              <a:off x="7404894" y="5144928"/>
              <a:ext cx="176212" cy="198438"/>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23" name="Line 26"/>
            <p:cNvSpPr>
              <a:spLocks noChangeShapeType="1"/>
            </p:cNvSpPr>
            <p:nvPr/>
          </p:nvSpPr>
          <p:spPr bwMode="auto">
            <a:xfrm flipV="1">
              <a:off x="7603331" y="5129053"/>
              <a:ext cx="211138" cy="47625"/>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24" name="Line 27"/>
            <p:cNvSpPr>
              <a:spLocks noChangeShapeType="1"/>
            </p:cNvSpPr>
            <p:nvPr/>
          </p:nvSpPr>
          <p:spPr bwMode="auto">
            <a:xfrm flipV="1">
              <a:off x="7825581" y="4986178"/>
              <a:ext cx="274638" cy="149225"/>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25" name="Line 28"/>
            <p:cNvSpPr>
              <a:spLocks noChangeShapeType="1"/>
            </p:cNvSpPr>
            <p:nvPr/>
          </p:nvSpPr>
          <p:spPr bwMode="auto">
            <a:xfrm flipV="1">
              <a:off x="8036719" y="4779803"/>
              <a:ext cx="187325" cy="223838"/>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26" name="Line 29"/>
            <p:cNvSpPr>
              <a:spLocks noChangeShapeType="1"/>
            </p:cNvSpPr>
            <p:nvPr/>
          </p:nvSpPr>
          <p:spPr bwMode="auto">
            <a:xfrm flipV="1">
              <a:off x="8236744" y="4587716"/>
              <a:ext cx="198437" cy="184150"/>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27" name="Line 30"/>
            <p:cNvSpPr>
              <a:spLocks noChangeShapeType="1"/>
            </p:cNvSpPr>
            <p:nvPr/>
          </p:nvSpPr>
          <p:spPr bwMode="auto">
            <a:xfrm flipV="1">
              <a:off x="8457406" y="4541678"/>
              <a:ext cx="188913" cy="46038"/>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28" name="Line 31"/>
            <p:cNvSpPr>
              <a:spLocks noChangeShapeType="1"/>
            </p:cNvSpPr>
            <p:nvPr/>
          </p:nvSpPr>
          <p:spPr bwMode="auto">
            <a:xfrm flipV="1">
              <a:off x="8668544" y="4489291"/>
              <a:ext cx="188912" cy="79375"/>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29" name="Line 32"/>
            <p:cNvSpPr>
              <a:spLocks noChangeShapeType="1"/>
            </p:cNvSpPr>
            <p:nvPr/>
          </p:nvSpPr>
          <p:spPr bwMode="auto">
            <a:xfrm flipV="1">
              <a:off x="8879681" y="4370228"/>
              <a:ext cx="187325" cy="146050"/>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30" name="Line 33"/>
            <p:cNvSpPr>
              <a:spLocks noChangeShapeType="1"/>
            </p:cNvSpPr>
            <p:nvPr/>
          </p:nvSpPr>
          <p:spPr bwMode="auto">
            <a:xfrm flipV="1">
              <a:off x="9090819" y="4290853"/>
              <a:ext cx="198437" cy="106363"/>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31" name="Line 34"/>
            <p:cNvSpPr>
              <a:spLocks noChangeShapeType="1"/>
            </p:cNvSpPr>
            <p:nvPr/>
          </p:nvSpPr>
          <p:spPr bwMode="auto">
            <a:xfrm flipV="1">
              <a:off x="9313069" y="4159091"/>
              <a:ext cx="176212" cy="158750"/>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32" name="Line 35"/>
            <p:cNvSpPr>
              <a:spLocks noChangeShapeType="1"/>
            </p:cNvSpPr>
            <p:nvPr/>
          </p:nvSpPr>
          <p:spPr bwMode="auto">
            <a:xfrm flipV="1">
              <a:off x="9513094" y="3962241"/>
              <a:ext cx="198437" cy="223837"/>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33" name="Line 36"/>
            <p:cNvSpPr>
              <a:spLocks noChangeShapeType="1"/>
            </p:cNvSpPr>
            <p:nvPr/>
          </p:nvSpPr>
          <p:spPr bwMode="auto">
            <a:xfrm flipV="1">
              <a:off x="9722644" y="3922553"/>
              <a:ext cx="200025" cy="65088"/>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34" name="Line 37"/>
            <p:cNvSpPr>
              <a:spLocks noChangeShapeType="1"/>
            </p:cNvSpPr>
            <p:nvPr/>
          </p:nvSpPr>
          <p:spPr bwMode="auto">
            <a:xfrm flipV="1">
              <a:off x="9944894" y="3751103"/>
              <a:ext cx="176212" cy="196850"/>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35" name="Line 38"/>
            <p:cNvSpPr>
              <a:spLocks noChangeShapeType="1"/>
            </p:cNvSpPr>
            <p:nvPr/>
          </p:nvSpPr>
          <p:spPr bwMode="auto">
            <a:xfrm flipV="1">
              <a:off x="10144919" y="3552666"/>
              <a:ext cx="198437" cy="223837"/>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sp>
          <p:nvSpPr>
            <p:cNvPr id="36" name="Line 39"/>
            <p:cNvSpPr>
              <a:spLocks noChangeShapeType="1"/>
            </p:cNvSpPr>
            <p:nvPr/>
          </p:nvSpPr>
          <p:spPr bwMode="auto">
            <a:xfrm flipV="1">
              <a:off x="10367169" y="3328828"/>
              <a:ext cx="187325" cy="250825"/>
            </a:xfrm>
            <a:prstGeom prst="line">
              <a:avLst/>
            </a:prstGeom>
            <a:noFill/>
            <a:ln w="25400">
              <a:solidFill>
                <a:schemeClr val="accent6">
                  <a:lumMod val="60000"/>
                  <a:lumOff val="40000"/>
                </a:schemeClr>
              </a:solidFill>
              <a:round/>
              <a:headEnd/>
              <a:tailEnd/>
            </a:ln>
          </p:spPr>
          <p:txBody>
            <a:bodyPr wrap="none" anchor="ctr"/>
            <a:lstStyle/>
            <a:p>
              <a:pPr>
                <a:defRPr/>
              </a:pPr>
              <a:endParaRPr lang="nl-BE" sz="1400">
                <a:latin typeface="Times" charset="0"/>
                <a:ea typeface="+mn-ea"/>
                <a:cs typeface="ＭＳ Ｐゴシック" charset="0"/>
              </a:endParaRPr>
            </a:p>
          </p:txBody>
        </p:sp>
        <p:grpSp>
          <p:nvGrpSpPr>
            <p:cNvPr id="37" name="Group 77"/>
            <p:cNvGrpSpPr>
              <a:grpSpLocks/>
            </p:cNvGrpSpPr>
            <p:nvPr/>
          </p:nvGrpSpPr>
          <p:grpSpPr bwMode="auto">
            <a:xfrm>
              <a:off x="6854031" y="5821203"/>
              <a:ext cx="3817938" cy="107950"/>
              <a:chOff x="1736" y="3280"/>
              <a:chExt cx="2609" cy="65"/>
            </a:xfrm>
          </p:grpSpPr>
          <p:sp>
            <p:nvSpPr>
              <p:cNvPr id="89" name="Freeform 78"/>
              <p:cNvSpPr>
                <a:spLocks/>
              </p:cNvSpPr>
              <p:nvPr/>
            </p:nvSpPr>
            <p:spPr bwMode="auto">
              <a:xfrm>
                <a:off x="1736" y="3280"/>
                <a:ext cx="2609" cy="65"/>
              </a:xfrm>
              <a:custGeom>
                <a:avLst/>
                <a:gdLst>
                  <a:gd name="T0" fmla="*/ 0 w 2609"/>
                  <a:gd name="T1" fmla="*/ 0 h 65"/>
                  <a:gd name="T2" fmla="*/ 0 w 2609"/>
                  <a:gd name="T3" fmla="*/ 64 h 65"/>
                  <a:gd name="T4" fmla="*/ 0 w 2609"/>
                  <a:gd name="T5" fmla="*/ 0 h 65"/>
                  <a:gd name="T6" fmla="*/ 152 w 2609"/>
                  <a:gd name="T7" fmla="*/ 0 h 65"/>
                  <a:gd name="T8" fmla="*/ 152 w 2609"/>
                  <a:gd name="T9" fmla="*/ 64 h 65"/>
                  <a:gd name="T10" fmla="*/ 152 w 2609"/>
                  <a:gd name="T11" fmla="*/ 0 h 65"/>
                  <a:gd name="T12" fmla="*/ 288 w 2609"/>
                  <a:gd name="T13" fmla="*/ 0 h 65"/>
                  <a:gd name="T14" fmla="*/ 288 w 2609"/>
                  <a:gd name="T15" fmla="*/ 64 h 65"/>
                  <a:gd name="T16" fmla="*/ 288 w 2609"/>
                  <a:gd name="T17" fmla="*/ 0 h 65"/>
                  <a:gd name="T18" fmla="*/ 432 w 2609"/>
                  <a:gd name="T19" fmla="*/ 0 h 65"/>
                  <a:gd name="T20" fmla="*/ 432 w 2609"/>
                  <a:gd name="T21" fmla="*/ 64 h 65"/>
                  <a:gd name="T22" fmla="*/ 432 w 2609"/>
                  <a:gd name="T23" fmla="*/ 0 h 65"/>
                  <a:gd name="T24" fmla="*/ 584 w 2609"/>
                  <a:gd name="T25" fmla="*/ 0 h 65"/>
                  <a:gd name="T26" fmla="*/ 584 w 2609"/>
                  <a:gd name="T27" fmla="*/ 64 h 65"/>
                  <a:gd name="T28" fmla="*/ 584 w 2609"/>
                  <a:gd name="T29" fmla="*/ 0 h 65"/>
                  <a:gd name="T30" fmla="*/ 720 w 2609"/>
                  <a:gd name="T31" fmla="*/ 0 h 65"/>
                  <a:gd name="T32" fmla="*/ 720 w 2609"/>
                  <a:gd name="T33" fmla="*/ 64 h 65"/>
                  <a:gd name="T34" fmla="*/ 720 w 2609"/>
                  <a:gd name="T35" fmla="*/ 0 h 65"/>
                  <a:gd name="T36" fmla="*/ 872 w 2609"/>
                  <a:gd name="T37" fmla="*/ 0 h 65"/>
                  <a:gd name="T38" fmla="*/ 872 w 2609"/>
                  <a:gd name="T39" fmla="*/ 64 h 65"/>
                  <a:gd name="T40" fmla="*/ 872 w 2609"/>
                  <a:gd name="T41" fmla="*/ 0 h 65"/>
                  <a:gd name="T42" fmla="*/ 1016 w 2609"/>
                  <a:gd name="T43" fmla="*/ 0 h 65"/>
                  <a:gd name="T44" fmla="*/ 1016 w 2609"/>
                  <a:gd name="T45" fmla="*/ 64 h 65"/>
                  <a:gd name="T46" fmla="*/ 1016 w 2609"/>
                  <a:gd name="T47" fmla="*/ 0 h 65"/>
                  <a:gd name="T48" fmla="*/ 1160 w 2609"/>
                  <a:gd name="T49" fmla="*/ 0 h 65"/>
                  <a:gd name="T50" fmla="*/ 1160 w 2609"/>
                  <a:gd name="T51" fmla="*/ 64 h 65"/>
                  <a:gd name="T52" fmla="*/ 1160 w 2609"/>
                  <a:gd name="T53" fmla="*/ 0 h 65"/>
                  <a:gd name="T54" fmla="*/ 1304 w 2609"/>
                  <a:gd name="T55" fmla="*/ 0 h 65"/>
                  <a:gd name="T56" fmla="*/ 1304 w 2609"/>
                  <a:gd name="T57" fmla="*/ 64 h 65"/>
                  <a:gd name="T58" fmla="*/ 1304 w 2609"/>
                  <a:gd name="T59" fmla="*/ 0 h 65"/>
                  <a:gd name="T60" fmla="*/ 1456 w 2609"/>
                  <a:gd name="T61" fmla="*/ 0 h 65"/>
                  <a:gd name="T62" fmla="*/ 1456 w 2609"/>
                  <a:gd name="T63" fmla="*/ 64 h 65"/>
                  <a:gd name="T64" fmla="*/ 1456 w 2609"/>
                  <a:gd name="T65" fmla="*/ 0 h 65"/>
                  <a:gd name="T66" fmla="*/ 1592 w 2609"/>
                  <a:gd name="T67" fmla="*/ 0 h 65"/>
                  <a:gd name="T68" fmla="*/ 1592 w 2609"/>
                  <a:gd name="T69" fmla="*/ 64 h 65"/>
                  <a:gd name="T70" fmla="*/ 1592 w 2609"/>
                  <a:gd name="T71" fmla="*/ 0 h 65"/>
                  <a:gd name="T72" fmla="*/ 1736 w 2609"/>
                  <a:gd name="T73" fmla="*/ 0 h 65"/>
                  <a:gd name="T74" fmla="*/ 1736 w 2609"/>
                  <a:gd name="T75" fmla="*/ 64 h 65"/>
                  <a:gd name="T76" fmla="*/ 1736 w 2609"/>
                  <a:gd name="T77" fmla="*/ 0 h 65"/>
                  <a:gd name="T78" fmla="*/ 1888 w 2609"/>
                  <a:gd name="T79" fmla="*/ 0 h 65"/>
                  <a:gd name="T80" fmla="*/ 1888 w 2609"/>
                  <a:gd name="T81" fmla="*/ 64 h 65"/>
                  <a:gd name="T82" fmla="*/ 1888 w 2609"/>
                  <a:gd name="T83" fmla="*/ 0 h 65"/>
                  <a:gd name="T84" fmla="*/ 2024 w 2609"/>
                  <a:gd name="T85" fmla="*/ 0 h 65"/>
                  <a:gd name="T86" fmla="*/ 2024 w 2609"/>
                  <a:gd name="T87" fmla="*/ 64 h 65"/>
                  <a:gd name="T88" fmla="*/ 2024 w 2609"/>
                  <a:gd name="T89" fmla="*/ 0 h 65"/>
                  <a:gd name="T90" fmla="*/ 2176 w 2609"/>
                  <a:gd name="T91" fmla="*/ 0 h 65"/>
                  <a:gd name="T92" fmla="*/ 2176 w 2609"/>
                  <a:gd name="T93" fmla="*/ 64 h 65"/>
                  <a:gd name="T94" fmla="*/ 2176 w 2609"/>
                  <a:gd name="T95" fmla="*/ 0 h 65"/>
                  <a:gd name="T96" fmla="*/ 2320 w 2609"/>
                  <a:gd name="T97" fmla="*/ 0 h 65"/>
                  <a:gd name="T98" fmla="*/ 2320 w 2609"/>
                  <a:gd name="T99" fmla="*/ 64 h 65"/>
                  <a:gd name="T100" fmla="*/ 2320 w 2609"/>
                  <a:gd name="T101" fmla="*/ 0 h 65"/>
                  <a:gd name="T102" fmla="*/ 2456 w 2609"/>
                  <a:gd name="T103" fmla="*/ 0 h 65"/>
                  <a:gd name="T104" fmla="*/ 2456 w 2609"/>
                  <a:gd name="T105" fmla="*/ 64 h 65"/>
                  <a:gd name="T106" fmla="*/ 2456 w 2609"/>
                  <a:gd name="T107" fmla="*/ 0 h 65"/>
                  <a:gd name="T108" fmla="*/ 2608 w 2609"/>
                  <a:gd name="T109" fmla="*/ 0 h 65"/>
                  <a:gd name="T110" fmla="*/ 2608 w 2609"/>
                  <a:gd name="T111" fmla="*/ 64 h 65"/>
                  <a:gd name="T112" fmla="*/ 2608 w 2609"/>
                  <a:gd name="T113" fmla="*/ 0 h 6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09"/>
                  <a:gd name="T172" fmla="*/ 0 h 65"/>
                  <a:gd name="T173" fmla="*/ 2609 w 2609"/>
                  <a:gd name="T174" fmla="*/ 65 h 6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09" h="65">
                    <a:moveTo>
                      <a:pt x="0" y="0"/>
                    </a:moveTo>
                    <a:lnTo>
                      <a:pt x="0" y="64"/>
                    </a:lnTo>
                    <a:lnTo>
                      <a:pt x="0" y="0"/>
                    </a:lnTo>
                    <a:lnTo>
                      <a:pt x="152" y="0"/>
                    </a:lnTo>
                    <a:lnTo>
                      <a:pt x="152" y="64"/>
                    </a:lnTo>
                    <a:lnTo>
                      <a:pt x="152" y="0"/>
                    </a:lnTo>
                    <a:lnTo>
                      <a:pt x="288" y="0"/>
                    </a:lnTo>
                    <a:lnTo>
                      <a:pt x="288" y="64"/>
                    </a:lnTo>
                    <a:lnTo>
                      <a:pt x="288" y="0"/>
                    </a:lnTo>
                    <a:lnTo>
                      <a:pt x="432" y="0"/>
                    </a:lnTo>
                    <a:lnTo>
                      <a:pt x="432" y="64"/>
                    </a:lnTo>
                    <a:lnTo>
                      <a:pt x="432" y="0"/>
                    </a:lnTo>
                    <a:lnTo>
                      <a:pt x="584" y="0"/>
                    </a:lnTo>
                    <a:lnTo>
                      <a:pt x="584" y="64"/>
                    </a:lnTo>
                    <a:lnTo>
                      <a:pt x="584" y="0"/>
                    </a:lnTo>
                    <a:lnTo>
                      <a:pt x="720" y="0"/>
                    </a:lnTo>
                    <a:lnTo>
                      <a:pt x="720" y="64"/>
                    </a:lnTo>
                    <a:lnTo>
                      <a:pt x="720" y="0"/>
                    </a:lnTo>
                    <a:lnTo>
                      <a:pt x="872" y="0"/>
                    </a:lnTo>
                    <a:lnTo>
                      <a:pt x="872" y="64"/>
                    </a:lnTo>
                    <a:lnTo>
                      <a:pt x="872" y="0"/>
                    </a:lnTo>
                    <a:lnTo>
                      <a:pt x="1016" y="0"/>
                    </a:lnTo>
                    <a:lnTo>
                      <a:pt x="1016" y="64"/>
                    </a:lnTo>
                    <a:lnTo>
                      <a:pt x="1016" y="0"/>
                    </a:lnTo>
                    <a:lnTo>
                      <a:pt x="1160" y="0"/>
                    </a:lnTo>
                    <a:lnTo>
                      <a:pt x="1160" y="64"/>
                    </a:lnTo>
                    <a:lnTo>
                      <a:pt x="1160" y="0"/>
                    </a:lnTo>
                    <a:lnTo>
                      <a:pt x="1304" y="0"/>
                    </a:lnTo>
                    <a:lnTo>
                      <a:pt x="1304" y="64"/>
                    </a:lnTo>
                    <a:lnTo>
                      <a:pt x="1304" y="0"/>
                    </a:lnTo>
                    <a:lnTo>
                      <a:pt x="1456" y="0"/>
                    </a:lnTo>
                    <a:lnTo>
                      <a:pt x="1456" y="64"/>
                    </a:lnTo>
                    <a:lnTo>
                      <a:pt x="1456" y="0"/>
                    </a:lnTo>
                    <a:lnTo>
                      <a:pt x="1592" y="0"/>
                    </a:lnTo>
                    <a:lnTo>
                      <a:pt x="1592" y="64"/>
                    </a:lnTo>
                    <a:lnTo>
                      <a:pt x="1592" y="0"/>
                    </a:lnTo>
                    <a:lnTo>
                      <a:pt x="1736" y="0"/>
                    </a:lnTo>
                    <a:lnTo>
                      <a:pt x="1736" y="64"/>
                    </a:lnTo>
                    <a:lnTo>
                      <a:pt x="1736" y="0"/>
                    </a:lnTo>
                    <a:lnTo>
                      <a:pt x="1888" y="0"/>
                    </a:lnTo>
                    <a:lnTo>
                      <a:pt x="1888" y="64"/>
                    </a:lnTo>
                    <a:lnTo>
                      <a:pt x="1888" y="0"/>
                    </a:lnTo>
                    <a:lnTo>
                      <a:pt x="2024" y="0"/>
                    </a:lnTo>
                    <a:lnTo>
                      <a:pt x="2024" y="64"/>
                    </a:lnTo>
                    <a:lnTo>
                      <a:pt x="2024" y="0"/>
                    </a:lnTo>
                    <a:lnTo>
                      <a:pt x="2176" y="0"/>
                    </a:lnTo>
                    <a:lnTo>
                      <a:pt x="2176" y="64"/>
                    </a:lnTo>
                    <a:lnTo>
                      <a:pt x="2176" y="0"/>
                    </a:lnTo>
                    <a:lnTo>
                      <a:pt x="2320" y="0"/>
                    </a:lnTo>
                    <a:lnTo>
                      <a:pt x="2320" y="64"/>
                    </a:lnTo>
                    <a:lnTo>
                      <a:pt x="2320" y="0"/>
                    </a:lnTo>
                    <a:lnTo>
                      <a:pt x="2456" y="0"/>
                    </a:lnTo>
                    <a:lnTo>
                      <a:pt x="2456" y="64"/>
                    </a:lnTo>
                    <a:lnTo>
                      <a:pt x="2456" y="0"/>
                    </a:lnTo>
                    <a:lnTo>
                      <a:pt x="2608" y="0"/>
                    </a:lnTo>
                    <a:lnTo>
                      <a:pt x="2608" y="64"/>
                    </a:lnTo>
                    <a:lnTo>
                      <a:pt x="2608" y="0"/>
                    </a:lnTo>
                  </a:path>
                </a:pathLst>
              </a:cu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nl-BE" sz="1400">
                  <a:latin typeface="Times" charset="0"/>
                  <a:ea typeface="+mn-ea"/>
                  <a:cs typeface="ＭＳ Ｐゴシック" charset="0"/>
                </a:endParaRPr>
              </a:p>
            </p:txBody>
          </p:sp>
          <p:sp>
            <p:nvSpPr>
              <p:cNvPr id="90" name="Line 79"/>
              <p:cNvSpPr>
                <a:spLocks noChangeShapeType="1"/>
              </p:cNvSpPr>
              <p:nvPr/>
            </p:nvSpPr>
            <p:spPr bwMode="auto">
              <a:xfrm>
                <a:off x="1740" y="3280"/>
                <a:ext cx="2598" cy="0"/>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nl-BE" sz="1400">
                  <a:latin typeface="Times" charset="0"/>
                  <a:ea typeface="+mn-ea"/>
                  <a:cs typeface="ＭＳ Ｐゴシック" charset="0"/>
                </a:endParaRPr>
              </a:p>
            </p:txBody>
          </p:sp>
        </p:grpSp>
        <p:grpSp>
          <p:nvGrpSpPr>
            <p:cNvPr id="38" name="Group 80"/>
            <p:cNvGrpSpPr>
              <a:grpSpLocks/>
            </p:cNvGrpSpPr>
            <p:nvPr/>
          </p:nvGrpSpPr>
          <p:grpSpPr bwMode="auto">
            <a:xfrm>
              <a:off x="6736556" y="2109628"/>
              <a:ext cx="119063" cy="3717925"/>
              <a:chOff x="1656" y="1028"/>
              <a:chExt cx="81" cy="2256"/>
            </a:xfrm>
          </p:grpSpPr>
          <p:sp>
            <p:nvSpPr>
              <p:cNvPr id="87" name="Freeform 81"/>
              <p:cNvSpPr>
                <a:spLocks/>
              </p:cNvSpPr>
              <p:nvPr/>
            </p:nvSpPr>
            <p:spPr bwMode="auto">
              <a:xfrm>
                <a:off x="1656" y="1032"/>
                <a:ext cx="81" cy="2249"/>
              </a:xfrm>
              <a:custGeom>
                <a:avLst/>
                <a:gdLst>
                  <a:gd name="T0" fmla="*/ 80 w 81"/>
                  <a:gd name="T1" fmla="*/ 2248 h 2249"/>
                  <a:gd name="T2" fmla="*/ 0 w 81"/>
                  <a:gd name="T3" fmla="*/ 2248 h 2249"/>
                  <a:gd name="T4" fmla="*/ 80 w 81"/>
                  <a:gd name="T5" fmla="*/ 2248 h 2249"/>
                  <a:gd name="T6" fmla="*/ 80 w 81"/>
                  <a:gd name="T7" fmla="*/ 1504 h 2249"/>
                  <a:gd name="T8" fmla="*/ 0 w 81"/>
                  <a:gd name="T9" fmla="*/ 1504 h 2249"/>
                  <a:gd name="T10" fmla="*/ 80 w 81"/>
                  <a:gd name="T11" fmla="*/ 1504 h 2249"/>
                  <a:gd name="T12" fmla="*/ 80 w 81"/>
                  <a:gd name="T13" fmla="*/ 744 h 2249"/>
                  <a:gd name="T14" fmla="*/ 0 w 81"/>
                  <a:gd name="T15" fmla="*/ 744 h 2249"/>
                  <a:gd name="T16" fmla="*/ 80 w 81"/>
                  <a:gd name="T17" fmla="*/ 744 h 2249"/>
                  <a:gd name="T18" fmla="*/ 80 w 81"/>
                  <a:gd name="T19" fmla="*/ 0 h 2249"/>
                  <a:gd name="T20" fmla="*/ 0 w 81"/>
                  <a:gd name="T21" fmla="*/ 0 h 2249"/>
                  <a:gd name="T22" fmla="*/ 80 w 81"/>
                  <a:gd name="T23" fmla="*/ 0 h 22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2249"/>
                  <a:gd name="T38" fmla="*/ 81 w 81"/>
                  <a:gd name="T39" fmla="*/ 2249 h 22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2249">
                    <a:moveTo>
                      <a:pt x="80" y="2248"/>
                    </a:moveTo>
                    <a:lnTo>
                      <a:pt x="0" y="2248"/>
                    </a:lnTo>
                    <a:lnTo>
                      <a:pt x="80" y="2248"/>
                    </a:lnTo>
                    <a:lnTo>
                      <a:pt x="80" y="1504"/>
                    </a:lnTo>
                    <a:lnTo>
                      <a:pt x="0" y="1504"/>
                    </a:lnTo>
                    <a:lnTo>
                      <a:pt x="80" y="1504"/>
                    </a:lnTo>
                    <a:lnTo>
                      <a:pt x="80" y="744"/>
                    </a:lnTo>
                    <a:lnTo>
                      <a:pt x="0" y="744"/>
                    </a:lnTo>
                    <a:lnTo>
                      <a:pt x="80" y="744"/>
                    </a:lnTo>
                    <a:lnTo>
                      <a:pt x="80" y="0"/>
                    </a:lnTo>
                    <a:lnTo>
                      <a:pt x="0" y="0"/>
                    </a:lnTo>
                    <a:lnTo>
                      <a:pt x="80" y="0"/>
                    </a:lnTo>
                  </a:path>
                </a:pathLst>
              </a:custGeom>
              <a:ln>
                <a:headEnd/>
                <a:tailEnd/>
              </a:ln>
            </p:spPr>
            <p:style>
              <a:lnRef idx="1">
                <a:schemeClr val="dk1"/>
              </a:lnRef>
              <a:fillRef idx="0">
                <a:schemeClr val="dk1"/>
              </a:fillRef>
              <a:effectRef idx="0">
                <a:schemeClr val="dk1"/>
              </a:effectRef>
              <a:fontRef idx="minor">
                <a:schemeClr val="tx1"/>
              </a:fontRef>
            </p:style>
            <p:txBody>
              <a:bodyPr/>
              <a:lstStyle/>
              <a:p>
                <a:pPr>
                  <a:defRPr/>
                </a:pPr>
                <a:endParaRPr lang="nl-BE" sz="1400">
                  <a:latin typeface="Calibri" pitchFamily="34" charset="0"/>
                  <a:ea typeface="+mn-ea"/>
                  <a:cs typeface="ＭＳ Ｐゴシック" charset="0"/>
                </a:endParaRPr>
              </a:p>
            </p:txBody>
          </p:sp>
          <p:sp>
            <p:nvSpPr>
              <p:cNvPr id="88" name="Line 82"/>
              <p:cNvSpPr>
                <a:spLocks noChangeShapeType="1"/>
              </p:cNvSpPr>
              <p:nvPr/>
            </p:nvSpPr>
            <p:spPr bwMode="auto">
              <a:xfrm flipV="1">
                <a:off x="1736" y="1028"/>
                <a:ext cx="0" cy="2256"/>
              </a:xfrm>
              <a:prstGeom prst="line">
                <a:avLst/>
              </a:prstGeom>
              <a:ln>
                <a:headEnd/>
                <a:tailEnd/>
              </a:ln>
            </p:spPr>
            <p:style>
              <a:lnRef idx="1">
                <a:schemeClr val="dk1"/>
              </a:lnRef>
              <a:fillRef idx="0">
                <a:schemeClr val="dk1"/>
              </a:fillRef>
              <a:effectRef idx="0">
                <a:schemeClr val="dk1"/>
              </a:effectRef>
              <a:fontRef idx="minor">
                <a:schemeClr val="tx1"/>
              </a:fontRef>
            </p:style>
            <p:txBody>
              <a:bodyPr wrap="none" anchor="ctr"/>
              <a:lstStyle/>
              <a:p>
                <a:pPr>
                  <a:defRPr/>
                </a:pPr>
                <a:endParaRPr lang="nl-BE" sz="1400">
                  <a:latin typeface="Times" charset="0"/>
                  <a:ea typeface="+mn-ea"/>
                  <a:cs typeface="ＭＳ Ｐゴシック" charset="0"/>
                </a:endParaRPr>
              </a:p>
            </p:txBody>
          </p:sp>
        </p:grpSp>
        <p:grpSp>
          <p:nvGrpSpPr>
            <p:cNvPr id="39" name="Group 83"/>
            <p:cNvGrpSpPr>
              <a:grpSpLocks/>
            </p:cNvGrpSpPr>
            <p:nvPr/>
          </p:nvGrpSpPr>
          <p:grpSpPr bwMode="auto">
            <a:xfrm>
              <a:off x="7838281" y="5913278"/>
              <a:ext cx="2797175" cy="342900"/>
              <a:chOff x="2408" y="3336"/>
              <a:chExt cx="1912" cy="208"/>
            </a:xfrm>
          </p:grpSpPr>
          <p:sp>
            <p:nvSpPr>
              <p:cNvPr id="84" name="Rectangle 84"/>
              <p:cNvSpPr>
                <a:spLocks noChangeArrowheads="1"/>
              </p:cNvSpPr>
              <p:nvPr/>
            </p:nvSpPr>
            <p:spPr bwMode="auto">
              <a:xfrm>
                <a:off x="2408" y="3336"/>
                <a:ext cx="15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766" tIns="28003" rIns="19766" bIns="28003"/>
              <a:lstStyle>
                <a:lvl1pPr defTabSz="94932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94932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94932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94932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94932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ts val="1663"/>
                  </a:lnSpc>
                  <a:spcBef>
                    <a:spcPct val="50000"/>
                  </a:spcBef>
                  <a:buSzTx/>
                  <a:buFontTx/>
                  <a:buNone/>
                </a:pPr>
                <a:r>
                  <a:rPr lang="en-US" altLang="nl-BE" sz="1400">
                    <a:latin typeface="Calibri" panose="020F0502020204030204" pitchFamily="34" charset="0"/>
                  </a:rPr>
                  <a:t>6</a:t>
                </a:r>
              </a:p>
            </p:txBody>
          </p:sp>
          <p:sp>
            <p:nvSpPr>
              <p:cNvPr id="85" name="Rectangle 85"/>
              <p:cNvSpPr>
                <a:spLocks noChangeArrowheads="1"/>
              </p:cNvSpPr>
              <p:nvPr/>
            </p:nvSpPr>
            <p:spPr bwMode="auto">
              <a:xfrm>
                <a:off x="3232" y="3336"/>
                <a:ext cx="228"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766" tIns="28003" rIns="19766" bIns="28003"/>
              <a:lstStyle>
                <a:lvl1pPr defTabSz="94932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94932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94932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94932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94932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ts val="1663"/>
                  </a:lnSpc>
                  <a:spcBef>
                    <a:spcPct val="50000"/>
                  </a:spcBef>
                  <a:buSzTx/>
                  <a:buFontTx/>
                  <a:buNone/>
                </a:pPr>
                <a:r>
                  <a:rPr lang="en-US" altLang="nl-BE" sz="1400">
                    <a:latin typeface="Calibri" panose="020F0502020204030204" pitchFamily="34" charset="0"/>
                  </a:rPr>
                  <a:t>12</a:t>
                </a:r>
              </a:p>
            </p:txBody>
          </p:sp>
          <p:sp>
            <p:nvSpPr>
              <p:cNvPr id="86" name="Rectangle 86"/>
              <p:cNvSpPr>
                <a:spLocks noChangeArrowheads="1"/>
              </p:cNvSpPr>
              <p:nvPr/>
            </p:nvSpPr>
            <p:spPr bwMode="auto">
              <a:xfrm>
                <a:off x="4096" y="3336"/>
                <a:ext cx="22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766" tIns="28003" rIns="19766" bIns="28003"/>
              <a:lstStyle>
                <a:lvl1pPr defTabSz="94932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94932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94932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94932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94932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ts val="1663"/>
                  </a:lnSpc>
                  <a:spcBef>
                    <a:spcPct val="50000"/>
                  </a:spcBef>
                  <a:buSzTx/>
                  <a:buFontTx/>
                  <a:buNone/>
                </a:pPr>
                <a:r>
                  <a:rPr lang="en-US" altLang="nl-BE" sz="1400">
                    <a:latin typeface="Calibri" panose="020F0502020204030204" pitchFamily="34" charset="0"/>
                  </a:rPr>
                  <a:t>18</a:t>
                </a:r>
              </a:p>
            </p:txBody>
          </p:sp>
        </p:grpSp>
        <p:sp>
          <p:nvSpPr>
            <p:cNvPr id="40" name="Rectangle 87"/>
            <p:cNvSpPr>
              <a:spLocks noChangeArrowheads="1"/>
            </p:cNvSpPr>
            <p:nvPr/>
          </p:nvSpPr>
          <p:spPr bwMode="auto">
            <a:xfrm>
              <a:off x="6385719" y="5714841"/>
              <a:ext cx="2206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766" tIns="28003" rIns="19766" bIns="28003"/>
            <a:lstStyle>
              <a:lvl1pPr defTabSz="94932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94932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94932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94932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94932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ts val="1663"/>
                </a:lnSpc>
                <a:spcBef>
                  <a:spcPct val="50000"/>
                </a:spcBef>
                <a:buSzTx/>
                <a:buFontTx/>
                <a:buNone/>
              </a:pPr>
              <a:r>
                <a:rPr lang="en-US" altLang="nl-BE" sz="1800">
                  <a:latin typeface="Calibri" panose="020F0502020204030204" pitchFamily="34" charset="0"/>
                </a:rPr>
                <a:t>0</a:t>
              </a:r>
            </a:p>
          </p:txBody>
        </p:sp>
        <p:sp>
          <p:nvSpPr>
            <p:cNvPr id="41" name="Rectangle 88"/>
            <p:cNvSpPr>
              <a:spLocks noChangeArrowheads="1"/>
            </p:cNvSpPr>
            <p:nvPr/>
          </p:nvSpPr>
          <p:spPr bwMode="auto">
            <a:xfrm>
              <a:off x="6099969" y="4424203"/>
              <a:ext cx="4905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766" tIns="28003" rIns="19766" bIns="28003"/>
            <a:lstStyle>
              <a:lvl1pPr defTabSz="94932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94932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94932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94932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94932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r">
                <a:lnSpc>
                  <a:spcPts val="1663"/>
                </a:lnSpc>
                <a:spcBef>
                  <a:spcPct val="0"/>
                </a:spcBef>
                <a:buSzTx/>
                <a:buFontTx/>
                <a:buNone/>
              </a:pPr>
              <a:r>
                <a:rPr lang="en-US" altLang="nl-BE" sz="1400">
                  <a:latin typeface="Calibri" panose="020F0502020204030204" pitchFamily="34" charset="0"/>
                </a:rPr>
                <a:t>0.03</a:t>
              </a:r>
            </a:p>
          </p:txBody>
        </p:sp>
        <p:sp>
          <p:nvSpPr>
            <p:cNvPr id="42" name="Rectangle 89"/>
            <p:cNvSpPr>
              <a:spLocks noChangeArrowheads="1"/>
            </p:cNvSpPr>
            <p:nvPr/>
          </p:nvSpPr>
          <p:spPr bwMode="auto">
            <a:xfrm>
              <a:off x="6099969" y="3170078"/>
              <a:ext cx="4905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766" tIns="28003" rIns="19766" bIns="28003"/>
            <a:lstStyle>
              <a:lvl1pPr defTabSz="94932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94932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94932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94932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94932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r">
                <a:lnSpc>
                  <a:spcPts val="1663"/>
                </a:lnSpc>
                <a:spcBef>
                  <a:spcPct val="0"/>
                </a:spcBef>
                <a:buSzTx/>
                <a:buFontTx/>
                <a:buNone/>
              </a:pPr>
              <a:r>
                <a:rPr lang="en-US" altLang="nl-BE" sz="1400">
                  <a:latin typeface="Calibri" panose="020F0502020204030204" pitchFamily="34" charset="0"/>
                </a:rPr>
                <a:t>0.06</a:t>
              </a:r>
            </a:p>
          </p:txBody>
        </p:sp>
        <p:sp>
          <p:nvSpPr>
            <p:cNvPr id="43" name="Rectangle 90"/>
            <p:cNvSpPr>
              <a:spLocks noChangeArrowheads="1"/>
            </p:cNvSpPr>
            <p:nvPr/>
          </p:nvSpPr>
          <p:spPr bwMode="auto">
            <a:xfrm>
              <a:off x="6099969" y="1985803"/>
              <a:ext cx="4905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766" tIns="28003" rIns="19766" bIns="28003"/>
            <a:lstStyle>
              <a:lvl1pPr defTabSz="94932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94932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94932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94932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94932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94932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ts val="1663"/>
                </a:lnSpc>
                <a:spcBef>
                  <a:spcPct val="50000"/>
                </a:spcBef>
                <a:buSzTx/>
                <a:buFontTx/>
                <a:buNone/>
              </a:pPr>
              <a:r>
                <a:rPr lang="en-US" altLang="nl-BE" sz="1400" dirty="0">
                  <a:latin typeface="Calibri" panose="020F0502020204030204" pitchFamily="34" charset="0"/>
                </a:rPr>
                <a:t>0.09</a:t>
              </a:r>
            </a:p>
          </p:txBody>
        </p:sp>
        <p:sp>
          <p:nvSpPr>
            <p:cNvPr id="44" name="Rectangle 92"/>
            <p:cNvSpPr>
              <a:spLocks noChangeArrowheads="1"/>
            </p:cNvSpPr>
            <p:nvPr/>
          </p:nvSpPr>
          <p:spPr bwMode="auto">
            <a:xfrm>
              <a:off x="8150224" y="6204129"/>
              <a:ext cx="1557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766" tIns="28003" rIns="19766" bIns="28003"/>
            <a:lstStyle>
              <a:lvl1pPr defTabSz="949325">
                <a:spcBef>
                  <a:spcPct val="20000"/>
                </a:spcBef>
                <a:buSzPct val="50000"/>
                <a:buBlip>
                  <a:blip r:embed="rId3"/>
                </a:buBlip>
                <a:tabLst>
                  <a:tab pos="368300" algn="l"/>
                  <a:tab pos="738188" algn="l"/>
                  <a:tab pos="1120775" algn="l"/>
                </a:tabLst>
                <a:defRPr sz="2400">
                  <a:solidFill>
                    <a:schemeClr val="tx1"/>
                  </a:solidFill>
                  <a:latin typeface="Verdana" panose="020B0604030504040204" pitchFamily="34" charset="0"/>
                  <a:ea typeface="MS PGothic" panose="020B0600070205080204" pitchFamily="34" charset="-128"/>
                </a:defRPr>
              </a:lvl1pPr>
              <a:lvl2pPr marL="742950" indent="-285750" defTabSz="949325">
                <a:spcBef>
                  <a:spcPct val="20000"/>
                </a:spcBef>
                <a:buSzPct val="50000"/>
                <a:buBlip>
                  <a:blip r:embed="rId3"/>
                </a:buBlip>
                <a:tabLst>
                  <a:tab pos="368300" algn="l"/>
                  <a:tab pos="738188" algn="l"/>
                  <a:tab pos="1120775" algn="l"/>
                </a:tabLst>
                <a:defRPr sz="2200">
                  <a:solidFill>
                    <a:schemeClr val="tx1"/>
                  </a:solidFill>
                  <a:latin typeface="Verdana" panose="020B0604030504040204" pitchFamily="34" charset="0"/>
                  <a:ea typeface="MS PGothic" panose="020B0600070205080204" pitchFamily="34" charset="-128"/>
                </a:defRPr>
              </a:lvl2pPr>
              <a:lvl3pPr marL="1143000" indent="-228600" defTabSz="949325">
                <a:spcBef>
                  <a:spcPct val="20000"/>
                </a:spcBef>
                <a:buSzPct val="50000"/>
                <a:buBlip>
                  <a:blip r:embed="rId3"/>
                </a:buBlip>
                <a:tabLst>
                  <a:tab pos="368300" algn="l"/>
                  <a:tab pos="738188" algn="l"/>
                  <a:tab pos="1120775" algn="l"/>
                </a:tabLst>
                <a:defRPr>
                  <a:solidFill>
                    <a:schemeClr val="tx1"/>
                  </a:solidFill>
                  <a:latin typeface="Verdana" panose="020B0604030504040204" pitchFamily="34" charset="0"/>
                  <a:ea typeface="MS PGothic" panose="020B0600070205080204" pitchFamily="34" charset="-128"/>
                </a:defRPr>
              </a:lvl3pPr>
              <a:lvl4pPr marL="1600200" indent="-228600" defTabSz="949325">
                <a:spcBef>
                  <a:spcPct val="20000"/>
                </a:spcBef>
                <a:buSzPct val="50000"/>
                <a:buBlip>
                  <a:blip r:embed="rId3"/>
                </a:buBlip>
                <a:tabLst>
                  <a:tab pos="368300" algn="l"/>
                  <a:tab pos="738188" algn="l"/>
                  <a:tab pos="1120775" algn="l"/>
                </a:tabLst>
                <a:defRPr sz="1600">
                  <a:solidFill>
                    <a:schemeClr val="tx1"/>
                  </a:solidFill>
                  <a:latin typeface="Verdana" panose="020B0604030504040204" pitchFamily="34" charset="0"/>
                  <a:ea typeface="MS PGothic" panose="020B0600070205080204" pitchFamily="34" charset="-128"/>
                </a:defRPr>
              </a:lvl4pPr>
              <a:lvl5pPr marL="2057400" indent="-228600" defTabSz="949325">
                <a:spcBef>
                  <a:spcPct val="20000"/>
                </a:spcBef>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5pPr>
              <a:lvl6pPr marL="25146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6pPr>
              <a:lvl7pPr marL="29718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7pPr>
              <a:lvl8pPr marL="34290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8pPr>
              <a:lvl9pPr marL="38862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9pPr>
            </a:lstStyle>
            <a:p>
              <a:pPr>
                <a:lnSpc>
                  <a:spcPts val="1663"/>
                </a:lnSpc>
                <a:spcBef>
                  <a:spcPct val="0"/>
                </a:spcBef>
                <a:buSzTx/>
                <a:buFontTx/>
                <a:buNone/>
              </a:pPr>
              <a:r>
                <a:rPr lang="en-US" altLang="nl-BE" sz="1600" b="1" dirty="0">
                  <a:latin typeface="Calibri" panose="020F0502020204030204" pitchFamily="34" charset="0"/>
                </a:rPr>
                <a:t>Time (months)</a:t>
              </a:r>
            </a:p>
          </p:txBody>
        </p:sp>
        <p:sp>
          <p:nvSpPr>
            <p:cNvPr id="45" name="Rectangle 95"/>
            <p:cNvSpPr>
              <a:spLocks noChangeArrowheads="1"/>
            </p:cNvSpPr>
            <p:nvPr/>
          </p:nvSpPr>
          <p:spPr bwMode="auto">
            <a:xfrm rot="16200000">
              <a:off x="3827758" y="3745889"/>
              <a:ext cx="3982730" cy="462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766" tIns="28003" rIns="19766" bIns="28003"/>
            <a:lstStyle>
              <a:lvl1pPr defTabSz="949325">
                <a:spcBef>
                  <a:spcPct val="20000"/>
                </a:spcBef>
                <a:buSzPct val="50000"/>
                <a:buBlip>
                  <a:blip r:embed="rId3"/>
                </a:buBlip>
                <a:tabLst>
                  <a:tab pos="368300" algn="l"/>
                  <a:tab pos="738188" algn="l"/>
                  <a:tab pos="1120775" algn="l"/>
                </a:tabLst>
                <a:defRPr sz="2400">
                  <a:solidFill>
                    <a:schemeClr val="tx1"/>
                  </a:solidFill>
                  <a:latin typeface="Verdana" panose="020B0604030504040204" pitchFamily="34" charset="0"/>
                  <a:ea typeface="MS PGothic" panose="020B0600070205080204" pitchFamily="34" charset="-128"/>
                </a:defRPr>
              </a:lvl1pPr>
              <a:lvl2pPr marL="742950" indent="-285750" defTabSz="949325">
                <a:spcBef>
                  <a:spcPct val="20000"/>
                </a:spcBef>
                <a:buSzPct val="50000"/>
                <a:buBlip>
                  <a:blip r:embed="rId3"/>
                </a:buBlip>
                <a:tabLst>
                  <a:tab pos="368300" algn="l"/>
                  <a:tab pos="738188" algn="l"/>
                  <a:tab pos="1120775" algn="l"/>
                </a:tabLst>
                <a:defRPr sz="2200">
                  <a:solidFill>
                    <a:schemeClr val="tx1"/>
                  </a:solidFill>
                  <a:latin typeface="Verdana" panose="020B0604030504040204" pitchFamily="34" charset="0"/>
                  <a:ea typeface="MS PGothic" panose="020B0600070205080204" pitchFamily="34" charset="-128"/>
                </a:defRPr>
              </a:lvl2pPr>
              <a:lvl3pPr marL="1143000" indent="-228600" defTabSz="949325">
                <a:spcBef>
                  <a:spcPct val="20000"/>
                </a:spcBef>
                <a:buSzPct val="50000"/>
                <a:buBlip>
                  <a:blip r:embed="rId3"/>
                </a:buBlip>
                <a:tabLst>
                  <a:tab pos="368300" algn="l"/>
                  <a:tab pos="738188" algn="l"/>
                  <a:tab pos="1120775" algn="l"/>
                </a:tabLst>
                <a:defRPr>
                  <a:solidFill>
                    <a:schemeClr val="tx1"/>
                  </a:solidFill>
                  <a:latin typeface="Verdana" panose="020B0604030504040204" pitchFamily="34" charset="0"/>
                  <a:ea typeface="MS PGothic" panose="020B0600070205080204" pitchFamily="34" charset="-128"/>
                </a:defRPr>
              </a:lvl3pPr>
              <a:lvl4pPr marL="1600200" indent="-228600" defTabSz="949325">
                <a:spcBef>
                  <a:spcPct val="20000"/>
                </a:spcBef>
                <a:buSzPct val="50000"/>
                <a:buBlip>
                  <a:blip r:embed="rId3"/>
                </a:buBlip>
                <a:tabLst>
                  <a:tab pos="368300" algn="l"/>
                  <a:tab pos="738188" algn="l"/>
                  <a:tab pos="1120775" algn="l"/>
                </a:tabLst>
                <a:defRPr sz="1600">
                  <a:solidFill>
                    <a:schemeClr val="tx1"/>
                  </a:solidFill>
                  <a:latin typeface="Verdana" panose="020B0604030504040204" pitchFamily="34" charset="0"/>
                  <a:ea typeface="MS PGothic" panose="020B0600070205080204" pitchFamily="34" charset="-128"/>
                </a:defRPr>
              </a:lvl4pPr>
              <a:lvl5pPr marL="2057400" indent="-228600" defTabSz="949325">
                <a:spcBef>
                  <a:spcPct val="20000"/>
                </a:spcBef>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5pPr>
              <a:lvl6pPr marL="25146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6pPr>
              <a:lvl7pPr marL="29718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7pPr>
              <a:lvl8pPr marL="34290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8pPr>
              <a:lvl9pPr marL="38862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9pPr>
            </a:lstStyle>
            <a:p>
              <a:pPr algn="ctr">
                <a:lnSpc>
                  <a:spcPts val="2500"/>
                </a:lnSpc>
                <a:spcBef>
                  <a:spcPct val="50000"/>
                </a:spcBef>
                <a:buSzTx/>
                <a:buFontTx/>
                <a:buNone/>
              </a:pPr>
              <a:r>
                <a:rPr lang="en-US" altLang="nl-BE" sz="1600" b="1" dirty="0">
                  <a:latin typeface="Calibri" panose="020F0502020204030204" pitchFamily="34" charset="0"/>
                </a:rPr>
                <a:t>Cumulative </a:t>
              </a:r>
              <a:r>
                <a:rPr lang="en-US" altLang="nl-BE" sz="1600" b="1" dirty="0" smtClean="0">
                  <a:latin typeface="Calibri" panose="020F0502020204030204" pitchFamily="34" charset="0"/>
                </a:rPr>
                <a:t> probability of hip </a:t>
              </a:r>
              <a:r>
                <a:rPr lang="en-US" altLang="nl-BE" sz="1600" b="1" dirty="0">
                  <a:latin typeface="Calibri" panose="020F0502020204030204" pitchFamily="34" charset="0"/>
                </a:rPr>
                <a:t>fracture</a:t>
              </a:r>
            </a:p>
          </p:txBody>
        </p:sp>
        <p:sp>
          <p:nvSpPr>
            <p:cNvPr id="46" name="Rectangle 98"/>
            <p:cNvSpPr>
              <a:spLocks noChangeArrowheads="1"/>
            </p:cNvSpPr>
            <p:nvPr/>
          </p:nvSpPr>
          <p:spPr bwMode="auto">
            <a:xfrm>
              <a:off x="7457263" y="2963901"/>
              <a:ext cx="873161" cy="394089"/>
            </a:xfrm>
            <a:prstGeom prst="rect">
              <a:avLst/>
            </a:prstGeom>
            <a:solidFill>
              <a:schemeClr val="bg2">
                <a:lumMod val="20000"/>
                <a:lumOff val="80000"/>
              </a:schemeClr>
            </a:solidFill>
            <a:ln w="12700">
              <a:noFill/>
              <a:miter lim="800000"/>
              <a:headEnd/>
              <a:tailEnd/>
            </a:ln>
          </p:spPr>
          <p:txBody>
            <a:bodyPr wrap="none">
              <a:spAutoFit/>
            </a:bodyPr>
            <a:lstStyle/>
            <a:p>
              <a:pPr algn="ctr">
                <a:lnSpc>
                  <a:spcPts val="1663"/>
                </a:lnSpc>
                <a:spcBef>
                  <a:spcPct val="50000"/>
                </a:spcBef>
                <a:defRPr/>
              </a:pPr>
              <a:r>
                <a:rPr lang="en-US" sz="1200" b="1" dirty="0">
                  <a:latin typeface="Calibri" pitchFamily="-1" charset="0"/>
                  <a:ea typeface="ＭＳ Ｐゴシック" pitchFamily="-1" charset="-128"/>
                  <a:cs typeface="ＭＳ Ｐゴシック" charset="0"/>
                </a:rPr>
                <a:t>P &lt; 0.05</a:t>
              </a:r>
            </a:p>
          </p:txBody>
        </p:sp>
        <p:grpSp>
          <p:nvGrpSpPr>
            <p:cNvPr id="47" name="Groep 126"/>
            <p:cNvGrpSpPr>
              <a:grpSpLocks/>
            </p:cNvGrpSpPr>
            <p:nvPr/>
          </p:nvGrpSpPr>
          <p:grpSpPr bwMode="auto">
            <a:xfrm>
              <a:off x="8875868" y="4633555"/>
              <a:ext cx="1571625" cy="930275"/>
              <a:chOff x="6786578" y="3733800"/>
              <a:chExt cx="1571636" cy="930275"/>
            </a:xfrm>
          </p:grpSpPr>
          <p:sp>
            <p:nvSpPr>
              <p:cNvPr id="81" name="Rectangle 96"/>
              <p:cNvSpPr>
                <a:spLocks noChangeArrowheads="1"/>
              </p:cNvSpPr>
              <p:nvPr/>
            </p:nvSpPr>
            <p:spPr bwMode="auto">
              <a:xfrm>
                <a:off x="7094555" y="3733800"/>
                <a:ext cx="126365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766" tIns="28003" rIns="19766" bIns="28003"/>
              <a:lstStyle>
                <a:lvl1pPr defTabSz="949325">
                  <a:spcBef>
                    <a:spcPct val="20000"/>
                  </a:spcBef>
                  <a:buSzPct val="50000"/>
                  <a:buBlip>
                    <a:blip r:embed="rId3"/>
                  </a:buBlip>
                  <a:tabLst>
                    <a:tab pos="368300" algn="l"/>
                    <a:tab pos="738188" algn="l"/>
                    <a:tab pos="1120775" algn="l"/>
                  </a:tabLst>
                  <a:defRPr sz="2400">
                    <a:solidFill>
                      <a:schemeClr val="tx1"/>
                    </a:solidFill>
                    <a:latin typeface="Verdana" panose="020B0604030504040204" pitchFamily="34" charset="0"/>
                    <a:ea typeface="MS PGothic" panose="020B0600070205080204" pitchFamily="34" charset="-128"/>
                  </a:defRPr>
                </a:lvl1pPr>
                <a:lvl2pPr marL="742950" indent="-285750" defTabSz="949325">
                  <a:spcBef>
                    <a:spcPct val="20000"/>
                  </a:spcBef>
                  <a:buSzPct val="50000"/>
                  <a:buBlip>
                    <a:blip r:embed="rId3"/>
                  </a:buBlip>
                  <a:tabLst>
                    <a:tab pos="368300" algn="l"/>
                    <a:tab pos="738188" algn="l"/>
                    <a:tab pos="1120775" algn="l"/>
                  </a:tabLst>
                  <a:defRPr sz="2200">
                    <a:solidFill>
                      <a:schemeClr val="tx1"/>
                    </a:solidFill>
                    <a:latin typeface="Verdana" panose="020B0604030504040204" pitchFamily="34" charset="0"/>
                    <a:ea typeface="MS PGothic" panose="020B0600070205080204" pitchFamily="34" charset="-128"/>
                  </a:defRPr>
                </a:lvl2pPr>
                <a:lvl3pPr marL="1143000" indent="-228600" defTabSz="949325">
                  <a:spcBef>
                    <a:spcPct val="20000"/>
                  </a:spcBef>
                  <a:buSzPct val="50000"/>
                  <a:buBlip>
                    <a:blip r:embed="rId3"/>
                  </a:buBlip>
                  <a:tabLst>
                    <a:tab pos="368300" algn="l"/>
                    <a:tab pos="738188" algn="l"/>
                    <a:tab pos="1120775" algn="l"/>
                  </a:tabLst>
                  <a:defRPr>
                    <a:solidFill>
                      <a:schemeClr val="tx1"/>
                    </a:solidFill>
                    <a:latin typeface="Verdana" panose="020B0604030504040204" pitchFamily="34" charset="0"/>
                    <a:ea typeface="MS PGothic" panose="020B0600070205080204" pitchFamily="34" charset="-128"/>
                  </a:defRPr>
                </a:lvl3pPr>
                <a:lvl4pPr marL="1600200" indent="-228600" defTabSz="949325">
                  <a:spcBef>
                    <a:spcPct val="20000"/>
                  </a:spcBef>
                  <a:buSzPct val="50000"/>
                  <a:buBlip>
                    <a:blip r:embed="rId3"/>
                  </a:buBlip>
                  <a:tabLst>
                    <a:tab pos="368300" algn="l"/>
                    <a:tab pos="738188" algn="l"/>
                    <a:tab pos="1120775" algn="l"/>
                  </a:tabLst>
                  <a:defRPr sz="1600">
                    <a:solidFill>
                      <a:schemeClr val="tx1"/>
                    </a:solidFill>
                    <a:latin typeface="Verdana" panose="020B0604030504040204" pitchFamily="34" charset="0"/>
                    <a:ea typeface="MS PGothic" panose="020B0600070205080204" pitchFamily="34" charset="-128"/>
                  </a:defRPr>
                </a:lvl4pPr>
                <a:lvl5pPr marL="2057400" indent="-228600" defTabSz="949325">
                  <a:spcBef>
                    <a:spcPct val="20000"/>
                  </a:spcBef>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5pPr>
                <a:lvl6pPr marL="25146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6pPr>
                <a:lvl7pPr marL="29718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7pPr>
                <a:lvl8pPr marL="34290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8pPr>
                <a:lvl9pPr marL="38862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9pPr>
              </a:lstStyle>
              <a:p>
                <a:pPr>
                  <a:lnSpc>
                    <a:spcPts val="2175"/>
                  </a:lnSpc>
                  <a:spcBef>
                    <a:spcPct val="0"/>
                  </a:spcBef>
                  <a:buSzTx/>
                  <a:buFontTx/>
                  <a:buNone/>
                </a:pPr>
                <a:r>
                  <a:rPr lang="en-US" altLang="nl-BE" sz="1200" dirty="0">
                    <a:latin typeface="Calibri" panose="020F0502020204030204" pitchFamily="34" charset="0"/>
                  </a:rPr>
                  <a:t>Placebo</a:t>
                </a:r>
              </a:p>
            </p:txBody>
          </p:sp>
          <p:sp>
            <p:nvSpPr>
              <p:cNvPr id="82" name="Rectangle 97"/>
              <p:cNvSpPr>
                <a:spLocks noChangeArrowheads="1"/>
              </p:cNvSpPr>
              <p:nvPr/>
            </p:nvSpPr>
            <p:spPr bwMode="auto">
              <a:xfrm>
                <a:off x="7094555" y="4229100"/>
                <a:ext cx="1263659"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9766" tIns="28003" rIns="19766" bIns="28003"/>
              <a:lstStyle>
                <a:lvl1pPr defTabSz="949325">
                  <a:spcBef>
                    <a:spcPct val="20000"/>
                  </a:spcBef>
                  <a:buSzPct val="50000"/>
                  <a:buBlip>
                    <a:blip r:embed="rId3"/>
                  </a:buBlip>
                  <a:tabLst>
                    <a:tab pos="368300" algn="l"/>
                    <a:tab pos="738188" algn="l"/>
                    <a:tab pos="1120775" algn="l"/>
                  </a:tabLst>
                  <a:defRPr sz="2400">
                    <a:solidFill>
                      <a:schemeClr val="tx1"/>
                    </a:solidFill>
                    <a:latin typeface="Verdana" panose="020B0604030504040204" pitchFamily="34" charset="0"/>
                    <a:ea typeface="MS PGothic" panose="020B0600070205080204" pitchFamily="34" charset="-128"/>
                  </a:defRPr>
                </a:lvl1pPr>
                <a:lvl2pPr marL="742950" indent="-285750" defTabSz="949325">
                  <a:spcBef>
                    <a:spcPct val="20000"/>
                  </a:spcBef>
                  <a:buSzPct val="50000"/>
                  <a:buBlip>
                    <a:blip r:embed="rId3"/>
                  </a:buBlip>
                  <a:tabLst>
                    <a:tab pos="368300" algn="l"/>
                    <a:tab pos="738188" algn="l"/>
                    <a:tab pos="1120775" algn="l"/>
                  </a:tabLst>
                  <a:defRPr sz="2200">
                    <a:solidFill>
                      <a:schemeClr val="tx1"/>
                    </a:solidFill>
                    <a:latin typeface="Verdana" panose="020B0604030504040204" pitchFamily="34" charset="0"/>
                    <a:ea typeface="MS PGothic" panose="020B0600070205080204" pitchFamily="34" charset="-128"/>
                  </a:defRPr>
                </a:lvl2pPr>
                <a:lvl3pPr marL="1143000" indent="-228600" defTabSz="949325">
                  <a:spcBef>
                    <a:spcPct val="20000"/>
                  </a:spcBef>
                  <a:buSzPct val="50000"/>
                  <a:buBlip>
                    <a:blip r:embed="rId3"/>
                  </a:buBlip>
                  <a:tabLst>
                    <a:tab pos="368300" algn="l"/>
                    <a:tab pos="738188" algn="l"/>
                    <a:tab pos="1120775" algn="l"/>
                  </a:tabLst>
                  <a:defRPr>
                    <a:solidFill>
                      <a:schemeClr val="tx1"/>
                    </a:solidFill>
                    <a:latin typeface="Verdana" panose="020B0604030504040204" pitchFamily="34" charset="0"/>
                    <a:ea typeface="MS PGothic" panose="020B0600070205080204" pitchFamily="34" charset="-128"/>
                  </a:defRPr>
                </a:lvl3pPr>
                <a:lvl4pPr marL="1600200" indent="-228600" defTabSz="949325">
                  <a:spcBef>
                    <a:spcPct val="20000"/>
                  </a:spcBef>
                  <a:buSzPct val="50000"/>
                  <a:buBlip>
                    <a:blip r:embed="rId3"/>
                  </a:buBlip>
                  <a:tabLst>
                    <a:tab pos="368300" algn="l"/>
                    <a:tab pos="738188" algn="l"/>
                    <a:tab pos="1120775" algn="l"/>
                  </a:tabLst>
                  <a:defRPr sz="1600">
                    <a:solidFill>
                      <a:schemeClr val="tx1"/>
                    </a:solidFill>
                    <a:latin typeface="Verdana" panose="020B0604030504040204" pitchFamily="34" charset="0"/>
                    <a:ea typeface="MS PGothic" panose="020B0600070205080204" pitchFamily="34" charset="-128"/>
                  </a:defRPr>
                </a:lvl4pPr>
                <a:lvl5pPr marL="2057400" indent="-228600" defTabSz="949325">
                  <a:spcBef>
                    <a:spcPct val="20000"/>
                  </a:spcBef>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5pPr>
                <a:lvl6pPr marL="25146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6pPr>
                <a:lvl7pPr marL="29718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7pPr>
                <a:lvl8pPr marL="34290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8pPr>
                <a:lvl9pPr marL="3886200" indent="-228600" defTabSz="949325" eaLnBrk="0" fontAlgn="base" hangingPunct="0">
                  <a:spcBef>
                    <a:spcPct val="20000"/>
                  </a:spcBef>
                  <a:spcAft>
                    <a:spcPct val="0"/>
                  </a:spcAft>
                  <a:buSzPct val="50000"/>
                  <a:buBlip>
                    <a:blip r:embed="rId3"/>
                  </a:buBlip>
                  <a:tabLst>
                    <a:tab pos="368300" algn="l"/>
                    <a:tab pos="738188" algn="l"/>
                    <a:tab pos="1120775" algn="l"/>
                  </a:tabLst>
                  <a:defRPr sz="1400">
                    <a:solidFill>
                      <a:schemeClr val="tx1"/>
                    </a:solidFill>
                    <a:latin typeface="Verdana" panose="020B0604030504040204" pitchFamily="34" charset="0"/>
                    <a:ea typeface="MS PGothic" panose="020B0600070205080204" pitchFamily="34" charset="-128"/>
                  </a:defRPr>
                </a:lvl9pPr>
              </a:lstStyle>
              <a:p>
                <a:pPr>
                  <a:lnSpc>
                    <a:spcPts val="2175"/>
                  </a:lnSpc>
                  <a:spcBef>
                    <a:spcPct val="0"/>
                  </a:spcBef>
                  <a:buSzTx/>
                  <a:buFontTx/>
                  <a:buNone/>
                </a:pPr>
                <a:r>
                  <a:rPr lang="en-US" altLang="nl-BE" sz="1200">
                    <a:latin typeface="Calibri" panose="020F0502020204030204" pitchFamily="34" charset="0"/>
                  </a:rPr>
                  <a:t>Calcium (1200 mg) &amp; </a:t>
                </a:r>
              </a:p>
              <a:p>
                <a:pPr>
                  <a:lnSpc>
                    <a:spcPts val="2175"/>
                  </a:lnSpc>
                  <a:spcBef>
                    <a:spcPct val="0"/>
                  </a:spcBef>
                  <a:buSzTx/>
                  <a:buFontTx/>
                  <a:buNone/>
                </a:pPr>
                <a:r>
                  <a:rPr lang="en-US" altLang="nl-BE" sz="1200">
                    <a:latin typeface="Calibri" panose="020F0502020204030204" pitchFamily="34" charset="0"/>
                  </a:rPr>
                  <a:t>Vitamin D3 (800 IU)</a:t>
                </a:r>
              </a:p>
            </p:txBody>
          </p:sp>
          <p:sp>
            <p:nvSpPr>
              <p:cNvPr id="83" name="Stroomdiagram: Verbindingslijn 82"/>
              <p:cNvSpPr/>
              <p:nvPr/>
            </p:nvSpPr>
            <p:spPr>
              <a:xfrm>
                <a:off x="6786578" y="4357688"/>
                <a:ext cx="142876" cy="142875"/>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grpSp>
        <p:sp>
          <p:nvSpPr>
            <p:cNvPr id="48" name="Stroomdiagram: Verbindingslijn 47"/>
            <p:cNvSpPr/>
            <p:nvPr/>
          </p:nvSpPr>
          <p:spPr>
            <a:xfrm>
              <a:off x="10529094" y="3271678"/>
              <a:ext cx="71437"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49" name="Stroomdiagram: Verbindingslijn 48"/>
            <p:cNvSpPr/>
            <p:nvPr/>
          </p:nvSpPr>
          <p:spPr>
            <a:xfrm>
              <a:off x="10314781" y="3557428"/>
              <a:ext cx="71438"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50" name="Stroomdiagram: Verbindingslijn 49"/>
            <p:cNvSpPr/>
            <p:nvPr/>
          </p:nvSpPr>
          <p:spPr>
            <a:xfrm>
              <a:off x="10100469" y="3700303"/>
              <a:ext cx="71437"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51" name="Stroomdiagram: Verbindingslijn 50"/>
            <p:cNvSpPr/>
            <p:nvPr/>
          </p:nvSpPr>
          <p:spPr>
            <a:xfrm>
              <a:off x="9886156" y="3914616"/>
              <a:ext cx="71438" cy="71437"/>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52" name="Stroomdiagram: Verbindingslijn 51"/>
            <p:cNvSpPr/>
            <p:nvPr/>
          </p:nvSpPr>
          <p:spPr>
            <a:xfrm>
              <a:off x="9671844" y="3914616"/>
              <a:ext cx="71437" cy="71437"/>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53" name="Stroomdiagram: Verbindingslijn 52"/>
            <p:cNvSpPr/>
            <p:nvPr/>
          </p:nvSpPr>
          <p:spPr>
            <a:xfrm>
              <a:off x="9457531" y="4128928"/>
              <a:ext cx="71438"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54" name="Stroomdiagram: Verbindingslijn 53"/>
            <p:cNvSpPr/>
            <p:nvPr/>
          </p:nvSpPr>
          <p:spPr>
            <a:xfrm>
              <a:off x="6957219" y="5557678"/>
              <a:ext cx="71437"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55" name="Stroomdiagram: Verbindingslijn 54"/>
            <p:cNvSpPr/>
            <p:nvPr/>
          </p:nvSpPr>
          <p:spPr>
            <a:xfrm>
              <a:off x="7385844" y="5271928"/>
              <a:ext cx="71437"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56" name="Stroomdiagram: Verbindingslijn 55"/>
            <p:cNvSpPr/>
            <p:nvPr/>
          </p:nvSpPr>
          <p:spPr>
            <a:xfrm>
              <a:off x="7171531" y="5414803"/>
              <a:ext cx="71438"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57" name="Stroomdiagram: Verbindingslijn 56"/>
            <p:cNvSpPr/>
            <p:nvPr/>
          </p:nvSpPr>
          <p:spPr>
            <a:xfrm>
              <a:off x="7528719" y="5129053"/>
              <a:ext cx="71437"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58" name="Stroomdiagram: Verbindingslijn 57"/>
            <p:cNvSpPr/>
            <p:nvPr/>
          </p:nvSpPr>
          <p:spPr>
            <a:xfrm>
              <a:off x="7814469" y="5057616"/>
              <a:ext cx="71437" cy="71437"/>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59" name="Stroomdiagram: Verbindingslijn 58"/>
            <p:cNvSpPr/>
            <p:nvPr/>
          </p:nvSpPr>
          <p:spPr>
            <a:xfrm>
              <a:off x="8171656" y="4771866"/>
              <a:ext cx="71438" cy="71437"/>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60" name="Stroomdiagram: Verbindingslijn 59"/>
            <p:cNvSpPr/>
            <p:nvPr/>
          </p:nvSpPr>
          <p:spPr>
            <a:xfrm>
              <a:off x="8028781" y="4986178"/>
              <a:ext cx="71438"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61" name="Stroomdiagram: Verbindingslijn 60"/>
            <p:cNvSpPr/>
            <p:nvPr/>
          </p:nvSpPr>
          <p:spPr>
            <a:xfrm>
              <a:off x="8385969" y="4557553"/>
              <a:ext cx="71437"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62" name="Stroomdiagram: Verbindingslijn 61"/>
            <p:cNvSpPr/>
            <p:nvPr/>
          </p:nvSpPr>
          <p:spPr>
            <a:xfrm>
              <a:off x="9243219" y="4271803"/>
              <a:ext cx="71437"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63" name="Stroomdiagram: Verbindingslijn 62"/>
            <p:cNvSpPr/>
            <p:nvPr/>
          </p:nvSpPr>
          <p:spPr>
            <a:xfrm>
              <a:off x="9028906" y="4343241"/>
              <a:ext cx="71438" cy="71437"/>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64" name="Stroomdiagram: Verbindingslijn 63"/>
            <p:cNvSpPr/>
            <p:nvPr/>
          </p:nvSpPr>
          <p:spPr>
            <a:xfrm>
              <a:off x="8814594" y="4486116"/>
              <a:ext cx="71437" cy="71437"/>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65" name="Stroomdiagram: Verbindingslijn 64"/>
            <p:cNvSpPr/>
            <p:nvPr/>
          </p:nvSpPr>
          <p:spPr>
            <a:xfrm>
              <a:off x="8600281" y="4557553"/>
              <a:ext cx="71438" cy="71438"/>
            </a:xfrm>
            <a:prstGeom prst="flowChartConnector">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66" name="Rechthoek 65"/>
            <p:cNvSpPr/>
            <p:nvPr/>
          </p:nvSpPr>
          <p:spPr>
            <a:xfrm>
              <a:off x="8600281" y="4343241"/>
              <a:ext cx="71438" cy="7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67" name="Rechthoek 66"/>
            <p:cNvSpPr/>
            <p:nvPr/>
          </p:nvSpPr>
          <p:spPr>
            <a:xfrm>
              <a:off x="7743031" y="4914741"/>
              <a:ext cx="71438" cy="7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68" name="Rechthoek 67"/>
            <p:cNvSpPr/>
            <p:nvPr/>
          </p:nvSpPr>
          <p:spPr>
            <a:xfrm>
              <a:off x="8814594" y="4128928"/>
              <a:ext cx="71437" cy="714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69" name="Rechthoek 68"/>
            <p:cNvSpPr/>
            <p:nvPr/>
          </p:nvSpPr>
          <p:spPr>
            <a:xfrm>
              <a:off x="9028906" y="3914616"/>
              <a:ext cx="71438" cy="7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70" name="Rechthoek 69"/>
            <p:cNvSpPr/>
            <p:nvPr/>
          </p:nvSpPr>
          <p:spPr>
            <a:xfrm>
              <a:off x="9243219" y="3700303"/>
              <a:ext cx="71437" cy="714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71" name="Rechthoek 70"/>
            <p:cNvSpPr/>
            <p:nvPr/>
          </p:nvSpPr>
          <p:spPr>
            <a:xfrm>
              <a:off x="9443244" y="3485991"/>
              <a:ext cx="71437" cy="7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72" name="Rechthoek 71"/>
            <p:cNvSpPr/>
            <p:nvPr/>
          </p:nvSpPr>
          <p:spPr>
            <a:xfrm>
              <a:off x="9671844" y="3271678"/>
              <a:ext cx="71437" cy="714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73" name="Rechthoek 72"/>
            <p:cNvSpPr/>
            <p:nvPr/>
          </p:nvSpPr>
          <p:spPr>
            <a:xfrm>
              <a:off x="9886156" y="2914491"/>
              <a:ext cx="71438" cy="7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74" name="Rechthoek 73"/>
            <p:cNvSpPr/>
            <p:nvPr/>
          </p:nvSpPr>
          <p:spPr>
            <a:xfrm>
              <a:off x="10100469" y="2628741"/>
              <a:ext cx="71437" cy="7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75" name="Rechthoek 74"/>
            <p:cNvSpPr/>
            <p:nvPr/>
          </p:nvSpPr>
          <p:spPr>
            <a:xfrm>
              <a:off x="10314781" y="2485866"/>
              <a:ext cx="71438" cy="7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76" name="Rechthoek 75"/>
            <p:cNvSpPr/>
            <p:nvPr/>
          </p:nvSpPr>
          <p:spPr>
            <a:xfrm>
              <a:off x="10529094" y="2414428"/>
              <a:ext cx="71437" cy="714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dirty="0">
                <a:solidFill>
                  <a:schemeClr val="tx1"/>
                </a:solidFill>
              </a:endParaRPr>
            </a:p>
          </p:txBody>
        </p:sp>
        <p:sp>
          <p:nvSpPr>
            <p:cNvPr id="77" name="Rechthoek 76"/>
            <p:cNvSpPr/>
            <p:nvPr/>
          </p:nvSpPr>
          <p:spPr>
            <a:xfrm>
              <a:off x="7528719" y="4986178"/>
              <a:ext cx="71437" cy="714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78" name="Rechthoek 77"/>
            <p:cNvSpPr/>
            <p:nvPr/>
          </p:nvSpPr>
          <p:spPr>
            <a:xfrm>
              <a:off x="7957344" y="4843303"/>
              <a:ext cx="71437" cy="714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79" name="Rechthoek 78"/>
            <p:cNvSpPr/>
            <p:nvPr/>
          </p:nvSpPr>
          <p:spPr>
            <a:xfrm>
              <a:off x="8385969" y="4486116"/>
              <a:ext cx="71437" cy="714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a:solidFill>
                  <a:schemeClr val="tx1"/>
                </a:solidFill>
              </a:endParaRPr>
            </a:p>
          </p:txBody>
        </p:sp>
        <p:sp>
          <p:nvSpPr>
            <p:cNvPr id="80" name="Rechthoek 79"/>
            <p:cNvSpPr/>
            <p:nvPr/>
          </p:nvSpPr>
          <p:spPr>
            <a:xfrm>
              <a:off x="8907618" y="4743185"/>
              <a:ext cx="133350" cy="13335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sz="1400" dirty="0">
                <a:solidFill>
                  <a:schemeClr val="tx1"/>
                </a:solidFill>
              </a:endParaRPr>
            </a:p>
          </p:txBody>
        </p:sp>
      </p:grpSp>
      <p:sp>
        <p:nvSpPr>
          <p:cNvPr id="108" name="PIJL-OMHOOG en -OMLAAG 107"/>
          <p:cNvSpPr/>
          <p:nvPr/>
        </p:nvSpPr>
        <p:spPr>
          <a:xfrm>
            <a:off x="8012781" y="2729558"/>
            <a:ext cx="124724" cy="469416"/>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9" name="Tekstvak 108"/>
          <p:cNvSpPr txBox="1"/>
          <p:nvPr/>
        </p:nvSpPr>
        <p:spPr>
          <a:xfrm>
            <a:off x="8170357" y="2779852"/>
            <a:ext cx="899592" cy="338554"/>
          </a:xfrm>
          <a:prstGeom prst="rect">
            <a:avLst/>
          </a:prstGeom>
          <a:solidFill>
            <a:srgbClr val="FF0000"/>
          </a:solidFill>
        </p:spPr>
        <p:txBody>
          <a:bodyPr wrap="square" rtlCol="0">
            <a:spAutoFit/>
          </a:bodyPr>
          <a:lstStyle/>
          <a:p>
            <a:r>
              <a:rPr lang="nl-BE" sz="1600" b="1" dirty="0" smtClean="0">
                <a:solidFill>
                  <a:schemeClr val="bg1"/>
                </a:solidFill>
                <a:latin typeface="Calibri" panose="020F0502020204030204" pitchFamily="34" charset="0"/>
                <a:cs typeface="Calibri" panose="020F0502020204030204" pitchFamily="34" charset="0"/>
              </a:rPr>
              <a:t>↓ 43%</a:t>
            </a:r>
            <a:endParaRPr lang="nl-BE" sz="1600" b="1" dirty="0">
              <a:solidFill>
                <a:schemeClr val="bg1"/>
              </a:solidFill>
            </a:endParaRPr>
          </a:p>
        </p:txBody>
      </p:sp>
    </p:spTree>
    <p:extLst>
      <p:ext uri="{BB962C8B-B14F-4D97-AF65-F5344CB8AC3E}">
        <p14:creationId xmlns:p14="http://schemas.microsoft.com/office/powerpoint/2010/main" val="595887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Calcium en vitamine D: nut?</a:t>
            </a:r>
            <a:endParaRPr lang="nl-BE" dirty="0"/>
          </a:p>
        </p:txBody>
      </p:sp>
      <p:sp>
        <p:nvSpPr>
          <p:cNvPr id="3" name="Tijdelijke aanduiding voor tekst 2"/>
          <p:cNvSpPr>
            <a:spLocks noGrp="1"/>
          </p:cNvSpPr>
          <p:nvPr>
            <p:ph type="body" sz="quarter" idx="13"/>
          </p:nvPr>
        </p:nvSpPr>
        <p:spPr/>
        <p:txBody>
          <a:bodyPr/>
          <a:lstStyle/>
          <a:p>
            <a:r>
              <a:rPr lang="it-IT" dirty="0"/>
              <a:t>Bischoff-Ferrari et al., JAMA 2005; 293: 2257-2264</a:t>
            </a:r>
            <a:endParaRPr lang="nl-BE" dirty="0"/>
          </a:p>
        </p:txBody>
      </p:sp>
      <p:sp>
        <p:nvSpPr>
          <p:cNvPr id="4" name="Tekstvak 3"/>
          <p:cNvSpPr txBox="1"/>
          <p:nvPr/>
        </p:nvSpPr>
        <p:spPr>
          <a:xfrm>
            <a:off x="609599" y="1700808"/>
            <a:ext cx="80771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Inname van calcium en vitamine vermindert het risico op breuken INDIEN…</a:t>
            </a:r>
            <a:endParaRPr lang="nl-BE" dirty="0"/>
          </a:p>
        </p:txBody>
      </p:sp>
      <p:sp>
        <p:nvSpPr>
          <p:cNvPr id="5" name="Tekstvak 4"/>
          <p:cNvSpPr txBox="1"/>
          <p:nvPr/>
        </p:nvSpPr>
        <p:spPr>
          <a:xfrm>
            <a:off x="1115616" y="2200514"/>
            <a:ext cx="27382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1. Correct gedoseerd </a:t>
            </a:r>
            <a:endParaRPr lang="nl-BE" dirty="0"/>
          </a:p>
        </p:txBody>
      </p:sp>
      <p:sp>
        <p:nvSpPr>
          <p:cNvPr id="6" name="Tekstvak 5"/>
          <p:cNvSpPr txBox="1"/>
          <p:nvPr/>
        </p:nvSpPr>
        <p:spPr>
          <a:xfrm>
            <a:off x="1114913" y="2700220"/>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2. Gecombineerd </a:t>
            </a:r>
            <a:endParaRPr lang="nl-BE" dirty="0"/>
          </a:p>
        </p:txBody>
      </p:sp>
      <p:sp>
        <p:nvSpPr>
          <p:cNvPr id="7" name="Tekstvak 6"/>
          <p:cNvSpPr txBox="1"/>
          <p:nvPr/>
        </p:nvSpPr>
        <p:spPr>
          <a:xfrm>
            <a:off x="1114912" y="3199926"/>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3. Continue inname</a:t>
            </a:r>
            <a:endParaRPr lang="nl-BE" dirty="0"/>
          </a:p>
        </p:txBody>
      </p:sp>
      <p:sp>
        <p:nvSpPr>
          <p:cNvPr id="8" name="Tekstvak 7"/>
          <p:cNvSpPr txBox="1"/>
          <p:nvPr/>
        </p:nvSpPr>
        <p:spPr>
          <a:xfrm>
            <a:off x="1114912" y="3699630"/>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4. Gerichte doelgroepen</a:t>
            </a:r>
            <a:endParaRPr lang="nl-BE" dirty="0"/>
          </a:p>
        </p:txBody>
      </p:sp>
      <p:sp>
        <p:nvSpPr>
          <p:cNvPr id="9" name="Gebogen pijl 8"/>
          <p:cNvSpPr/>
          <p:nvPr/>
        </p:nvSpPr>
        <p:spPr>
          <a:xfrm flipV="1">
            <a:off x="827584" y="2070140"/>
            <a:ext cx="287328" cy="3507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0" name="Gebogen pijl 9"/>
          <p:cNvSpPr/>
          <p:nvPr/>
        </p:nvSpPr>
        <p:spPr>
          <a:xfrm flipV="1">
            <a:off x="827584" y="2610098"/>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1" name="Gebogen pijl 10"/>
          <p:cNvSpPr/>
          <p:nvPr/>
        </p:nvSpPr>
        <p:spPr>
          <a:xfrm flipV="1">
            <a:off x="827584" y="3150056"/>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2" name="Gebogen pijl 11"/>
          <p:cNvSpPr/>
          <p:nvPr/>
        </p:nvSpPr>
        <p:spPr>
          <a:xfrm flipV="1">
            <a:off x="827584" y="3636645"/>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pic>
        <p:nvPicPr>
          <p:cNvPr id="110" name="Afbeelding 109"/>
          <p:cNvPicPr>
            <a:picLocks noChangeAspect="1"/>
          </p:cNvPicPr>
          <p:nvPr/>
        </p:nvPicPr>
        <p:blipFill>
          <a:blip r:embed="rId3"/>
          <a:stretch>
            <a:fillRect/>
          </a:stretch>
        </p:blipFill>
        <p:spPr>
          <a:xfrm>
            <a:off x="3275856" y="2438056"/>
            <a:ext cx="5781179" cy="3529460"/>
          </a:xfrm>
          <a:prstGeom prst="rect">
            <a:avLst/>
          </a:prstGeom>
          <a:noFill/>
          <a:ln>
            <a:noFill/>
          </a:ln>
        </p:spPr>
      </p:pic>
    </p:spTree>
    <p:extLst>
      <p:ext uri="{BB962C8B-B14F-4D97-AF65-F5344CB8AC3E}">
        <p14:creationId xmlns:p14="http://schemas.microsoft.com/office/powerpoint/2010/main" val="10989696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Het bot: botstructuur</a:t>
            </a:r>
            <a:endParaRPr lang="nl-BE" dirty="0"/>
          </a:p>
        </p:txBody>
      </p:sp>
      <p:sp>
        <p:nvSpPr>
          <p:cNvPr id="3" name="Tijdelijke aanduiding voor tekst 2"/>
          <p:cNvSpPr>
            <a:spLocks noGrp="1"/>
          </p:cNvSpPr>
          <p:nvPr>
            <p:ph type="body" sz="quarter" idx="13"/>
          </p:nvPr>
        </p:nvSpPr>
        <p:spPr/>
        <p:txBody>
          <a:bodyPr/>
          <a:lstStyle/>
          <a:p>
            <a:r>
              <a:rPr lang="nl-BE" dirty="0" err="1"/>
              <a:t>Perkisas</a:t>
            </a:r>
            <a:r>
              <a:rPr lang="nl-BE" dirty="0"/>
              <a:t>, S., Balligand, E., </a:t>
            </a:r>
            <a:r>
              <a:rPr lang="nl-BE" i="1" dirty="0"/>
              <a:t>Breek de stilte in osteoporose</a:t>
            </a:r>
            <a:r>
              <a:rPr lang="nl-BE" dirty="0"/>
              <a:t>, </a:t>
            </a:r>
            <a:r>
              <a:rPr lang="nl-BE" dirty="0" err="1"/>
              <a:t>n.d</a:t>
            </a:r>
            <a:r>
              <a:rPr lang="nl-BE" dirty="0"/>
              <a:t>.</a:t>
            </a:r>
          </a:p>
          <a:p>
            <a:r>
              <a:rPr lang="nl-BE" dirty="0" smtClean="0"/>
              <a:t>Dr</a:t>
            </a:r>
            <a:r>
              <a:rPr lang="nl-BE" dirty="0"/>
              <a:t>. </a:t>
            </a:r>
            <a:r>
              <a:rPr lang="nl-BE" altLang="nl-BE" dirty="0"/>
              <a:t>Frank </a:t>
            </a:r>
            <a:r>
              <a:rPr lang="nl-BE" altLang="nl-BE" dirty="0" err="1"/>
              <a:t>Raeman</a:t>
            </a:r>
            <a:r>
              <a:rPr lang="nl-BE" altLang="nl-BE" dirty="0"/>
              <a:t> (ZNA): presentatie o</a:t>
            </a:r>
            <a:r>
              <a:rPr lang="nl-BE" dirty="0"/>
              <a:t>steoporose, 09/2017</a:t>
            </a:r>
          </a:p>
          <a:p>
            <a:endParaRPr lang="nl-BE" dirty="0"/>
          </a:p>
        </p:txBody>
      </p:sp>
      <p:pic>
        <p:nvPicPr>
          <p:cNvPr id="7" name="Picture 2" descr="Bone Structure V1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8895" t="43115" r="5301" b="6572"/>
          <a:stretch>
            <a:fillRect/>
          </a:stretch>
        </p:blipFill>
        <p:spPr bwMode="auto">
          <a:xfrm flipH="1">
            <a:off x="179512" y="2808604"/>
            <a:ext cx="1918593" cy="1860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ep 15"/>
          <p:cNvGrpSpPr/>
          <p:nvPr/>
        </p:nvGrpSpPr>
        <p:grpSpPr>
          <a:xfrm>
            <a:off x="2514346" y="3227869"/>
            <a:ext cx="6497774" cy="2716436"/>
            <a:chOff x="2447070" y="836456"/>
            <a:chExt cx="6497774" cy="2716436"/>
          </a:xfrm>
        </p:grpSpPr>
        <p:sp>
          <p:nvSpPr>
            <p:cNvPr id="5" name="Rechthoek 4"/>
            <p:cNvSpPr/>
            <p:nvPr/>
          </p:nvSpPr>
          <p:spPr>
            <a:xfrm>
              <a:off x="2447070" y="2194674"/>
              <a:ext cx="1614978" cy="813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Corticaal bot</a:t>
              </a:r>
            </a:p>
            <a:p>
              <a:pPr algn="ctr"/>
              <a:r>
                <a:rPr lang="nl-BE" i="1" dirty="0" smtClean="0"/>
                <a:t>Compact bot</a:t>
              </a:r>
              <a:endParaRPr lang="nl-BE" i="1" dirty="0"/>
            </a:p>
          </p:txBody>
        </p:sp>
        <p:pic>
          <p:nvPicPr>
            <p:cNvPr id="9" name="Picture 5" descr="Bone Structure V1a"/>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8969" t="7178" r="50406" b="6572"/>
            <a:stretch>
              <a:fillRect/>
            </a:stretch>
          </p:blipFill>
          <p:spPr bwMode="auto">
            <a:xfrm>
              <a:off x="8208542" y="836456"/>
              <a:ext cx="736302" cy="2716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oelichting met PIJL-OMLAAG 10"/>
            <p:cNvSpPr/>
            <p:nvPr/>
          </p:nvSpPr>
          <p:spPr>
            <a:xfrm rot="16200000">
              <a:off x="4659680" y="1427778"/>
              <a:ext cx="1366224" cy="2346995"/>
            </a:xfrm>
            <a:prstGeom prst="downArrowCallout">
              <a:avLst/>
            </a:prstGeom>
          </p:spPr>
          <p:style>
            <a:lnRef idx="1">
              <a:schemeClr val="accent1"/>
            </a:lnRef>
            <a:fillRef idx="2">
              <a:schemeClr val="accent1"/>
            </a:fillRef>
            <a:effectRef idx="1">
              <a:schemeClr val="accent1"/>
            </a:effectRef>
            <a:fontRef idx="minor">
              <a:schemeClr val="dk1"/>
            </a:fontRef>
          </p:style>
          <p:txBody>
            <a:bodyPr vert="vert" rtlCol="0" anchor="ctr"/>
            <a:lstStyle/>
            <a:p>
              <a:pPr algn="ctr"/>
              <a:r>
                <a:rPr lang="nl-BE" dirty="0" smtClean="0"/>
                <a:t>Dikke laag aan botoppervlak</a:t>
              </a:r>
            </a:p>
            <a:p>
              <a:pPr algn="ctr"/>
              <a:endParaRPr lang="nl-BE" dirty="0" smtClean="0"/>
            </a:p>
            <a:p>
              <a:pPr algn="ctr"/>
              <a:r>
                <a:rPr lang="nl-BE" b="1" dirty="0" smtClean="0"/>
                <a:t>Beschermt</a:t>
              </a:r>
              <a:endParaRPr lang="nl-BE" b="1" dirty="0"/>
            </a:p>
          </p:txBody>
        </p:sp>
        <p:sp>
          <p:nvSpPr>
            <p:cNvPr id="12" name="Rechthoek 11"/>
            <p:cNvSpPr/>
            <p:nvPr/>
          </p:nvSpPr>
          <p:spPr>
            <a:xfrm>
              <a:off x="6623534" y="2194674"/>
              <a:ext cx="1845915" cy="813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Lange beenderen</a:t>
              </a:r>
            </a:p>
            <a:p>
              <a:pPr algn="ctr"/>
              <a:r>
                <a:rPr lang="nl-BE" dirty="0" smtClean="0"/>
                <a:t>Platte beenderen</a:t>
              </a:r>
              <a:endParaRPr lang="nl-BE" dirty="0"/>
            </a:p>
          </p:txBody>
        </p:sp>
      </p:grpSp>
      <p:grpSp>
        <p:nvGrpSpPr>
          <p:cNvPr id="17" name="Groep 16"/>
          <p:cNvGrpSpPr/>
          <p:nvPr/>
        </p:nvGrpSpPr>
        <p:grpSpPr>
          <a:xfrm>
            <a:off x="2405842" y="1844564"/>
            <a:ext cx="6606278" cy="1366224"/>
            <a:chOff x="2411760" y="3983352"/>
            <a:chExt cx="6606278" cy="1366224"/>
          </a:xfrm>
        </p:grpSpPr>
        <p:pic>
          <p:nvPicPr>
            <p:cNvPr id="10" name="Picture 6" descr="Bone Structure V1a"/>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8318" t="5974" r="5379" b="71870"/>
            <a:stretch>
              <a:fillRect/>
            </a:stretch>
          </p:blipFill>
          <p:spPr bwMode="auto">
            <a:xfrm>
              <a:off x="7920859" y="4373295"/>
              <a:ext cx="1097179" cy="5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hoek 12"/>
            <p:cNvSpPr/>
            <p:nvPr/>
          </p:nvSpPr>
          <p:spPr>
            <a:xfrm>
              <a:off x="2411760" y="4259862"/>
              <a:ext cx="1614978" cy="813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Trabeculair bot</a:t>
              </a:r>
            </a:p>
            <a:p>
              <a:pPr algn="ctr"/>
              <a:r>
                <a:rPr lang="nl-BE" i="1" dirty="0" smtClean="0"/>
                <a:t>Sponzig bot</a:t>
              </a:r>
              <a:endParaRPr lang="nl-BE" i="1" dirty="0"/>
            </a:p>
          </p:txBody>
        </p:sp>
        <p:sp>
          <p:nvSpPr>
            <p:cNvPr id="14" name="Toelichting met PIJL-OMLAAG 13"/>
            <p:cNvSpPr/>
            <p:nvPr/>
          </p:nvSpPr>
          <p:spPr>
            <a:xfrm rot="16200000">
              <a:off x="4624368" y="3492965"/>
              <a:ext cx="1366224" cy="2346997"/>
            </a:xfrm>
            <a:prstGeom prst="downArrowCallout">
              <a:avLst/>
            </a:prstGeom>
          </p:spPr>
          <p:style>
            <a:lnRef idx="1">
              <a:schemeClr val="accent1"/>
            </a:lnRef>
            <a:fillRef idx="2">
              <a:schemeClr val="accent1"/>
            </a:fillRef>
            <a:effectRef idx="1">
              <a:schemeClr val="accent1"/>
            </a:effectRef>
            <a:fontRef idx="minor">
              <a:schemeClr val="dk1"/>
            </a:fontRef>
          </p:style>
          <p:txBody>
            <a:bodyPr vert="vert" rtlCol="0" anchor="ctr"/>
            <a:lstStyle/>
            <a:p>
              <a:pPr algn="ctr"/>
              <a:r>
                <a:rPr lang="nl-BE" dirty="0" smtClean="0"/>
                <a:t>Trabeculair netwerk</a:t>
              </a:r>
            </a:p>
            <a:p>
              <a:pPr algn="ctr"/>
              <a:endParaRPr lang="nl-BE" dirty="0" smtClean="0"/>
            </a:p>
            <a:p>
              <a:pPr algn="ctr"/>
              <a:r>
                <a:rPr lang="nl-BE" b="1" dirty="0" smtClean="0"/>
                <a:t>Steunt</a:t>
              </a:r>
              <a:endParaRPr lang="nl-BE" b="1" dirty="0"/>
            </a:p>
          </p:txBody>
        </p:sp>
        <p:sp>
          <p:nvSpPr>
            <p:cNvPr id="15" name="Rechthoek 14"/>
            <p:cNvSpPr/>
            <p:nvPr/>
          </p:nvSpPr>
          <p:spPr>
            <a:xfrm>
              <a:off x="6588223" y="4259862"/>
              <a:ext cx="1296145" cy="8132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Wervels ++</a:t>
              </a:r>
              <a:endParaRPr lang="nl-BE" dirty="0"/>
            </a:p>
          </p:txBody>
        </p:sp>
      </p:grpSp>
      <p:sp>
        <p:nvSpPr>
          <p:cNvPr id="18" name="Gebogen PIJL-OMHOOG 17"/>
          <p:cNvSpPr/>
          <p:nvPr/>
        </p:nvSpPr>
        <p:spPr>
          <a:xfrm rot="5400000">
            <a:off x="1283912" y="3980786"/>
            <a:ext cx="936505" cy="1417114"/>
          </a:xfrm>
          <a:prstGeom prst="bentUpArrow">
            <a:avLst>
              <a:gd name="adj1" fmla="val 12493"/>
              <a:gd name="adj2" fmla="val 1829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Gebogen PIJL-OMHOOG 19"/>
          <p:cNvSpPr/>
          <p:nvPr/>
        </p:nvSpPr>
        <p:spPr>
          <a:xfrm rot="16200000" flipV="1">
            <a:off x="1675881" y="2213833"/>
            <a:ext cx="617487" cy="689502"/>
          </a:xfrm>
          <a:prstGeom prst="bentUpArrow">
            <a:avLst>
              <a:gd name="adj1" fmla="val 12493"/>
              <a:gd name="adj2" fmla="val 1829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hthoek 20"/>
          <p:cNvSpPr/>
          <p:nvPr/>
        </p:nvSpPr>
        <p:spPr>
          <a:xfrm>
            <a:off x="241419" y="1879695"/>
            <a:ext cx="1316345"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dirty="0" smtClean="0"/>
              <a:t>20% van het bot</a:t>
            </a:r>
            <a:endParaRPr lang="nl-BE" dirty="0"/>
          </a:p>
        </p:txBody>
      </p:sp>
      <p:sp>
        <p:nvSpPr>
          <p:cNvPr id="22" name="Rechthoek 21"/>
          <p:cNvSpPr/>
          <p:nvPr/>
        </p:nvSpPr>
        <p:spPr>
          <a:xfrm>
            <a:off x="241419" y="5171745"/>
            <a:ext cx="1316345" cy="5040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dirty="0" smtClean="0"/>
              <a:t>80% van het bot</a:t>
            </a:r>
            <a:endParaRPr lang="nl-BE" dirty="0"/>
          </a:p>
        </p:txBody>
      </p:sp>
      <p:sp>
        <p:nvSpPr>
          <p:cNvPr id="23" name="Afgeronde rechthoek 22"/>
          <p:cNvSpPr/>
          <p:nvPr/>
        </p:nvSpPr>
        <p:spPr>
          <a:xfrm>
            <a:off x="2329376" y="1725870"/>
            <a:ext cx="6682744" cy="1599678"/>
          </a:xfrm>
          <a:prstGeom prst="roundRect">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Gebogen PIJL-OMHOOG 23"/>
          <p:cNvSpPr/>
          <p:nvPr/>
        </p:nvSpPr>
        <p:spPr>
          <a:xfrm rot="5400000">
            <a:off x="2882689" y="3251858"/>
            <a:ext cx="617965" cy="744432"/>
          </a:xfrm>
          <a:prstGeom prst="bentUpArrow">
            <a:avLst>
              <a:gd name="adj1" fmla="val 22877"/>
              <a:gd name="adj2" fmla="val 31279"/>
              <a:gd name="adj3" fmla="val 25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25" name="Rechthoek 24"/>
          <p:cNvSpPr/>
          <p:nvPr/>
        </p:nvSpPr>
        <p:spPr>
          <a:xfrm>
            <a:off x="3666890" y="3466175"/>
            <a:ext cx="3816424" cy="5450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BE" dirty="0" smtClean="0"/>
              <a:t>Groot contactoppervlak </a:t>
            </a:r>
            <a:r>
              <a:rPr lang="nl-BE" dirty="0" smtClean="0">
                <a:sym typeface="Wingdings" panose="05000000000000000000" pitchFamily="2" charset="2"/>
              </a:rPr>
              <a:t> 80% van de bot turnover</a:t>
            </a:r>
            <a:endParaRPr lang="nl-BE" dirty="0"/>
          </a:p>
        </p:txBody>
      </p:sp>
    </p:spTree>
    <p:extLst>
      <p:ext uri="{BB962C8B-B14F-4D97-AF65-F5344CB8AC3E}">
        <p14:creationId xmlns:p14="http://schemas.microsoft.com/office/powerpoint/2010/main" val="29288528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Calcium en vitamine D: nut?</a:t>
            </a:r>
            <a:endParaRPr lang="nl-BE" dirty="0"/>
          </a:p>
        </p:txBody>
      </p:sp>
      <p:sp>
        <p:nvSpPr>
          <p:cNvPr id="3" name="Tijdelijke aanduiding voor tekst 2"/>
          <p:cNvSpPr>
            <a:spLocks noGrp="1"/>
          </p:cNvSpPr>
          <p:nvPr>
            <p:ph type="body" sz="quarter" idx="13"/>
          </p:nvPr>
        </p:nvSpPr>
        <p:spPr/>
        <p:txBody>
          <a:bodyPr/>
          <a:lstStyle/>
          <a:p>
            <a:r>
              <a:rPr lang="nl-BE" dirty="0"/>
              <a:t>Boonen et al., JCEM 2007; 92: 1415-1423</a:t>
            </a:r>
          </a:p>
        </p:txBody>
      </p:sp>
      <p:sp>
        <p:nvSpPr>
          <p:cNvPr id="4" name="Tekstvak 3"/>
          <p:cNvSpPr txBox="1"/>
          <p:nvPr/>
        </p:nvSpPr>
        <p:spPr>
          <a:xfrm>
            <a:off x="609599" y="1700808"/>
            <a:ext cx="80771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Inname van calcium en vitamine vermindert het risico op breuken INDIEN…</a:t>
            </a:r>
            <a:endParaRPr lang="nl-BE" dirty="0"/>
          </a:p>
        </p:txBody>
      </p:sp>
      <p:sp>
        <p:nvSpPr>
          <p:cNvPr id="5" name="Tekstvak 4"/>
          <p:cNvSpPr txBox="1"/>
          <p:nvPr/>
        </p:nvSpPr>
        <p:spPr>
          <a:xfrm>
            <a:off x="1115616" y="2200514"/>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1. Correct gedoseerd </a:t>
            </a:r>
            <a:endParaRPr lang="nl-BE" dirty="0"/>
          </a:p>
        </p:txBody>
      </p:sp>
      <p:sp>
        <p:nvSpPr>
          <p:cNvPr id="6" name="Tekstvak 5"/>
          <p:cNvSpPr txBox="1"/>
          <p:nvPr/>
        </p:nvSpPr>
        <p:spPr>
          <a:xfrm>
            <a:off x="1114913" y="2700220"/>
            <a:ext cx="27382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2. Gecombineerd </a:t>
            </a:r>
            <a:endParaRPr lang="nl-BE" dirty="0"/>
          </a:p>
        </p:txBody>
      </p:sp>
      <p:sp>
        <p:nvSpPr>
          <p:cNvPr id="7" name="Tekstvak 6"/>
          <p:cNvSpPr txBox="1"/>
          <p:nvPr/>
        </p:nvSpPr>
        <p:spPr>
          <a:xfrm>
            <a:off x="1114912" y="3199926"/>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3. Continue inname</a:t>
            </a:r>
            <a:endParaRPr lang="nl-BE" dirty="0"/>
          </a:p>
        </p:txBody>
      </p:sp>
      <p:sp>
        <p:nvSpPr>
          <p:cNvPr id="8" name="Tekstvak 7"/>
          <p:cNvSpPr txBox="1"/>
          <p:nvPr/>
        </p:nvSpPr>
        <p:spPr>
          <a:xfrm>
            <a:off x="1114912" y="3699630"/>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4. Gerichte doelgroepen</a:t>
            </a:r>
            <a:endParaRPr lang="nl-BE" dirty="0"/>
          </a:p>
        </p:txBody>
      </p:sp>
      <p:sp>
        <p:nvSpPr>
          <p:cNvPr id="9" name="Gebogen pijl 8"/>
          <p:cNvSpPr/>
          <p:nvPr/>
        </p:nvSpPr>
        <p:spPr>
          <a:xfrm flipV="1">
            <a:off x="827584" y="2070140"/>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0" name="Gebogen pijl 9"/>
          <p:cNvSpPr/>
          <p:nvPr/>
        </p:nvSpPr>
        <p:spPr>
          <a:xfrm flipV="1">
            <a:off x="827584" y="2610098"/>
            <a:ext cx="287328" cy="3507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1" name="Gebogen pijl 10"/>
          <p:cNvSpPr/>
          <p:nvPr/>
        </p:nvSpPr>
        <p:spPr>
          <a:xfrm flipV="1">
            <a:off x="827584" y="3150056"/>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2" name="Gebogen pijl 11"/>
          <p:cNvSpPr/>
          <p:nvPr/>
        </p:nvSpPr>
        <p:spPr>
          <a:xfrm flipV="1">
            <a:off x="827584" y="3636645"/>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pic>
        <p:nvPicPr>
          <p:cNvPr id="13" name="Afbeelding 12"/>
          <p:cNvPicPr>
            <a:picLocks noChangeAspect="1"/>
          </p:cNvPicPr>
          <p:nvPr/>
        </p:nvPicPr>
        <p:blipFill>
          <a:blip r:embed="rId3"/>
          <a:stretch>
            <a:fillRect/>
          </a:stretch>
        </p:blipFill>
        <p:spPr>
          <a:xfrm>
            <a:off x="3027326" y="2442659"/>
            <a:ext cx="6089514" cy="3520254"/>
          </a:xfrm>
          <a:prstGeom prst="rect">
            <a:avLst/>
          </a:prstGeom>
        </p:spPr>
      </p:pic>
    </p:spTree>
    <p:extLst>
      <p:ext uri="{BB962C8B-B14F-4D97-AF65-F5344CB8AC3E}">
        <p14:creationId xmlns:p14="http://schemas.microsoft.com/office/powerpoint/2010/main" val="11607691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3"/>
          <a:stretch>
            <a:fillRect/>
          </a:stretch>
        </p:blipFill>
        <p:spPr>
          <a:xfrm>
            <a:off x="3707904" y="2132856"/>
            <a:ext cx="5369018" cy="3672408"/>
          </a:xfrm>
          <a:prstGeom prst="rect">
            <a:avLst/>
          </a:prstGeom>
        </p:spPr>
      </p:pic>
      <p:sp>
        <p:nvSpPr>
          <p:cNvPr id="3" name="Tijdelijke aanduiding voor tekst 2"/>
          <p:cNvSpPr>
            <a:spLocks noGrp="1"/>
          </p:cNvSpPr>
          <p:nvPr>
            <p:ph type="body" sz="quarter" idx="13"/>
          </p:nvPr>
        </p:nvSpPr>
        <p:spPr/>
        <p:txBody>
          <a:bodyPr/>
          <a:lstStyle/>
          <a:p>
            <a:r>
              <a:rPr lang="en-US" dirty="0"/>
              <a:t>Adapted from Bischoff HA, et al. (2003). Effects of vitamin D and calcium supplementation on falls: a randomized controlled trial. J Bone Min Res 18:1342-1343.</a:t>
            </a:r>
            <a:endParaRPr lang="nl-BE" dirty="0"/>
          </a:p>
        </p:txBody>
      </p:sp>
      <p:sp>
        <p:nvSpPr>
          <p:cNvPr id="4" name="Titel 1"/>
          <p:cNvSpPr>
            <a:spLocks noGrp="1"/>
          </p:cNvSpPr>
          <p:nvPr>
            <p:ph type="title"/>
          </p:nvPr>
        </p:nvSpPr>
        <p:spPr>
          <a:xfrm>
            <a:off x="609600" y="228600"/>
            <a:ext cx="8153400" cy="990600"/>
          </a:xfrm>
        </p:spPr>
        <p:txBody>
          <a:bodyPr/>
          <a:lstStyle/>
          <a:p>
            <a:r>
              <a:rPr lang="nl-BE" dirty="0" smtClean="0"/>
              <a:t>Calcium en vitamine D: nut?</a:t>
            </a:r>
            <a:endParaRPr lang="nl-BE" dirty="0"/>
          </a:p>
        </p:txBody>
      </p:sp>
      <p:sp>
        <p:nvSpPr>
          <p:cNvPr id="5" name="Tekstvak 4"/>
          <p:cNvSpPr txBox="1"/>
          <p:nvPr/>
        </p:nvSpPr>
        <p:spPr>
          <a:xfrm>
            <a:off x="609599" y="1700808"/>
            <a:ext cx="80771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Inname van calcium en vitamine vermindert het risico op breuken INDIEN…</a:t>
            </a:r>
            <a:endParaRPr lang="nl-BE" dirty="0"/>
          </a:p>
        </p:txBody>
      </p:sp>
      <p:sp>
        <p:nvSpPr>
          <p:cNvPr id="6" name="Tekstvak 5"/>
          <p:cNvSpPr txBox="1"/>
          <p:nvPr/>
        </p:nvSpPr>
        <p:spPr>
          <a:xfrm>
            <a:off x="1115616" y="2200514"/>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1. Correct gedoseerd </a:t>
            </a:r>
            <a:endParaRPr lang="nl-BE" dirty="0"/>
          </a:p>
        </p:txBody>
      </p:sp>
      <p:sp>
        <p:nvSpPr>
          <p:cNvPr id="7" name="Tekstvak 6"/>
          <p:cNvSpPr txBox="1"/>
          <p:nvPr/>
        </p:nvSpPr>
        <p:spPr>
          <a:xfrm>
            <a:off x="1114913" y="2700220"/>
            <a:ext cx="27382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2. Gecombineerd </a:t>
            </a:r>
            <a:endParaRPr lang="nl-BE" dirty="0"/>
          </a:p>
        </p:txBody>
      </p:sp>
      <p:sp>
        <p:nvSpPr>
          <p:cNvPr id="8" name="Tekstvak 7"/>
          <p:cNvSpPr txBox="1"/>
          <p:nvPr/>
        </p:nvSpPr>
        <p:spPr>
          <a:xfrm>
            <a:off x="1114912" y="3199926"/>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3. Continue inname</a:t>
            </a:r>
            <a:endParaRPr lang="nl-BE" dirty="0"/>
          </a:p>
        </p:txBody>
      </p:sp>
      <p:sp>
        <p:nvSpPr>
          <p:cNvPr id="9" name="Tekstvak 8"/>
          <p:cNvSpPr txBox="1"/>
          <p:nvPr/>
        </p:nvSpPr>
        <p:spPr>
          <a:xfrm>
            <a:off x="1114912" y="3699630"/>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4. Gerichte doelgroepen</a:t>
            </a:r>
            <a:endParaRPr lang="nl-BE" dirty="0"/>
          </a:p>
        </p:txBody>
      </p:sp>
      <p:sp>
        <p:nvSpPr>
          <p:cNvPr id="10" name="Gebogen pijl 9"/>
          <p:cNvSpPr/>
          <p:nvPr/>
        </p:nvSpPr>
        <p:spPr>
          <a:xfrm flipV="1">
            <a:off x="827584" y="2070140"/>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1" name="Gebogen pijl 10"/>
          <p:cNvSpPr/>
          <p:nvPr/>
        </p:nvSpPr>
        <p:spPr>
          <a:xfrm flipV="1">
            <a:off x="827584" y="2610098"/>
            <a:ext cx="287328" cy="3507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Gebogen pijl 11"/>
          <p:cNvSpPr/>
          <p:nvPr/>
        </p:nvSpPr>
        <p:spPr>
          <a:xfrm flipV="1">
            <a:off x="827584" y="3150056"/>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3" name="Gebogen pijl 12"/>
          <p:cNvSpPr/>
          <p:nvPr/>
        </p:nvSpPr>
        <p:spPr>
          <a:xfrm flipV="1">
            <a:off x="827584" y="3636645"/>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5" name="Rechthoek 14"/>
          <p:cNvSpPr/>
          <p:nvPr/>
        </p:nvSpPr>
        <p:spPr>
          <a:xfrm>
            <a:off x="4499992" y="2198421"/>
            <a:ext cx="4478041" cy="26161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US" sz="1100" b="1" dirty="0"/>
              <a:t>Effects of calcium and vitamin D supplementation on the risk of </a:t>
            </a:r>
            <a:r>
              <a:rPr lang="en-US" sz="1100" b="1" dirty="0" smtClean="0"/>
              <a:t>falling</a:t>
            </a:r>
            <a:endParaRPr lang="nl-BE" sz="1100" b="1" dirty="0"/>
          </a:p>
        </p:txBody>
      </p:sp>
    </p:spTree>
    <p:extLst>
      <p:ext uri="{BB962C8B-B14F-4D97-AF65-F5344CB8AC3E}">
        <p14:creationId xmlns:p14="http://schemas.microsoft.com/office/powerpoint/2010/main" val="20883216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Calcium en vitamine D: nut?</a:t>
            </a:r>
            <a:endParaRPr lang="nl-BE" dirty="0"/>
          </a:p>
        </p:txBody>
      </p:sp>
      <p:sp>
        <p:nvSpPr>
          <p:cNvPr id="3" name="Tijdelijke aanduiding voor tekst 2"/>
          <p:cNvSpPr>
            <a:spLocks noGrp="1"/>
          </p:cNvSpPr>
          <p:nvPr>
            <p:ph type="body" sz="quarter" idx="13"/>
          </p:nvPr>
        </p:nvSpPr>
        <p:spPr/>
        <p:txBody>
          <a:bodyPr/>
          <a:lstStyle/>
          <a:p>
            <a:r>
              <a:rPr lang="nl-BE" dirty="0"/>
              <a:t>Dawson-</a:t>
            </a:r>
            <a:r>
              <a:rPr lang="nl-BE" dirty="0" err="1"/>
              <a:t>Hughes</a:t>
            </a:r>
            <a:r>
              <a:rPr lang="nl-BE" dirty="0"/>
              <a:t> et al., Am J </a:t>
            </a:r>
            <a:r>
              <a:rPr lang="nl-BE" dirty="0" err="1"/>
              <a:t>Clin</a:t>
            </a:r>
            <a:r>
              <a:rPr lang="nl-BE" dirty="0"/>
              <a:t> </a:t>
            </a:r>
            <a:r>
              <a:rPr lang="nl-BE" dirty="0" err="1"/>
              <a:t>Nutr</a:t>
            </a:r>
            <a:r>
              <a:rPr lang="nl-BE" dirty="0"/>
              <a:t> 2000;72:745–50 </a:t>
            </a:r>
          </a:p>
        </p:txBody>
      </p:sp>
      <p:sp>
        <p:nvSpPr>
          <p:cNvPr id="4" name="Tekstvak 3"/>
          <p:cNvSpPr txBox="1"/>
          <p:nvPr/>
        </p:nvSpPr>
        <p:spPr>
          <a:xfrm>
            <a:off x="609599" y="1700808"/>
            <a:ext cx="80771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Inname van calcium en vitamine vermindert het risico op breuken INDIEN…</a:t>
            </a:r>
            <a:endParaRPr lang="nl-BE" dirty="0"/>
          </a:p>
        </p:txBody>
      </p:sp>
      <p:sp>
        <p:nvSpPr>
          <p:cNvPr id="5" name="Tekstvak 4"/>
          <p:cNvSpPr txBox="1"/>
          <p:nvPr/>
        </p:nvSpPr>
        <p:spPr>
          <a:xfrm>
            <a:off x="1115616" y="2200514"/>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1. Correct gedoseerd </a:t>
            </a:r>
            <a:endParaRPr lang="nl-BE" dirty="0"/>
          </a:p>
        </p:txBody>
      </p:sp>
      <p:sp>
        <p:nvSpPr>
          <p:cNvPr id="6" name="Tekstvak 5"/>
          <p:cNvSpPr txBox="1"/>
          <p:nvPr/>
        </p:nvSpPr>
        <p:spPr>
          <a:xfrm>
            <a:off x="1114913" y="2700220"/>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2. Gecombineerd </a:t>
            </a:r>
            <a:endParaRPr lang="nl-BE" dirty="0"/>
          </a:p>
        </p:txBody>
      </p:sp>
      <p:sp>
        <p:nvSpPr>
          <p:cNvPr id="7" name="Tekstvak 6"/>
          <p:cNvSpPr txBox="1"/>
          <p:nvPr/>
        </p:nvSpPr>
        <p:spPr>
          <a:xfrm>
            <a:off x="1114912" y="3199926"/>
            <a:ext cx="27382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3. Continue inname</a:t>
            </a:r>
            <a:endParaRPr lang="nl-BE" dirty="0"/>
          </a:p>
        </p:txBody>
      </p:sp>
      <p:sp>
        <p:nvSpPr>
          <p:cNvPr id="8" name="Tekstvak 7"/>
          <p:cNvSpPr txBox="1"/>
          <p:nvPr/>
        </p:nvSpPr>
        <p:spPr>
          <a:xfrm>
            <a:off x="1114912" y="3699630"/>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4. Gerichte doelgroepen</a:t>
            </a:r>
            <a:endParaRPr lang="nl-BE" dirty="0"/>
          </a:p>
        </p:txBody>
      </p:sp>
      <p:sp>
        <p:nvSpPr>
          <p:cNvPr id="9" name="Gebogen pijl 8"/>
          <p:cNvSpPr/>
          <p:nvPr/>
        </p:nvSpPr>
        <p:spPr>
          <a:xfrm flipV="1">
            <a:off x="827584" y="2070140"/>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0" name="Gebogen pijl 9"/>
          <p:cNvSpPr/>
          <p:nvPr/>
        </p:nvSpPr>
        <p:spPr>
          <a:xfrm flipV="1">
            <a:off x="827584" y="2610098"/>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1" name="Gebogen pijl 10"/>
          <p:cNvSpPr/>
          <p:nvPr/>
        </p:nvSpPr>
        <p:spPr>
          <a:xfrm flipV="1">
            <a:off x="827584" y="3150056"/>
            <a:ext cx="287328" cy="3507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Gebogen pijl 11"/>
          <p:cNvSpPr/>
          <p:nvPr/>
        </p:nvSpPr>
        <p:spPr>
          <a:xfrm flipV="1">
            <a:off x="827584" y="3636645"/>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pic>
        <p:nvPicPr>
          <p:cNvPr id="13" name="Afbeelding 12"/>
          <p:cNvPicPr>
            <a:picLocks noChangeAspect="1"/>
          </p:cNvPicPr>
          <p:nvPr/>
        </p:nvPicPr>
        <p:blipFill>
          <a:blip r:embed="rId3"/>
          <a:stretch>
            <a:fillRect/>
          </a:stretch>
        </p:blipFill>
        <p:spPr>
          <a:xfrm>
            <a:off x="4140506" y="2200514"/>
            <a:ext cx="4228858" cy="4374430"/>
          </a:xfrm>
          <a:prstGeom prst="rect">
            <a:avLst/>
          </a:prstGeom>
        </p:spPr>
      </p:pic>
    </p:spTree>
    <p:extLst>
      <p:ext uri="{BB962C8B-B14F-4D97-AF65-F5344CB8AC3E}">
        <p14:creationId xmlns:p14="http://schemas.microsoft.com/office/powerpoint/2010/main" val="2751117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Calcium en vitamine D: nut?</a:t>
            </a:r>
            <a:endParaRPr lang="nl-BE" dirty="0"/>
          </a:p>
        </p:txBody>
      </p:sp>
      <p:sp>
        <p:nvSpPr>
          <p:cNvPr id="3" name="Tijdelijke aanduiding voor tekst 2"/>
          <p:cNvSpPr>
            <a:spLocks noGrp="1"/>
          </p:cNvSpPr>
          <p:nvPr>
            <p:ph type="body" sz="quarter" idx="13"/>
          </p:nvPr>
        </p:nvSpPr>
        <p:spPr/>
        <p:txBody>
          <a:bodyPr/>
          <a:lstStyle/>
          <a:p>
            <a:r>
              <a:rPr lang="en-US" dirty="0"/>
              <a:t>RECORD Trial Group - Lancet 2005;365:1621-1628</a:t>
            </a:r>
          </a:p>
          <a:p>
            <a:endParaRPr lang="nl-BE" dirty="0"/>
          </a:p>
        </p:txBody>
      </p:sp>
      <p:sp>
        <p:nvSpPr>
          <p:cNvPr id="4" name="Tekstvak 3"/>
          <p:cNvSpPr txBox="1"/>
          <p:nvPr/>
        </p:nvSpPr>
        <p:spPr>
          <a:xfrm>
            <a:off x="609599" y="1700808"/>
            <a:ext cx="8077199"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Inname van calcium en vitamine vermindert het risico op breuken INDIEN…</a:t>
            </a:r>
            <a:endParaRPr lang="nl-BE" dirty="0"/>
          </a:p>
        </p:txBody>
      </p:sp>
      <p:sp>
        <p:nvSpPr>
          <p:cNvPr id="5" name="Tekstvak 4"/>
          <p:cNvSpPr txBox="1"/>
          <p:nvPr/>
        </p:nvSpPr>
        <p:spPr>
          <a:xfrm>
            <a:off x="1115616" y="2200514"/>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1. Correct gedoseerd </a:t>
            </a:r>
            <a:endParaRPr lang="nl-BE" dirty="0"/>
          </a:p>
        </p:txBody>
      </p:sp>
      <p:sp>
        <p:nvSpPr>
          <p:cNvPr id="6" name="Tekstvak 5"/>
          <p:cNvSpPr txBox="1"/>
          <p:nvPr/>
        </p:nvSpPr>
        <p:spPr>
          <a:xfrm>
            <a:off x="1114913" y="2700220"/>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2. Gecombineerd </a:t>
            </a:r>
            <a:endParaRPr lang="nl-BE" dirty="0"/>
          </a:p>
        </p:txBody>
      </p:sp>
      <p:sp>
        <p:nvSpPr>
          <p:cNvPr id="7" name="Tekstvak 6"/>
          <p:cNvSpPr txBox="1"/>
          <p:nvPr/>
        </p:nvSpPr>
        <p:spPr>
          <a:xfrm>
            <a:off x="1114912" y="3199926"/>
            <a:ext cx="273826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BE" dirty="0" smtClean="0"/>
              <a:t>3. Continue inname</a:t>
            </a:r>
            <a:endParaRPr lang="nl-BE" dirty="0"/>
          </a:p>
        </p:txBody>
      </p:sp>
      <p:sp>
        <p:nvSpPr>
          <p:cNvPr id="9" name="Gebogen pijl 8"/>
          <p:cNvSpPr/>
          <p:nvPr/>
        </p:nvSpPr>
        <p:spPr>
          <a:xfrm flipV="1">
            <a:off x="827584" y="2070140"/>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0" name="Gebogen pijl 9"/>
          <p:cNvSpPr/>
          <p:nvPr/>
        </p:nvSpPr>
        <p:spPr>
          <a:xfrm flipV="1">
            <a:off x="827584" y="2610098"/>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1" name="Gebogen pijl 10"/>
          <p:cNvSpPr/>
          <p:nvPr/>
        </p:nvSpPr>
        <p:spPr>
          <a:xfrm flipV="1">
            <a:off x="827584" y="3150056"/>
            <a:ext cx="287328" cy="350748"/>
          </a:xfrm>
          <a:prstGeom prst="ben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nl-BE">
              <a:solidFill>
                <a:schemeClr val="tx1"/>
              </a:solidFill>
            </a:endParaRPr>
          </a:p>
        </p:txBody>
      </p:sp>
      <p:sp>
        <p:nvSpPr>
          <p:cNvPr id="12" name="Gebogen pijl 11"/>
          <p:cNvSpPr/>
          <p:nvPr/>
        </p:nvSpPr>
        <p:spPr>
          <a:xfrm flipV="1">
            <a:off x="827584" y="3636645"/>
            <a:ext cx="287328" cy="35074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63" name="Afbeelding 62"/>
          <p:cNvPicPr>
            <a:picLocks noChangeAspect="1"/>
          </p:cNvPicPr>
          <p:nvPr/>
        </p:nvPicPr>
        <p:blipFill>
          <a:blip r:embed="rId3"/>
          <a:stretch>
            <a:fillRect/>
          </a:stretch>
        </p:blipFill>
        <p:spPr>
          <a:xfrm>
            <a:off x="2411760" y="2397512"/>
            <a:ext cx="6014051" cy="3554535"/>
          </a:xfrm>
          <a:prstGeom prst="rect">
            <a:avLst/>
          </a:prstGeom>
          <a:solidFill>
            <a:schemeClr val="bg1"/>
          </a:solidFill>
        </p:spPr>
      </p:pic>
      <p:sp>
        <p:nvSpPr>
          <p:cNvPr id="8" name="Tekstvak 7"/>
          <p:cNvSpPr txBox="1"/>
          <p:nvPr/>
        </p:nvSpPr>
        <p:spPr>
          <a:xfrm>
            <a:off x="1114912" y="3699630"/>
            <a:ext cx="273826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4. Gerichte doelgroepen</a:t>
            </a:r>
            <a:endParaRPr lang="nl-BE" dirty="0"/>
          </a:p>
        </p:txBody>
      </p:sp>
      <p:sp>
        <p:nvSpPr>
          <p:cNvPr id="64" name="Tekstvak 63"/>
          <p:cNvSpPr txBox="1"/>
          <p:nvPr/>
        </p:nvSpPr>
        <p:spPr>
          <a:xfrm>
            <a:off x="6876256" y="3591908"/>
            <a:ext cx="1980251" cy="584775"/>
          </a:xfrm>
          <a:prstGeom prst="rect">
            <a:avLst/>
          </a:prstGeom>
          <a:solidFill>
            <a:srgbClr val="FF0000"/>
          </a:solidFill>
        </p:spPr>
        <p:txBody>
          <a:bodyPr wrap="square" rtlCol="0">
            <a:spAutoFit/>
          </a:bodyPr>
          <a:lstStyle/>
          <a:p>
            <a:r>
              <a:rPr lang="nl-BE" sz="1600" b="1" dirty="0" smtClean="0">
                <a:solidFill>
                  <a:schemeClr val="bg1"/>
                </a:solidFill>
                <a:latin typeface="Calibri" panose="020F0502020204030204" pitchFamily="34" charset="0"/>
                <a:cs typeface="Calibri" panose="020F0502020204030204" pitchFamily="34" charset="0"/>
              </a:rPr>
              <a:t>Geen significante ↓ bij blinde substitutie</a:t>
            </a:r>
            <a:endParaRPr lang="nl-BE" sz="1600" b="1" dirty="0">
              <a:solidFill>
                <a:schemeClr val="bg1"/>
              </a:solidFill>
            </a:endParaRPr>
          </a:p>
        </p:txBody>
      </p:sp>
    </p:spTree>
    <p:extLst>
      <p:ext uri="{BB962C8B-B14F-4D97-AF65-F5344CB8AC3E}">
        <p14:creationId xmlns:p14="http://schemas.microsoft.com/office/powerpoint/2010/main" val="4853104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Calcium en vitamine D: </a:t>
            </a:r>
            <a:r>
              <a:rPr lang="nl-BE" dirty="0" smtClean="0"/>
              <a:t>aanbeveling</a:t>
            </a:r>
            <a:endParaRPr lang="nl-BE" dirty="0"/>
          </a:p>
        </p:txBody>
      </p:sp>
      <p:sp>
        <p:nvSpPr>
          <p:cNvPr id="3" name="Tijdelijke aanduiding voor tekst 2"/>
          <p:cNvSpPr>
            <a:spLocks noGrp="1"/>
          </p:cNvSpPr>
          <p:nvPr>
            <p:ph type="body" sz="quarter" idx="13"/>
          </p:nvPr>
        </p:nvSpPr>
        <p:spPr/>
        <p:txBody>
          <a:bodyPr/>
          <a:lstStyle/>
          <a:p>
            <a:r>
              <a:rPr lang="nl-BE" dirty="0"/>
              <a:t>RIZIV, </a:t>
            </a:r>
            <a:r>
              <a:rPr lang="nl-BE" i="1" dirty="0" err="1"/>
              <a:t>Patiëntenfolder</a:t>
            </a:r>
            <a:r>
              <a:rPr lang="nl-BE" i="1" dirty="0"/>
              <a:t>: De rol van vitamine D en calcium bij osteoporose en breuken</a:t>
            </a:r>
            <a:r>
              <a:rPr lang="nl-BE" dirty="0"/>
              <a:t>, </a:t>
            </a:r>
            <a:r>
              <a:rPr lang="nl-BE" dirty="0" err="1"/>
              <a:t>n.d</a:t>
            </a:r>
            <a:endParaRPr lang="nl-BE" dirty="0"/>
          </a:p>
          <a:p>
            <a:r>
              <a:rPr lang="nl-BE" dirty="0"/>
              <a:t>Consensusvergadering, R., Het rationeel gebruik van calcium en vitamine D Juryrapport, 2015.</a:t>
            </a:r>
          </a:p>
          <a:p>
            <a:endParaRPr lang="nl-BE" dirty="0" smtClean="0"/>
          </a:p>
        </p:txBody>
      </p:sp>
      <p:pic>
        <p:nvPicPr>
          <p:cNvPr id="4" name="Picture 10" descr="Elderly - Pictogram - Free"/>
          <p:cNvPicPr>
            <a:picLocks noChangeAspect="1" noChangeArrowheads="1"/>
          </p:cNvPicPr>
          <p:nvPr/>
        </p:nvPicPr>
        <p:blipFill rotWithShape="1">
          <a:blip r:embed="rId3">
            <a:extLst>
              <a:ext uri="{28A0092B-C50C-407E-A947-70E740481C1C}">
                <a14:useLocalDpi xmlns:a14="http://schemas.microsoft.com/office/drawing/2010/main" val="0"/>
              </a:ext>
            </a:extLst>
          </a:blip>
          <a:srcRect l="15771" t="5288" r="15340" b="5822"/>
          <a:stretch/>
        </p:blipFill>
        <p:spPr bwMode="auto">
          <a:xfrm>
            <a:off x="6876256" y="2132856"/>
            <a:ext cx="161838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rotWithShape="1">
          <a:blip r:embed="rId4"/>
          <a:srcRect l="1" r="-409"/>
          <a:stretch/>
        </p:blipFill>
        <p:spPr>
          <a:xfrm>
            <a:off x="1964841" y="2160882"/>
            <a:ext cx="1842616" cy="1835141"/>
          </a:xfrm>
          <a:prstGeom prst="rect">
            <a:avLst/>
          </a:prstGeom>
        </p:spPr>
      </p:pic>
      <p:sp>
        <p:nvSpPr>
          <p:cNvPr id="6" name="Rechthoek 5"/>
          <p:cNvSpPr/>
          <p:nvPr/>
        </p:nvSpPr>
        <p:spPr>
          <a:xfrm>
            <a:off x="1657928" y="3469579"/>
            <a:ext cx="1228221"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nl-BE" dirty="0"/>
              <a:t>♂ ≤ </a:t>
            </a:r>
            <a:r>
              <a:rPr lang="nl-BE" dirty="0" smtClean="0"/>
              <a:t>70 </a:t>
            </a:r>
            <a:r>
              <a:rPr lang="nl-BE" dirty="0"/>
              <a:t>jaar</a:t>
            </a:r>
          </a:p>
        </p:txBody>
      </p:sp>
      <p:sp>
        <p:nvSpPr>
          <p:cNvPr id="7" name="Rechthoek 6"/>
          <p:cNvSpPr/>
          <p:nvPr/>
        </p:nvSpPr>
        <p:spPr>
          <a:xfrm>
            <a:off x="6457225" y="3469579"/>
            <a:ext cx="1181734"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nl-BE" dirty="0"/>
              <a:t>♂ </a:t>
            </a:r>
            <a:r>
              <a:rPr lang="nl-BE" dirty="0" smtClean="0"/>
              <a:t>&gt; 70 </a:t>
            </a:r>
            <a:r>
              <a:rPr lang="nl-BE" dirty="0"/>
              <a:t>jaar</a:t>
            </a:r>
          </a:p>
        </p:txBody>
      </p:sp>
      <p:sp>
        <p:nvSpPr>
          <p:cNvPr id="8" name="Rechthoek 7"/>
          <p:cNvSpPr/>
          <p:nvPr/>
        </p:nvSpPr>
        <p:spPr>
          <a:xfrm>
            <a:off x="2969111" y="3469579"/>
            <a:ext cx="1154803"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nl-BE" dirty="0" smtClean="0"/>
              <a:t>♀ ≤ </a:t>
            </a:r>
            <a:r>
              <a:rPr lang="nl-BE" dirty="0"/>
              <a:t>5</a:t>
            </a:r>
            <a:r>
              <a:rPr lang="nl-BE" dirty="0" smtClean="0"/>
              <a:t>0 </a:t>
            </a:r>
            <a:r>
              <a:rPr lang="nl-BE" dirty="0"/>
              <a:t>jaar</a:t>
            </a:r>
          </a:p>
        </p:txBody>
      </p:sp>
      <p:sp>
        <p:nvSpPr>
          <p:cNvPr id="9" name="Rechthoek 8"/>
          <p:cNvSpPr/>
          <p:nvPr/>
        </p:nvSpPr>
        <p:spPr>
          <a:xfrm>
            <a:off x="7768408" y="3469579"/>
            <a:ext cx="1154803"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nl-BE" dirty="0"/>
              <a:t>♀</a:t>
            </a:r>
            <a:r>
              <a:rPr lang="nl-BE" dirty="0" smtClean="0"/>
              <a:t> &gt; 50 </a:t>
            </a:r>
            <a:r>
              <a:rPr lang="nl-BE" dirty="0"/>
              <a:t>jaar</a:t>
            </a:r>
          </a:p>
        </p:txBody>
      </p:sp>
      <p:sp>
        <p:nvSpPr>
          <p:cNvPr id="10" name="Ovaal 9"/>
          <p:cNvSpPr/>
          <p:nvPr/>
        </p:nvSpPr>
        <p:spPr>
          <a:xfrm>
            <a:off x="2442133" y="2583806"/>
            <a:ext cx="903847" cy="8478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b="1" dirty="0" smtClean="0"/>
              <a:t>1000 mg</a:t>
            </a:r>
            <a:endParaRPr lang="nl-BE" sz="1400" b="1" dirty="0"/>
          </a:p>
        </p:txBody>
      </p:sp>
      <p:sp>
        <p:nvSpPr>
          <p:cNvPr id="11" name="Ovaal 10"/>
          <p:cNvSpPr/>
          <p:nvPr/>
        </p:nvSpPr>
        <p:spPr>
          <a:xfrm>
            <a:off x="7241430" y="2555780"/>
            <a:ext cx="903847" cy="84785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BE" sz="1400" b="1" dirty="0" smtClean="0"/>
              <a:t>1200 mg</a:t>
            </a:r>
            <a:endParaRPr lang="nl-BE" sz="1400" b="1" dirty="0"/>
          </a:p>
        </p:txBody>
      </p:sp>
      <p:sp>
        <p:nvSpPr>
          <p:cNvPr id="12" name="Gekromde PIJL-OMLAAG 11"/>
          <p:cNvSpPr/>
          <p:nvPr/>
        </p:nvSpPr>
        <p:spPr>
          <a:xfrm>
            <a:off x="4035980" y="2624313"/>
            <a:ext cx="2593455" cy="732151"/>
          </a:xfrm>
          <a:prstGeom prst="curvedDownArrow">
            <a:avLst/>
          </a:prstGeom>
          <a:gradFill flip="none" rotWithShape="1">
            <a:gsLst>
              <a:gs pos="0">
                <a:schemeClr val="accent1"/>
              </a:gs>
              <a:gs pos="100000">
                <a:schemeClr val="accent4"/>
              </a:gs>
            </a:gsLst>
            <a:lin ang="0" scaled="1"/>
            <a:tileRect/>
          </a:gra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solidFill>
                <a:schemeClr val="tx1"/>
              </a:solidFill>
            </a:endParaRPr>
          </a:p>
        </p:txBody>
      </p:sp>
      <p:sp>
        <p:nvSpPr>
          <p:cNvPr id="13" name="Afgeronde rechthoek 12"/>
          <p:cNvSpPr/>
          <p:nvPr/>
        </p:nvSpPr>
        <p:spPr>
          <a:xfrm>
            <a:off x="4360599" y="1721023"/>
            <a:ext cx="1944216" cy="82366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nl-BE" dirty="0" smtClean="0"/>
              <a:t>Behoefte </a:t>
            </a:r>
            <a:r>
              <a:rPr lang="nl-BE" dirty="0" smtClean="0">
                <a:latin typeface="Calibri" panose="020F0502020204030204" pitchFamily="34" charset="0"/>
                <a:cs typeface="Calibri" panose="020F0502020204030204" pitchFamily="34" charset="0"/>
              </a:rPr>
              <a:t>↑ met de leeftijd</a:t>
            </a:r>
          </a:p>
          <a:p>
            <a:pPr algn="ctr"/>
            <a:r>
              <a:rPr lang="nl-BE" dirty="0" smtClean="0"/>
              <a:t>♀ &gt; </a:t>
            </a:r>
            <a:r>
              <a:rPr lang="nl-BE" dirty="0"/>
              <a:t>♂</a:t>
            </a:r>
          </a:p>
        </p:txBody>
      </p:sp>
      <p:sp>
        <p:nvSpPr>
          <p:cNvPr id="14" name="Afgeronde rechthoek 13"/>
          <p:cNvSpPr/>
          <p:nvPr/>
        </p:nvSpPr>
        <p:spPr>
          <a:xfrm>
            <a:off x="609600" y="1628800"/>
            <a:ext cx="8426896" cy="3024336"/>
          </a:xfrm>
          <a:prstGeom prst="roundRect">
            <a:avLst/>
          </a:prstGeom>
          <a:solidFill>
            <a:schemeClr val="accent1">
              <a:alpha val="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15" name="Tekstvak 14"/>
          <p:cNvSpPr txBox="1"/>
          <p:nvPr/>
        </p:nvSpPr>
        <p:spPr>
          <a:xfrm rot="16200000">
            <a:off x="-578459" y="2940913"/>
            <a:ext cx="3024336" cy="400110"/>
          </a:xfrm>
          <a:prstGeom prst="rect">
            <a:avLst/>
          </a:prstGeom>
          <a:noFill/>
        </p:spPr>
        <p:txBody>
          <a:bodyPr wrap="square" rtlCol="0">
            <a:spAutoFit/>
          </a:bodyPr>
          <a:lstStyle/>
          <a:p>
            <a:pPr algn="ctr"/>
            <a:r>
              <a:rPr lang="nl-BE" sz="2000" dirty="0" smtClean="0"/>
              <a:t>CALCIUM </a:t>
            </a:r>
            <a:r>
              <a:rPr lang="nl-BE" sz="1200" dirty="0" smtClean="0"/>
              <a:t>(elementair)</a:t>
            </a:r>
            <a:endParaRPr lang="nl-BE" sz="1200" dirty="0"/>
          </a:p>
        </p:txBody>
      </p:sp>
      <p:sp>
        <p:nvSpPr>
          <p:cNvPr id="16" name="Afgeronde rechthoek 15"/>
          <p:cNvSpPr/>
          <p:nvPr/>
        </p:nvSpPr>
        <p:spPr>
          <a:xfrm>
            <a:off x="609600" y="4753170"/>
            <a:ext cx="8426896" cy="1042760"/>
          </a:xfrm>
          <a:prstGeom prst="roundRect">
            <a:avLst/>
          </a:prstGeom>
          <a:solidFill>
            <a:schemeClr val="accent1">
              <a:alpha val="2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Tekstvak 16"/>
          <p:cNvSpPr txBox="1"/>
          <p:nvPr/>
        </p:nvSpPr>
        <p:spPr>
          <a:xfrm rot="16200000">
            <a:off x="412329" y="5074495"/>
            <a:ext cx="1042760" cy="400110"/>
          </a:xfrm>
          <a:prstGeom prst="rect">
            <a:avLst/>
          </a:prstGeom>
          <a:noFill/>
        </p:spPr>
        <p:txBody>
          <a:bodyPr wrap="square" rtlCol="0">
            <a:spAutoFit/>
          </a:bodyPr>
          <a:lstStyle/>
          <a:p>
            <a:pPr algn="ctr"/>
            <a:r>
              <a:rPr lang="nl-BE" sz="2000" dirty="0" smtClean="0"/>
              <a:t>VIT D</a:t>
            </a:r>
            <a:endParaRPr lang="nl-BE" sz="2000" dirty="0"/>
          </a:p>
        </p:txBody>
      </p:sp>
      <p:sp>
        <p:nvSpPr>
          <p:cNvPr id="18" name="Tekstvak 17"/>
          <p:cNvSpPr txBox="1"/>
          <p:nvPr/>
        </p:nvSpPr>
        <p:spPr>
          <a:xfrm>
            <a:off x="3193691" y="4221821"/>
            <a:ext cx="427803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nl-BE" dirty="0" smtClean="0"/>
              <a:t>&lt; voeding + </a:t>
            </a:r>
            <a:r>
              <a:rPr lang="nl-BE" dirty="0" err="1" smtClean="0"/>
              <a:t>evt</a:t>
            </a:r>
            <a:r>
              <a:rPr lang="nl-BE" dirty="0" smtClean="0"/>
              <a:t> aangevuld met supplement</a:t>
            </a:r>
            <a:endParaRPr lang="nl-BE" dirty="0"/>
          </a:p>
        </p:txBody>
      </p:sp>
      <p:sp>
        <p:nvSpPr>
          <p:cNvPr id="19" name="Rechthoek 18"/>
          <p:cNvSpPr/>
          <p:nvPr/>
        </p:nvSpPr>
        <p:spPr>
          <a:xfrm>
            <a:off x="1657928" y="5087771"/>
            <a:ext cx="5981031" cy="369332"/>
          </a:xfrm>
          <a:prstGeom prst="rect">
            <a:avLst/>
          </a:prstGeom>
        </p:spPr>
        <p:txBody>
          <a:bodyPr wrap="square">
            <a:spAutoFit/>
          </a:bodyPr>
          <a:lstStyle/>
          <a:p>
            <a:r>
              <a:rPr lang="nl-BE" dirty="0"/>
              <a:t>800 IE/dag, d.m.v. een dagelijkse of wekelijkse inname</a:t>
            </a:r>
          </a:p>
        </p:txBody>
      </p:sp>
    </p:spTree>
    <p:extLst>
      <p:ext uri="{BB962C8B-B14F-4D97-AF65-F5344CB8AC3E}">
        <p14:creationId xmlns:p14="http://schemas.microsoft.com/office/powerpoint/2010/main" val="14929137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u="sng" dirty="0" smtClean="0"/>
              <a:t>Hoe kan je hier samenwerken </a:t>
            </a:r>
          </a:p>
          <a:p>
            <a:pPr algn="ctr"/>
            <a:r>
              <a:rPr lang="nl-BE" sz="4400" u="sng" dirty="0" smtClean="0"/>
              <a:t>tussen arts en apotheker?</a:t>
            </a:r>
            <a:endParaRPr lang="nl-BE" sz="4400" u="sng" dirty="0"/>
          </a:p>
        </p:txBody>
      </p:sp>
    </p:spTree>
    <p:extLst>
      <p:ext uri="{BB962C8B-B14F-4D97-AF65-F5344CB8AC3E}">
        <p14:creationId xmlns:p14="http://schemas.microsoft.com/office/powerpoint/2010/main" val="4793767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b="1" u="sng" dirty="0" smtClean="0"/>
              <a:t>Casus 2;</a:t>
            </a:r>
          </a:p>
          <a:p>
            <a:pPr algn="ctr"/>
            <a:endParaRPr lang="nl-BE" sz="4400" dirty="0"/>
          </a:p>
          <a:p>
            <a:pPr algn="ctr"/>
            <a:r>
              <a:rPr lang="nl-BE" sz="4400" dirty="0" smtClean="0"/>
              <a:t>Marie (72 jaar) neemt sinds 6 jaar alendronaat omwille van postmenopauzale osteoporose. </a:t>
            </a:r>
            <a:endParaRPr lang="nl-BE" sz="4400" dirty="0"/>
          </a:p>
          <a:p>
            <a:pPr algn="ctr"/>
            <a:endParaRPr lang="nl-BE" sz="4400" dirty="0" smtClean="0"/>
          </a:p>
          <a:p>
            <a:pPr algn="ctr"/>
            <a:r>
              <a:rPr lang="nl-BE" sz="4400" dirty="0" smtClean="0"/>
              <a:t>Moet ze dit blijven nemen? </a:t>
            </a:r>
          </a:p>
          <a:p>
            <a:pPr algn="ctr"/>
            <a:r>
              <a:rPr lang="nl-BE" sz="4400" dirty="0" smtClean="0"/>
              <a:t>Waarop baseren jullie zich?</a:t>
            </a:r>
            <a:endParaRPr lang="nl-BE" sz="4400" dirty="0"/>
          </a:p>
        </p:txBody>
      </p:sp>
    </p:spTree>
    <p:extLst>
      <p:ext uri="{BB962C8B-B14F-4D97-AF65-F5344CB8AC3E}">
        <p14:creationId xmlns:p14="http://schemas.microsoft.com/office/powerpoint/2010/main" val="39155641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smtClean="0"/>
              <a:t>Bisfosfonaten: … er zijn risico’s aan verbonden</a:t>
            </a:r>
            <a:endParaRPr lang="nl-BE" sz="3600" dirty="0"/>
          </a:p>
        </p:txBody>
      </p:sp>
      <p:sp>
        <p:nvSpPr>
          <p:cNvPr id="3" name="Tijdelijke aanduiding voor tekst 2"/>
          <p:cNvSpPr>
            <a:spLocks noGrp="1"/>
          </p:cNvSpPr>
          <p:nvPr>
            <p:ph type="body" sz="quarter" idx="13"/>
          </p:nvPr>
        </p:nvSpPr>
        <p:spPr/>
        <p:txBody>
          <a:bodyPr/>
          <a:lstStyle/>
          <a:p>
            <a:r>
              <a:rPr lang="nl-BE" dirty="0" err="1"/>
              <a:t>Farmaka</a:t>
            </a:r>
            <a:r>
              <a:rPr lang="nl-BE" dirty="0"/>
              <a:t>, </a:t>
            </a:r>
            <a:r>
              <a:rPr lang="nl-BE" i="1" dirty="0" err="1"/>
              <a:t>Geneesmiddele</a:t>
            </a:r>
            <a:r>
              <a:rPr lang="nl-BE" i="1" dirty="0"/>
              <a:t>[1] Geneesmiddelen bij osteoporose, 2012.n bij osteoporose</a:t>
            </a:r>
            <a:r>
              <a:rPr lang="nl-BE" dirty="0"/>
              <a:t>, 2012</a:t>
            </a:r>
          </a:p>
          <a:p>
            <a:endParaRPr lang="nl-BE" dirty="0"/>
          </a:p>
        </p:txBody>
      </p:sp>
      <p:sp>
        <p:nvSpPr>
          <p:cNvPr id="4" name="Tekstvak 3"/>
          <p:cNvSpPr txBox="1"/>
          <p:nvPr/>
        </p:nvSpPr>
        <p:spPr>
          <a:xfrm>
            <a:off x="609600" y="1700808"/>
            <a:ext cx="8153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Vaak (1-10%)</a:t>
            </a:r>
            <a:endParaRPr lang="nl-BE" dirty="0"/>
          </a:p>
        </p:txBody>
      </p:sp>
      <p:sp>
        <p:nvSpPr>
          <p:cNvPr id="6" name="Tekstvak 5"/>
          <p:cNvSpPr txBox="1"/>
          <p:nvPr/>
        </p:nvSpPr>
        <p:spPr>
          <a:xfrm>
            <a:off x="609600" y="2094669"/>
            <a:ext cx="8153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Per </a:t>
            </a:r>
            <a:r>
              <a:rPr lang="nl-BE" dirty="0"/>
              <a:t>os: diarree, dyspepsie, buikpijn </a:t>
            </a:r>
          </a:p>
          <a:p>
            <a:r>
              <a:rPr lang="nl-BE" dirty="0" smtClean="0"/>
              <a:t>IV</a:t>
            </a:r>
            <a:r>
              <a:rPr lang="nl-BE" dirty="0"/>
              <a:t>: infuusreacties (koorts, pijn, artralgie) </a:t>
            </a:r>
          </a:p>
        </p:txBody>
      </p:sp>
      <p:sp>
        <p:nvSpPr>
          <p:cNvPr id="7" name="Tekstvak 6"/>
          <p:cNvSpPr txBox="1"/>
          <p:nvPr/>
        </p:nvSpPr>
        <p:spPr>
          <a:xfrm>
            <a:off x="609600" y="2996952"/>
            <a:ext cx="81534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Zelden maar ernstig</a:t>
            </a:r>
            <a:endParaRPr lang="nl-BE" dirty="0"/>
          </a:p>
        </p:txBody>
      </p:sp>
      <p:pic>
        <p:nvPicPr>
          <p:cNvPr id="9" name="Afbeelding 8"/>
          <p:cNvPicPr>
            <a:picLocks noChangeAspect="1"/>
          </p:cNvPicPr>
          <p:nvPr/>
        </p:nvPicPr>
        <p:blipFill>
          <a:blip r:embed="rId3"/>
          <a:stretch>
            <a:fillRect/>
          </a:stretch>
        </p:blipFill>
        <p:spPr>
          <a:xfrm rot="16200000" flipH="1">
            <a:off x="1104900" y="3404655"/>
            <a:ext cx="923925" cy="1914525"/>
          </a:xfrm>
          <a:prstGeom prst="rect">
            <a:avLst/>
          </a:prstGeom>
        </p:spPr>
      </p:pic>
      <p:sp>
        <p:nvSpPr>
          <p:cNvPr id="10" name="Rechthoek 9"/>
          <p:cNvSpPr/>
          <p:nvPr/>
        </p:nvSpPr>
        <p:spPr>
          <a:xfrm>
            <a:off x="609600" y="3536722"/>
            <a:ext cx="1914525"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a:t>Slokdarmulcera</a:t>
            </a:r>
          </a:p>
        </p:txBody>
      </p:sp>
      <p:sp>
        <p:nvSpPr>
          <p:cNvPr id="11" name="Rechthoek 10"/>
          <p:cNvSpPr/>
          <p:nvPr/>
        </p:nvSpPr>
        <p:spPr>
          <a:xfrm>
            <a:off x="2697172" y="3530429"/>
            <a:ext cx="209602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nl-BE" dirty="0"/>
              <a:t>Voorkamerfibrillatie</a:t>
            </a:r>
          </a:p>
        </p:txBody>
      </p:sp>
      <p:sp>
        <p:nvSpPr>
          <p:cNvPr id="12" name="Rechthoek 11"/>
          <p:cNvSpPr/>
          <p:nvPr/>
        </p:nvSpPr>
        <p:spPr>
          <a:xfrm>
            <a:off x="575876" y="4988219"/>
            <a:ext cx="194825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a:t>Bot- en spierpijn</a:t>
            </a:r>
          </a:p>
        </p:txBody>
      </p:sp>
      <p:sp>
        <p:nvSpPr>
          <p:cNvPr id="13" name="Rechthoek 12"/>
          <p:cNvSpPr/>
          <p:nvPr/>
        </p:nvSpPr>
        <p:spPr>
          <a:xfrm>
            <a:off x="4966242" y="3530429"/>
            <a:ext cx="300755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nl-BE" dirty="0"/>
              <a:t>Atypische </a:t>
            </a:r>
            <a:r>
              <a:rPr lang="nl-BE" dirty="0" smtClean="0"/>
              <a:t>fracturen </a:t>
            </a:r>
            <a:r>
              <a:rPr lang="nl-BE" dirty="0" err="1" smtClean="0"/>
              <a:t>vnl</a:t>
            </a:r>
            <a:r>
              <a:rPr lang="nl-BE" dirty="0" smtClean="0"/>
              <a:t> femur</a:t>
            </a:r>
            <a:endParaRPr lang="nl-BE" dirty="0"/>
          </a:p>
        </p:txBody>
      </p:sp>
      <p:sp>
        <p:nvSpPr>
          <p:cNvPr id="15" name="Rechthoek 14"/>
          <p:cNvSpPr/>
          <p:nvPr/>
        </p:nvSpPr>
        <p:spPr>
          <a:xfrm>
            <a:off x="2697172" y="4125580"/>
            <a:ext cx="209602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err="1" smtClean="0"/>
              <a:t>Osteonecrose</a:t>
            </a:r>
            <a:r>
              <a:rPr lang="nl-BE" dirty="0" smtClean="0"/>
              <a:t> kaak</a:t>
            </a:r>
            <a:endParaRPr lang="nl-BE" dirty="0"/>
          </a:p>
        </p:txBody>
      </p:sp>
      <p:sp>
        <p:nvSpPr>
          <p:cNvPr id="16" name="Rechthoek 15"/>
          <p:cNvSpPr/>
          <p:nvPr/>
        </p:nvSpPr>
        <p:spPr>
          <a:xfrm>
            <a:off x="4966242" y="4122203"/>
            <a:ext cx="129554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nl-BE" dirty="0" err="1" smtClean="0"/>
              <a:t>Malacia</a:t>
            </a:r>
            <a:r>
              <a:rPr lang="nl-BE" dirty="0" smtClean="0"/>
              <a:t> bot</a:t>
            </a:r>
            <a:endParaRPr lang="nl-BE" dirty="0"/>
          </a:p>
        </p:txBody>
      </p:sp>
      <p:sp>
        <p:nvSpPr>
          <p:cNvPr id="14" name="Rechthoek 13"/>
          <p:cNvSpPr/>
          <p:nvPr/>
        </p:nvSpPr>
        <p:spPr>
          <a:xfrm>
            <a:off x="2680241" y="4717354"/>
            <a:ext cx="529355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err="1" smtClean="0"/>
              <a:t>Zoledroninezuur</a:t>
            </a:r>
            <a:r>
              <a:rPr lang="nl-BE" dirty="0" smtClean="0"/>
              <a:t> i.v.:↘ </a:t>
            </a:r>
            <a:r>
              <a:rPr lang="nl-BE" dirty="0"/>
              <a:t>nierfunctie </a:t>
            </a:r>
            <a:r>
              <a:rPr lang="nl-BE" dirty="0" smtClean="0"/>
              <a:t>tot acute </a:t>
            </a:r>
            <a:r>
              <a:rPr lang="nl-BE" dirty="0"/>
              <a:t>nierinsufficiëntie</a:t>
            </a:r>
          </a:p>
        </p:txBody>
      </p:sp>
      <p:sp>
        <p:nvSpPr>
          <p:cNvPr id="17" name="Afgeronde rechthoek 16"/>
          <p:cNvSpPr/>
          <p:nvPr/>
        </p:nvSpPr>
        <p:spPr>
          <a:xfrm>
            <a:off x="4822236" y="3448283"/>
            <a:ext cx="3307676" cy="5535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hthoek 18"/>
          <p:cNvSpPr/>
          <p:nvPr/>
        </p:nvSpPr>
        <p:spPr>
          <a:xfrm>
            <a:off x="6383297" y="4121490"/>
            <a:ext cx="159050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nl-BE" dirty="0" err="1" smtClean="0"/>
              <a:t>Hypocalciëmie</a:t>
            </a:r>
            <a:endParaRPr lang="nl-BE" dirty="0"/>
          </a:p>
        </p:txBody>
      </p:sp>
    </p:spTree>
    <p:extLst>
      <p:ext uri="{BB962C8B-B14F-4D97-AF65-F5344CB8AC3E}">
        <p14:creationId xmlns:p14="http://schemas.microsoft.com/office/powerpoint/2010/main" val="24185447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600" dirty="0" smtClean="0"/>
              <a:t>Bisfosfonaten: risico op atypische (femur)fractuur</a:t>
            </a:r>
            <a:endParaRPr lang="nl-BE" sz="3600" dirty="0"/>
          </a:p>
        </p:txBody>
      </p:sp>
      <p:sp>
        <p:nvSpPr>
          <p:cNvPr id="3" name="Tijdelijke aanduiding voor tekst 2"/>
          <p:cNvSpPr>
            <a:spLocks noGrp="1"/>
          </p:cNvSpPr>
          <p:nvPr>
            <p:ph type="body" sz="quarter" idx="13"/>
          </p:nvPr>
        </p:nvSpPr>
        <p:spPr/>
        <p:txBody>
          <a:bodyPr>
            <a:normAutofit/>
          </a:bodyPr>
          <a:lstStyle/>
          <a:p>
            <a:r>
              <a:rPr lang="nl-BE" dirty="0" smtClean="0"/>
              <a:t>Foto en grafiek : </a:t>
            </a:r>
            <a:r>
              <a:rPr lang="nl-BE" dirty="0"/>
              <a:t>Dell, R.M., Adams, A.L., </a:t>
            </a:r>
            <a:r>
              <a:rPr lang="nl-BE" dirty="0" err="1"/>
              <a:t>Greene</a:t>
            </a:r>
            <a:r>
              <a:rPr lang="nl-BE" dirty="0"/>
              <a:t>, D.F., </a:t>
            </a:r>
            <a:r>
              <a:rPr lang="nl-BE" dirty="0" err="1"/>
              <a:t>Funahashi</a:t>
            </a:r>
            <a:r>
              <a:rPr lang="nl-BE" dirty="0"/>
              <a:t>, T.T., et al., </a:t>
            </a:r>
            <a:r>
              <a:rPr lang="nl-BE" dirty="0" err="1"/>
              <a:t>Incidence</a:t>
            </a:r>
            <a:r>
              <a:rPr lang="nl-BE" dirty="0"/>
              <a:t> of </a:t>
            </a:r>
            <a:r>
              <a:rPr lang="nl-BE" dirty="0" err="1"/>
              <a:t>atypical</a:t>
            </a:r>
            <a:r>
              <a:rPr lang="nl-BE" dirty="0"/>
              <a:t> </a:t>
            </a:r>
            <a:r>
              <a:rPr lang="nl-BE" dirty="0" err="1"/>
              <a:t>nontraumatic</a:t>
            </a:r>
            <a:r>
              <a:rPr lang="nl-BE" dirty="0"/>
              <a:t> </a:t>
            </a:r>
            <a:r>
              <a:rPr lang="nl-BE" dirty="0" err="1"/>
              <a:t>diaphyseal</a:t>
            </a:r>
            <a:r>
              <a:rPr lang="nl-BE" dirty="0"/>
              <a:t> </a:t>
            </a:r>
            <a:r>
              <a:rPr lang="nl-BE" dirty="0" err="1"/>
              <a:t>fractures</a:t>
            </a:r>
            <a:r>
              <a:rPr lang="nl-BE" dirty="0"/>
              <a:t> of the femur. </a:t>
            </a:r>
            <a:r>
              <a:rPr lang="nl-BE" i="1" dirty="0"/>
              <a:t>J. Bone </a:t>
            </a:r>
            <a:r>
              <a:rPr lang="nl-BE" i="1" dirty="0" err="1"/>
              <a:t>Miner</a:t>
            </a:r>
            <a:r>
              <a:rPr lang="nl-BE" i="1" dirty="0"/>
              <a:t>. </a:t>
            </a:r>
            <a:r>
              <a:rPr lang="nl-BE" i="1" dirty="0" err="1"/>
              <a:t>Res</a:t>
            </a:r>
            <a:r>
              <a:rPr lang="nl-BE" i="1" dirty="0"/>
              <a:t>.</a:t>
            </a:r>
            <a:r>
              <a:rPr lang="nl-BE" dirty="0"/>
              <a:t> 2012, 27, </a:t>
            </a:r>
            <a:r>
              <a:rPr lang="nl-BE" dirty="0" smtClean="0"/>
              <a:t>2544–2550, Nederlandse </a:t>
            </a:r>
            <a:r>
              <a:rPr lang="nl-BE" dirty="0"/>
              <a:t>Vereniging voor Reumatologie, Nederlands Huisartsen Genootschap, Nederlandse </a:t>
            </a:r>
            <a:r>
              <a:rPr lang="nl-BE" dirty="0" err="1"/>
              <a:t>Orthopaedische</a:t>
            </a:r>
            <a:r>
              <a:rPr lang="nl-BE" dirty="0"/>
              <a:t> Vereniging, Nederlandse Vereniging voor Heelkunde, O.P., </a:t>
            </a:r>
            <a:r>
              <a:rPr lang="nl-BE" i="1" dirty="0"/>
              <a:t>Richtlijn Osteoporose en Fractuurpreventie</a:t>
            </a:r>
            <a:r>
              <a:rPr lang="nl-BE" dirty="0"/>
              <a:t>, 2011</a:t>
            </a:r>
          </a:p>
          <a:p>
            <a:endParaRPr lang="nl-BE" dirty="0"/>
          </a:p>
        </p:txBody>
      </p:sp>
      <p:sp>
        <p:nvSpPr>
          <p:cNvPr id="4" name="Tekstvak 3"/>
          <p:cNvSpPr txBox="1"/>
          <p:nvPr/>
        </p:nvSpPr>
        <p:spPr>
          <a:xfrm>
            <a:off x="607208" y="1730225"/>
            <a:ext cx="828288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Duur gebruik BP </a:t>
            </a:r>
            <a:r>
              <a:rPr lang="nl-BE" dirty="0" smtClean="0">
                <a:latin typeface="Calibri" panose="020F0502020204030204" pitchFamily="34" charset="0"/>
                <a:cs typeface="Calibri" panose="020F0502020204030204" pitchFamily="34" charset="0"/>
              </a:rPr>
              <a:t>↑ =&gt; voorkomen atypische fracturen ↑</a:t>
            </a:r>
            <a:endParaRPr lang="nl-BE" dirty="0"/>
          </a:p>
        </p:txBody>
      </p:sp>
      <p:pic>
        <p:nvPicPr>
          <p:cNvPr id="5124" name="Picture 4"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121" y="2227660"/>
            <a:ext cx="5015658" cy="372162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p:cNvSpPr txBox="1"/>
          <p:nvPr/>
        </p:nvSpPr>
        <p:spPr>
          <a:xfrm>
            <a:off x="3134231" y="2256666"/>
            <a:ext cx="4750137" cy="646331"/>
          </a:xfrm>
          <a:prstGeom prst="rect">
            <a:avLst/>
          </a:prstGeom>
          <a:noFill/>
        </p:spPr>
        <p:txBody>
          <a:bodyPr wrap="square" rtlCol="0">
            <a:spAutoFit/>
          </a:bodyPr>
          <a:lstStyle/>
          <a:p>
            <a:r>
              <a:rPr lang="nl-BE" dirty="0" smtClean="0"/>
              <a:t>Atypische femurfracturen </a:t>
            </a:r>
            <a:r>
              <a:rPr lang="nl-BE" dirty="0" err="1" smtClean="0"/>
              <a:t>ifv</a:t>
            </a:r>
            <a:r>
              <a:rPr lang="nl-BE" dirty="0" smtClean="0"/>
              <a:t> behandelingstijd met BP (jaren)</a:t>
            </a:r>
            <a:endParaRPr lang="nl-BE" dirty="0"/>
          </a:p>
        </p:txBody>
      </p:sp>
      <p:pic>
        <p:nvPicPr>
          <p:cNvPr id="11" name="Afbeelding 10"/>
          <p:cNvPicPr>
            <a:picLocks noChangeAspect="1"/>
          </p:cNvPicPr>
          <p:nvPr/>
        </p:nvPicPr>
        <p:blipFill>
          <a:blip r:embed="rId4"/>
          <a:stretch>
            <a:fillRect/>
          </a:stretch>
        </p:blipFill>
        <p:spPr>
          <a:xfrm>
            <a:off x="671263" y="2691514"/>
            <a:ext cx="1948568" cy="2507157"/>
          </a:xfrm>
          <a:prstGeom prst="rect">
            <a:avLst/>
          </a:prstGeom>
        </p:spPr>
      </p:pic>
    </p:spTree>
    <p:extLst>
      <p:ext uri="{BB962C8B-B14F-4D97-AF65-F5344CB8AC3E}">
        <p14:creationId xmlns:p14="http://schemas.microsoft.com/office/powerpoint/2010/main" val="10789842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Herevaluatie</a:t>
            </a:r>
            <a:endParaRPr lang="nl-BE" dirty="0"/>
          </a:p>
        </p:txBody>
      </p:sp>
      <p:sp>
        <p:nvSpPr>
          <p:cNvPr id="3" name="Tijdelijke aanduiding voor tekst 2"/>
          <p:cNvSpPr>
            <a:spLocks noGrp="1"/>
          </p:cNvSpPr>
          <p:nvPr>
            <p:ph type="body" sz="quarter" idx="13"/>
          </p:nvPr>
        </p:nvSpPr>
        <p:spPr/>
        <p:txBody>
          <a:bodyPr/>
          <a:lstStyle/>
          <a:p>
            <a:r>
              <a:rPr lang="nl-BE" dirty="0"/>
              <a:t>Nederlandse Vereniging voor Reumatologie, Nederlands Huisartsen Genootschap, Nederlandse </a:t>
            </a:r>
            <a:r>
              <a:rPr lang="nl-BE" dirty="0" err="1"/>
              <a:t>Orthopaedische</a:t>
            </a:r>
            <a:r>
              <a:rPr lang="nl-BE" dirty="0"/>
              <a:t> Vereniging, Nederlandse Vereniging voor Heelkunde, O.P., </a:t>
            </a:r>
            <a:r>
              <a:rPr lang="nl-BE" i="1" dirty="0"/>
              <a:t>Richtlijn Osteoporose en Fractuurpreventie</a:t>
            </a:r>
            <a:r>
              <a:rPr lang="nl-BE" dirty="0"/>
              <a:t>, 2011</a:t>
            </a:r>
          </a:p>
          <a:p>
            <a:endParaRPr lang="nl-BE" dirty="0"/>
          </a:p>
        </p:txBody>
      </p:sp>
      <p:pic>
        <p:nvPicPr>
          <p:cNvPr id="5" name="Afbeelding 4"/>
          <p:cNvPicPr>
            <a:picLocks noChangeAspect="1"/>
          </p:cNvPicPr>
          <p:nvPr/>
        </p:nvPicPr>
        <p:blipFill>
          <a:blip r:embed="rId3"/>
          <a:stretch>
            <a:fillRect/>
          </a:stretch>
        </p:blipFill>
        <p:spPr>
          <a:xfrm>
            <a:off x="1043608" y="2775789"/>
            <a:ext cx="1656184" cy="1656184"/>
          </a:xfrm>
          <a:prstGeom prst="rect">
            <a:avLst/>
          </a:prstGeom>
        </p:spPr>
      </p:pic>
      <p:sp>
        <p:nvSpPr>
          <p:cNvPr id="6" name="Tekstvak 5"/>
          <p:cNvSpPr txBox="1"/>
          <p:nvPr/>
        </p:nvSpPr>
        <p:spPr>
          <a:xfrm>
            <a:off x="4139952" y="3007876"/>
            <a:ext cx="2625248" cy="129266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2600" dirty="0" err="1" smtClean="0"/>
              <a:t>Herevaluatie</a:t>
            </a:r>
            <a:r>
              <a:rPr lang="nl-BE" sz="2600" dirty="0" smtClean="0"/>
              <a:t> risico/baten na 5 jaar inname</a:t>
            </a:r>
            <a:endParaRPr lang="nl-BE" sz="2600" dirty="0"/>
          </a:p>
        </p:txBody>
      </p:sp>
      <p:sp>
        <p:nvSpPr>
          <p:cNvPr id="11" name="Rechthoek 10"/>
          <p:cNvSpPr/>
          <p:nvPr/>
        </p:nvSpPr>
        <p:spPr>
          <a:xfrm>
            <a:off x="609599" y="1859340"/>
            <a:ext cx="8077199" cy="646331"/>
          </a:xfrm>
          <a:prstGeom prst="rect">
            <a:avLst/>
          </a:prstGeom>
        </p:spPr>
        <p:txBody>
          <a:bodyPr wrap="square">
            <a:spAutoFit/>
          </a:bodyPr>
          <a:lstStyle/>
          <a:p>
            <a:r>
              <a:rPr lang="nl-BE" u="sng" dirty="0" smtClean="0"/>
              <a:t>Na hoeveel jaar moet er </a:t>
            </a:r>
            <a:r>
              <a:rPr lang="nl-BE" u="sng" dirty="0" err="1" smtClean="0"/>
              <a:t>geherevalueerd</a:t>
            </a:r>
            <a:r>
              <a:rPr lang="nl-BE" u="sng" dirty="0" smtClean="0"/>
              <a:t> worden?</a:t>
            </a:r>
            <a:endParaRPr lang="nl-BE" u="sng" dirty="0"/>
          </a:p>
          <a:p>
            <a:endParaRPr lang="nl-BE" dirty="0"/>
          </a:p>
        </p:txBody>
      </p:sp>
    </p:spTree>
    <p:extLst>
      <p:ext uri="{BB962C8B-B14F-4D97-AF65-F5344CB8AC3E}">
        <p14:creationId xmlns:p14="http://schemas.microsoft.com/office/powerpoint/2010/main" val="314564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Bot </a:t>
            </a:r>
            <a:r>
              <a:rPr lang="nl-BE" dirty="0" err="1" smtClean="0"/>
              <a:t>remodelling</a:t>
            </a:r>
            <a:endParaRPr lang="nl-BE" dirty="0"/>
          </a:p>
        </p:txBody>
      </p:sp>
      <p:sp>
        <p:nvSpPr>
          <p:cNvPr id="3" name="Tijdelijke aanduiding voor tekst 2"/>
          <p:cNvSpPr>
            <a:spLocks noGrp="1"/>
          </p:cNvSpPr>
          <p:nvPr>
            <p:ph type="body" sz="quarter" idx="13"/>
          </p:nvPr>
        </p:nvSpPr>
        <p:spPr/>
        <p:txBody>
          <a:bodyPr/>
          <a:lstStyle/>
          <a:p>
            <a:r>
              <a:rPr lang="nl-BE" dirty="0" err="1"/>
              <a:t>Bilezikian</a:t>
            </a:r>
            <a:r>
              <a:rPr lang="nl-BE" dirty="0"/>
              <a:t>, J.P., </a:t>
            </a:r>
            <a:r>
              <a:rPr lang="nl-BE" dirty="0" err="1"/>
              <a:t>Raisz</a:t>
            </a:r>
            <a:r>
              <a:rPr lang="nl-BE" dirty="0"/>
              <a:t>, L.G. (Lawrence G., Martin, T.J., </a:t>
            </a:r>
            <a:r>
              <a:rPr lang="nl-BE" i="1" dirty="0" err="1"/>
              <a:t>Principles</a:t>
            </a:r>
            <a:r>
              <a:rPr lang="nl-BE" i="1" dirty="0"/>
              <a:t> of </a:t>
            </a:r>
            <a:r>
              <a:rPr lang="nl-BE" i="1" dirty="0" err="1"/>
              <a:t>bone</a:t>
            </a:r>
            <a:r>
              <a:rPr lang="nl-BE" i="1" dirty="0"/>
              <a:t> </a:t>
            </a:r>
            <a:r>
              <a:rPr lang="nl-BE" i="1" dirty="0" err="1"/>
              <a:t>biology</a:t>
            </a:r>
            <a:r>
              <a:rPr lang="nl-BE" i="1" dirty="0"/>
              <a:t>.</a:t>
            </a:r>
            <a:r>
              <a:rPr lang="nl-BE" dirty="0"/>
              <a:t>, Elsevier, 2008</a:t>
            </a:r>
          </a:p>
        </p:txBody>
      </p:sp>
      <p:pic>
        <p:nvPicPr>
          <p:cNvPr id="6" name="Afbeelding 5"/>
          <p:cNvPicPr>
            <a:picLocks noChangeAspect="1"/>
          </p:cNvPicPr>
          <p:nvPr/>
        </p:nvPicPr>
        <p:blipFill>
          <a:blip r:embed="rId3"/>
          <a:stretch>
            <a:fillRect/>
          </a:stretch>
        </p:blipFill>
        <p:spPr>
          <a:xfrm>
            <a:off x="1000386" y="1646765"/>
            <a:ext cx="3293368" cy="4396997"/>
          </a:xfrm>
          <a:prstGeom prst="rect">
            <a:avLst/>
          </a:prstGeom>
        </p:spPr>
      </p:pic>
      <p:sp>
        <p:nvSpPr>
          <p:cNvPr id="7" name="Rechthoek 6"/>
          <p:cNvSpPr/>
          <p:nvPr/>
        </p:nvSpPr>
        <p:spPr>
          <a:xfrm>
            <a:off x="107504" y="1985830"/>
            <a:ext cx="1785764" cy="2880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BE" dirty="0" smtClean="0"/>
              <a:t>Activeringsfase</a:t>
            </a:r>
            <a:endParaRPr lang="nl-BE" dirty="0"/>
          </a:p>
        </p:txBody>
      </p:sp>
      <p:sp>
        <p:nvSpPr>
          <p:cNvPr id="8" name="Rechthoek 7"/>
          <p:cNvSpPr/>
          <p:nvPr/>
        </p:nvSpPr>
        <p:spPr>
          <a:xfrm>
            <a:off x="1893268" y="2896476"/>
            <a:ext cx="1785764" cy="288032"/>
          </a:xfrm>
          <a:prstGeom prst="rect">
            <a:avLst/>
          </a:prstGeom>
          <a:solidFill>
            <a:srgbClr val="FFC00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nl-BE" dirty="0" smtClean="0"/>
              <a:t>Resorptiefase</a:t>
            </a:r>
            <a:endParaRPr lang="nl-BE" dirty="0"/>
          </a:p>
        </p:txBody>
      </p:sp>
      <p:sp>
        <p:nvSpPr>
          <p:cNvPr id="9" name="Rechthoek 8"/>
          <p:cNvSpPr/>
          <p:nvPr/>
        </p:nvSpPr>
        <p:spPr>
          <a:xfrm>
            <a:off x="3201566" y="5643431"/>
            <a:ext cx="1785764" cy="288032"/>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nl-BE" dirty="0" smtClean="0"/>
              <a:t>Vormingsfase</a:t>
            </a:r>
            <a:endParaRPr lang="nl-BE" dirty="0"/>
          </a:p>
        </p:txBody>
      </p:sp>
      <p:sp>
        <p:nvSpPr>
          <p:cNvPr id="10" name="Rechthoek 9"/>
          <p:cNvSpPr/>
          <p:nvPr/>
        </p:nvSpPr>
        <p:spPr>
          <a:xfrm>
            <a:off x="4716016" y="1701339"/>
            <a:ext cx="424847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a:t>Botvernieuwing is gebaseerd op </a:t>
            </a:r>
            <a:r>
              <a:rPr lang="nl-BE" dirty="0" smtClean="0"/>
              <a:t>een evenwicht tussen</a:t>
            </a:r>
          </a:p>
          <a:p>
            <a:pPr marL="285750" indent="-285750">
              <a:buFont typeface="Arial" panose="020B0604020202020204" pitchFamily="34" charset="0"/>
              <a:buChar char="•"/>
            </a:pPr>
            <a:r>
              <a:rPr lang="nl-BE" dirty="0" err="1" smtClean="0"/>
              <a:t>osteoclastische</a:t>
            </a:r>
            <a:r>
              <a:rPr lang="nl-BE" dirty="0" smtClean="0"/>
              <a:t> </a:t>
            </a:r>
            <a:r>
              <a:rPr lang="nl-BE" b="1" dirty="0" smtClean="0">
                <a:solidFill>
                  <a:srgbClr val="FFC000"/>
                </a:solidFill>
              </a:rPr>
              <a:t>resorptie</a:t>
            </a:r>
            <a:r>
              <a:rPr lang="nl-BE" dirty="0" smtClean="0"/>
              <a:t> en</a:t>
            </a:r>
          </a:p>
          <a:p>
            <a:pPr marL="285750" indent="-285750">
              <a:buFont typeface="Arial" panose="020B0604020202020204" pitchFamily="34" charset="0"/>
              <a:buChar char="•"/>
            </a:pPr>
            <a:r>
              <a:rPr lang="nl-BE" dirty="0" err="1" smtClean="0"/>
              <a:t>osteoblastische</a:t>
            </a:r>
            <a:r>
              <a:rPr lang="nl-BE" dirty="0" smtClean="0"/>
              <a:t> </a:t>
            </a:r>
            <a:r>
              <a:rPr lang="nl-BE" b="1" dirty="0">
                <a:solidFill>
                  <a:srgbClr val="92D050"/>
                </a:solidFill>
              </a:rPr>
              <a:t>vorming</a:t>
            </a:r>
          </a:p>
        </p:txBody>
      </p:sp>
      <p:sp>
        <p:nvSpPr>
          <p:cNvPr id="11" name="PIJL-OMLAAG 10"/>
          <p:cNvSpPr/>
          <p:nvPr/>
        </p:nvSpPr>
        <p:spPr>
          <a:xfrm rot="1386497">
            <a:off x="6145632" y="3044078"/>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Rechthoek 11"/>
          <p:cNvSpPr/>
          <p:nvPr/>
        </p:nvSpPr>
        <p:spPr>
          <a:xfrm>
            <a:off x="4716016" y="3775843"/>
            <a:ext cx="1714077" cy="9934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smtClean="0"/>
              <a:t>Homeostase calcium en fosfaat</a:t>
            </a:r>
            <a:endParaRPr lang="nl-BE" dirty="0"/>
          </a:p>
        </p:txBody>
      </p:sp>
      <p:sp>
        <p:nvSpPr>
          <p:cNvPr id="14" name="PIJL-OMLAAG 13"/>
          <p:cNvSpPr/>
          <p:nvPr/>
        </p:nvSpPr>
        <p:spPr>
          <a:xfrm rot="20213503" flipH="1">
            <a:off x="6809223" y="3044077"/>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p:cNvSpPr/>
          <p:nvPr/>
        </p:nvSpPr>
        <p:spPr>
          <a:xfrm>
            <a:off x="6604272" y="3762550"/>
            <a:ext cx="2360216" cy="99341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nl-BE" dirty="0" smtClean="0"/>
              <a:t>Herstellen en vernieuwen botweefsel</a:t>
            </a:r>
            <a:endParaRPr lang="nl-BE" dirty="0"/>
          </a:p>
        </p:txBody>
      </p:sp>
    </p:spTree>
    <p:extLst>
      <p:ext uri="{BB962C8B-B14F-4D97-AF65-F5344CB8AC3E}">
        <p14:creationId xmlns:p14="http://schemas.microsoft.com/office/powerpoint/2010/main" val="4972129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Herevaluatie</a:t>
            </a:r>
            <a:endParaRPr lang="nl-BE" dirty="0"/>
          </a:p>
        </p:txBody>
      </p:sp>
      <p:sp>
        <p:nvSpPr>
          <p:cNvPr id="3" name="Tijdelijke aanduiding voor tekst 2"/>
          <p:cNvSpPr>
            <a:spLocks noGrp="1"/>
          </p:cNvSpPr>
          <p:nvPr>
            <p:ph type="body" sz="quarter" idx="13"/>
          </p:nvPr>
        </p:nvSpPr>
        <p:spPr/>
        <p:txBody>
          <a:bodyPr/>
          <a:lstStyle/>
          <a:p>
            <a:r>
              <a:rPr lang="nl-BE" dirty="0"/>
              <a:t>Nederlandse Vereniging voor Reumatologie, Nederlands Huisartsen Genootschap, Nederlandse </a:t>
            </a:r>
            <a:r>
              <a:rPr lang="nl-BE" dirty="0" err="1"/>
              <a:t>Orthopaedische</a:t>
            </a:r>
            <a:r>
              <a:rPr lang="nl-BE" dirty="0"/>
              <a:t> Vereniging, Nederlandse Vereniging voor Heelkunde, O.P., </a:t>
            </a:r>
            <a:r>
              <a:rPr lang="nl-BE" i="1" dirty="0"/>
              <a:t>Richtlijn Osteoporose en Fractuurpreventie</a:t>
            </a:r>
            <a:r>
              <a:rPr lang="nl-BE" dirty="0"/>
              <a:t>, 2011</a:t>
            </a:r>
          </a:p>
          <a:p>
            <a:endParaRPr lang="nl-BE" dirty="0"/>
          </a:p>
        </p:txBody>
      </p:sp>
      <p:sp>
        <p:nvSpPr>
          <p:cNvPr id="4" name="Rechthoek 3"/>
          <p:cNvSpPr/>
          <p:nvPr/>
        </p:nvSpPr>
        <p:spPr>
          <a:xfrm>
            <a:off x="609599" y="1859340"/>
            <a:ext cx="8077199" cy="3416320"/>
          </a:xfrm>
          <a:prstGeom prst="rect">
            <a:avLst/>
          </a:prstGeom>
        </p:spPr>
        <p:txBody>
          <a:bodyPr wrap="square">
            <a:spAutoFit/>
          </a:bodyPr>
          <a:lstStyle/>
          <a:p>
            <a:r>
              <a:rPr lang="nl-BE" u="sng" dirty="0" smtClean="0"/>
              <a:t>Wat ga je evalueren en meten?</a:t>
            </a:r>
            <a:endParaRPr lang="nl-BE" u="sng" dirty="0"/>
          </a:p>
          <a:p>
            <a:pPr marL="342900" indent="-342900">
              <a:buAutoNum type="arabicPeriod"/>
            </a:pPr>
            <a:endParaRPr lang="nl-BE" dirty="0" smtClean="0"/>
          </a:p>
          <a:p>
            <a:pPr marL="342900" indent="-342900">
              <a:buAutoNum type="arabicPeriod"/>
            </a:pPr>
            <a:r>
              <a:rPr lang="nl-BE" dirty="0" smtClean="0"/>
              <a:t> </a:t>
            </a:r>
            <a:r>
              <a:rPr lang="nl-BE" dirty="0" err="1" smtClean="0"/>
              <a:t>Botdensitometrie</a:t>
            </a:r>
            <a:endParaRPr lang="nl-BE" dirty="0" smtClean="0"/>
          </a:p>
          <a:p>
            <a:pPr marL="742950" lvl="1" indent="-285750">
              <a:buFontTx/>
              <a:buChar char="-"/>
            </a:pPr>
            <a:r>
              <a:rPr lang="nl-BE" dirty="0" smtClean="0"/>
              <a:t>T-score in femurhals</a:t>
            </a:r>
          </a:p>
          <a:p>
            <a:pPr lvl="1"/>
            <a:endParaRPr lang="nl-BE" dirty="0" smtClean="0"/>
          </a:p>
          <a:p>
            <a:pPr marL="342900" indent="-342900">
              <a:buAutoNum type="arabicPeriod"/>
            </a:pPr>
            <a:endParaRPr lang="nl-BE" dirty="0"/>
          </a:p>
          <a:p>
            <a:pPr marL="342900" indent="-342900">
              <a:buAutoNum type="arabicPeriod"/>
            </a:pPr>
            <a:r>
              <a:rPr lang="nl-BE" dirty="0" smtClean="0"/>
              <a:t>Evaluatie klinische toestand</a:t>
            </a:r>
          </a:p>
          <a:p>
            <a:pPr marL="742950" lvl="1" indent="-285750">
              <a:buFontTx/>
              <a:buChar char="-"/>
            </a:pPr>
            <a:r>
              <a:rPr lang="nl-BE" dirty="0" smtClean="0"/>
              <a:t>Zijn er nieuwe klinische risicofactoren aanwezig?</a:t>
            </a:r>
          </a:p>
          <a:p>
            <a:pPr marL="742950" lvl="1" indent="-285750">
              <a:buFontTx/>
              <a:buChar char="-"/>
            </a:pPr>
            <a:r>
              <a:rPr lang="nl-BE" dirty="0" smtClean="0"/>
              <a:t>Is er een nieuwe </a:t>
            </a:r>
            <a:r>
              <a:rPr lang="nl-BE" dirty="0" smtClean="0"/>
              <a:t>fractuur </a:t>
            </a:r>
            <a:r>
              <a:rPr lang="nl-BE" dirty="0" smtClean="0"/>
              <a:t>geweest?</a:t>
            </a:r>
          </a:p>
          <a:p>
            <a:pPr marL="742950" lvl="1" indent="-285750">
              <a:buFontTx/>
              <a:buChar char="-"/>
            </a:pPr>
            <a:r>
              <a:rPr lang="nl-BE" dirty="0" smtClean="0"/>
              <a:t>Is er ernstige secundaire osteoporose </a:t>
            </a:r>
          </a:p>
          <a:p>
            <a:pPr marL="742950" lvl="1" indent="-285750">
              <a:buFontTx/>
              <a:buChar char="-"/>
            </a:pPr>
            <a:r>
              <a:rPr lang="nl-BE" dirty="0" smtClean="0"/>
              <a:t>Is er </a:t>
            </a:r>
            <a:r>
              <a:rPr lang="nl-BE" dirty="0" err="1" smtClean="0"/>
              <a:t>glucocorticoïden</a:t>
            </a:r>
            <a:r>
              <a:rPr lang="nl-BE" dirty="0" smtClean="0"/>
              <a:t> gebruik &gt; 7,5mg / dag</a:t>
            </a:r>
          </a:p>
          <a:p>
            <a:endParaRPr lang="nl-BE" dirty="0"/>
          </a:p>
        </p:txBody>
      </p:sp>
    </p:spTree>
    <p:extLst>
      <p:ext uri="{BB962C8B-B14F-4D97-AF65-F5344CB8AC3E}">
        <p14:creationId xmlns:p14="http://schemas.microsoft.com/office/powerpoint/2010/main" val="286922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Screening: DXA </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Rechthoek 3"/>
          <p:cNvSpPr/>
          <p:nvPr/>
        </p:nvSpPr>
        <p:spPr>
          <a:xfrm>
            <a:off x="609600" y="1859340"/>
            <a:ext cx="6248400" cy="2585323"/>
          </a:xfrm>
          <a:prstGeom prst="rect">
            <a:avLst/>
          </a:prstGeom>
        </p:spPr>
        <p:txBody>
          <a:bodyPr wrap="square">
            <a:spAutoFit/>
          </a:bodyPr>
          <a:lstStyle/>
          <a:p>
            <a:pPr marL="285750" indent="-285750">
              <a:buFont typeface="Arial" panose="020B0604020202020204" pitchFamily="34" charset="0"/>
              <a:buChar char="•"/>
            </a:pPr>
            <a:r>
              <a:rPr lang="nl-BE" dirty="0"/>
              <a:t>Meest gebruikt onderzoek voor diagnose</a:t>
            </a:r>
          </a:p>
          <a:p>
            <a:pPr marL="285750" indent="-285750">
              <a:buFont typeface="Arial" panose="020B0604020202020204" pitchFamily="34" charset="0"/>
              <a:buChar char="•"/>
            </a:pPr>
            <a:r>
              <a:rPr lang="nl-BE" dirty="0"/>
              <a:t>Straling bijna nihil</a:t>
            </a:r>
          </a:p>
          <a:p>
            <a:pPr marL="285750" indent="-285750">
              <a:buFont typeface="Arial" panose="020B0604020202020204" pitchFamily="34" charset="0"/>
              <a:buChar char="•"/>
            </a:pPr>
            <a:r>
              <a:rPr lang="nl-BE" dirty="0"/>
              <a:t>Meet aantal gram </a:t>
            </a:r>
            <a:r>
              <a:rPr lang="nl-BE" dirty="0" err="1"/>
              <a:t>hydroxy-apatiet</a:t>
            </a:r>
            <a:r>
              <a:rPr lang="nl-BE" dirty="0"/>
              <a:t>/cm2</a:t>
            </a:r>
          </a:p>
          <a:p>
            <a:pPr marL="285750" indent="-285750">
              <a:buFont typeface="Arial" panose="020B0604020202020204" pitchFamily="34" charset="0"/>
              <a:buChar char="•"/>
            </a:pPr>
            <a:r>
              <a:rPr lang="nl-BE" dirty="0"/>
              <a:t>Meting T score (verhouding </a:t>
            </a:r>
            <a:r>
              <a:rPr lang="nl-BE" dirty="0" err="1"/>
              <a:t>vd</a:t>
            </a:r>
            <a:r>
              <a:rPr lang="nl-BE" dirty="0"/>
              <a:t> meting </a:t>
            </a:r>
            <a:r>
              <a:rPr lang="nl-BE" dirty="0" err="1"/>
              <a:t>tov</a:t>
            </a:r>
            <a:r>
              <a:rPr lang="nl-BE" dirty="0"/>
              <a:t> deze bij een jong volwassenen)</a:t>
            </a:r>
          </a:p>
          <a:p>
            <a:pPr marL="285750" indent="-285750">
              <a:buFont typeface="Arial" panose="020B0604020202020204" pitchFamily="34" charset="0"/>
              <a:buChar char="•"/>
            </a:pPr>
            <a:r>
              <a:rPr lang="nl-BE" dirty="0"/>
              <a:t>Meting Z score (verhouding </a:t>
            </a:r>
            <a:r>
              <a:rPr lang="nl-BE" dirty="0" err="1"/>
              <a:t>tov</a:t>
            </a:r>
            <a:r>
              <a:rPr lang="nl-BE" dirty="0"/>
              <a:t> leeftijdsgenoten)</a:t>
            </a:r>
          </a:p>
          <a:p>
            <a:pPr marL="285750" indent="-285750">
              <a:buFont typeface="Arial" panose="020B0604020202020204" pitchFamily="34" charset="0"/>
              <a:buChar char="•"/>
            </a:pPr>
            <a:r>
              <a:rPr lang="nl-BE" dirty="0" err="1"/>
              <a:t>Patient</a:t>
            </a:r>
            <a:r>
              <a:rPr lang="nl-BE" dirty="0"/>
              <a:t> ligt op het toestel (bed)</a:t>
            </a:r>
          </a:p>
          <a:p>
            <a:pPr marL="285750" indent="-285750">
              <a:buFont typeface="Arial" panose="020B0604020202020204" pitchFamily="34" charset="0"/>
              <a:buChar char="•"/>
            </a:pPr>
            <a:r>
              <a:rPr lang="nl-BE" dirty="0"/>
              <a:t>Duur onderzoek 5-10 minuten</a:t>
            </a:r>
          </a:p>
          <a:p>
            <a:pPr marL="285750" indent="-285750">
              <a:buFont typeface="Arial" panose="020B0604020202020204" pitchFamily="34" charset="0"/>
              <a:buChar char="•"/>
            </a:pPr>
            <a:r>
              <a:rPr lang="nl-BE" dirty="0"/>
              <a:t>Meting trabeculair (onderrug) en corticaal (heup) bot</a:t>
            </a:r>
          </a:p>
        </p:txBody>
      </p:sp>
    </p:spTree>
    <p:extLst>
      <p:ext uri="{BB962C8B-B14F-4D97-AF65-F5344CB8AC3E}">
        <p14:creationId xmlns:p14="http://schemas.microsoft.com/office/powerpoint/2010/main" val="3290570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Screening: DXA </a:t>
            </a:r>
          </a:p>
        </p:txBody>
      </p:sp>
      <p:sp>
        <p:nvSpPr>
          <p:cNvPr id="3" name="Tijdelijke aanduiding voor tekst 2"/>
          <p:cNvSpPr>
            <a:spLocks noGrp="1"/>
          </p:cNvSpPr>
          <p:nvPr>
            <p:ph type="body" sz="quarter" idx="13"/>
          </p:nvPr>
        </p:nvSpPr>
        <p:spPr/>
        <p:txBody>
          <a:bodyPr/>
          <a:lstStyle/>
          <a:p>
            <a:r>
              <a:rPr lang="nl-BE" dirty="0"/>
              <a:t>Dr. Frank </a:t>
            </a:r>
            <a:r>
              <a:rPr lang="nl-BE" dirty="0" err="1"/>
              <a:t>Raeman</a:t>
            </a:r>
            <a:r>
              <a:rPr lang="nl-BE" dirty="0"/>
              <a:t> (ZNA): presentatie osteoporose, 09/2017</a:t>
            </a:r>
          </a:p>
          <a:p>
            <a:endParaRPr lang="nl-BE" dirty="0"/>
          </a:p>
        </p:txBody>
      </p:sp>
      <p:pic>
        <p:nvPicPr>
          <p:cNvPr id="4" name="Afbeelding 3"/>
          <p:cNvPicPr>
            <a:picLocks noChangeAspect="1"/>
          </p:cNvPicPr>
          <p:nvPr/>
        </p:nvPicPr>
        <p:blipFill>
          <a:blip r:embed="rId3"/>
          <a:stretch>
            <a:fillRect/>
          </a:stretch>
        </p:blipFill>
        <p:spPr>
          <a:xfrm>
            <a:off x="4688751" y="1536333"/>
            <a:ext cx="4265136" cy="3198851"/>
          </a:xfrm>
          <a:prstGeom prst="rect">
            <a:avLst/>
          </a:prstGeom>
        </p:spPr>
      </p:pic>
      <p:pic>
        <p:nvPicPr>
          <p:cNvPr id="5" name="Afbeelding 4"/>
          <p:cNvPicPr>
            <a:picLocks noChangeAspect="1"/>
          </p:cNvPicPr>
          <p:nvPr/>
        </p:nvPicPr>
        <p:blipFill rotWithShape="1">
          <a:blip r:embed="rId4"/>
          <a:srcRect l="389" t="36350" r="56299"/>
          <a:stretch/>
        </p:blipFill>
        <p:spPr>
          <a:xfrm>
            <a:off x="95929" y="3398680"/>
            <a:ext cx="3045784" cy="3356992"/>
          </a:xfrm>
          <a:prstGeom prst="rect">
            <a:avLst/>
          </a:prstGeom>
        </p:spPr>
      </p:pic>
      <p:sp>
        <p:nvSpPr>
          <p:cNvPr id="6" name="Rechthoek 5"/>
          <p:cNvSpPr/>
          <p:nvPr/>
        </p:nvSpPr>
        <p:spPr>
          <a:xfrm>
            <a:off x="95929" y="1732628"/>
            <a:ext cx="4260047"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nl-BE" sz="1600" dirty="0" smtClean="0"/>
              <a:t>Straling </a:t>
            </a:r>
            <a:r>
              <a:rPr lang="nl-BE" sz="1600" dirty="0"/>
              <a:t>bijna nihil</a:t>
            </a:r>
          </a:p>
          <a:p>
            <a:pPr marL="285750" indent="-285750">
              <a:buFont typeface="Arial" panose="020B0604020202020204" pitchFamily="34" charset="0"/>
              <a:buChar char="•"/>
            </a:pPr>
            <a:r>
              <a:rPr lang="nl-BE" sz="1600" dirty="0"/>
              <a:t>Meet aantal gram </a:t>
            </a:r>
            <a:r>
              <a:rPr lang="nl-BE" sz="1600" dirty="0" err="1"/>
              <a:t>hydroxy-apatiet</a:t>
            </a:r>
            <a:r>
              <a:rPr lang="nl-BE" sz="1600" dirty="0"/>
              <a:t>/cm2</a:t>
            </a:r>
          </a:p>
          <a:p>
            <a:pPr marL="285750" indent="-285750">
              <a:buFont typeface="Arial" panose="020B0604020202020204" pitchFamily="34" charset="0"/>
              <a:buChar char="•"/>
            </a:pPr>
            <a:r>
              <a:rPr lang="nl-BE" sz="1600" dirty="0" smtClean="0"/>
              <a:t>Patiënt </a:t>
            </a:r>
            <a:r>
              <a:rPr lang="nl-BE" sz="1600" dirty="0"/>
              <a:t>ligt op het toestel (bed)</a:t>
            </a:r>
          </a:p>
          <a:p>
            <a:pPr marL="285750" indent="-285750">
              <a:buFont typeface="Arial" panose="020B0604020202020204" pitchFamily="34" charset="0"/>
              <a:buChar char="•"/>
            </a:pPr>
            <a:r>
              <a:rPr lang="nl-BE" sz="1600" dirty="0"/>
              <a:t>Duur </a:t>
            </a:r>
            <a:r>
              <a:rPr lang="nl-BE" sz="1600" dirty="0" smtClean="0"/>
              <a:t>onderzoek: </a:t>
            </a:r>
            <a:r>
              <a:rPr lang="nl-BE" sz="1600" dirty="0"/>
              <a:t>5-10 minuten</a:t>
            </a:r>
          </a:p>
          <a:p>
            <a:pPr marL="285750" indent="-285750">
              <a:buFont typeface="Arial" panose="020B0604020202020204" pitchFamily="34" charset="0"/>
              <a:buChar char="•"/>
            </a:pPr>
            <a:r>
              <a:rPr lang="nl-BE" sz="1600" dirty="0"/>
              <a:t>Meting trabeculair (onderrug) en corticaal (heup) bot</a:t>
            </a:r>
          </a:p>
        </p:txBody>
      </p:sp>
      <p:sp>
        <p:nvSpPr>
          <p:cNvPr id="8" name="Gebogen pijl 7"/>
          <p:cNvSpPr/>
          <p:nvPr/>
        </p:nvSpPr>
        <p:spPr>
          <a:xfrm rot="5400000" flipH="1">
            <a:off x="2847535" y="3574969"/>
            <a:ext cx="1080120" cy="65811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pic>
        <p:nvPicPr>
          <p:cNvPr id="9" name="Afbeelding 8"/>
          <p:cNvPicPr>
            <a:picLocks noChangeAspect="1"/>
          </p:cNvPicPr>
          <p:nvPr/>
        </p:nvPicPr>
        <p:blipFill>
          <a:blip r:embed="rId5"/>
          <a:stretch>
            <a:fillRect/>
          </a:stretch>
        </p:blipFill>
        <p:spPr>
          <a:xfrm>
            <a:off x="5413609" y="4869160"/>
            <a:ext cx="3543511" cy="1822377"/>
          </a:xfrm>
          <a:prstGeom prst="rect">
            <a:avLst/>
          </a:prstGeom>
        </p:spPr>
      </p:pic>
      <p:sp>
        <p:nvSpPr>
          <p:cNvPr id="10" name="Tekstvak 9"/>
          <p:cNvSpPr txBox="1"/>
          <p:nvPr/>
        </p:nvSpPr>
        <p:spPr>
          <a:xfrm rot="16200000">
            <a:off x="4333144" y="5580293"/>
            <a:ext cx="1822377"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sz="2000" dirty="0" smtClean="0"/>
              <a:t>T-score</a:t>
            </a:r>
            <a:endParaRPr lang="nl-BE" sz="2000" dirty="0"/>
          </a:p>
        </p:txBody>
      </p:sp>
      <p:sp>
        <p:nvSpPr>
          <p:cNvPr id="12" name="U-vormige pijl 11"/>
          <p:cNvSpPr/>
          <p:nvPr/>
        </p:nvSpPr>
        <p:spPr>
          <a:xfrm rot="16200000" flipH="1">
            <a:off x="3957999" y="4261166"/>
            <a:ext cx="1364182" cy="970522"/>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30294413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250825" y="0"/>
            <a:ext cx="8229600" cy="1143000"/>
          </a:xfrm>
        </p:spPr>
        <p:txBody>
          <a:bodyPr anchor="t">
            <a:normAutofit/>
          </a:bodyPr>
          <a:lstStyle/>
          <a:p>
            <a:pPr eaLnBrk="1" hangingPunct="1"/>
            <a:r>
              <a:rPr lang="en-US" altLang="nl-BE" dirty="0" err="1" smtClean="0">
                <a:solidFill>
                  <a:srgbClr val="0091AC"/>
                </a:solidFill>
                <a:latin typeface="Arial" panose="020B0604020202020204" pitchFamily="34" charset="0"/>
                <a:cs typeface="Arial" panose="020B0604020202020204" pitchFamily="34" charset="0"/>
              </a:rPr>
              <a:t>Botdensitometrie</a:t>
            </a:r>
            <a:r>
              <a:rPr lang="en-US" altLang="nl-BE" dirty="0" smtClean="0">
                <a:solidFill>
                  <a:srgbClr val="0091AC"/>
                </a:solidFill>
                <a:latin typeface="Arial" panose="020B0604020202020204" pitchFamily="34" charset="0"/>
                <a:cs typeface="Arial" panose="020B0604020202020204" pitchFamily="34" charset="0"/>
              </a:rPr>
              <a:t/>
            </a:r>
            <a:br>
              <a:rPr lang="en-US" altLang="nl-BE" dirty="0" smtClean="0">
                <a:solidFill>
                  <a:srgbClr val="0091AC"/>
                </a:solidFill>
                <a:latin typeface="Arial" panose="020B0604020202020204" pitchFamily="34" charset="0"/>
                <a:cs typeface="Arial" panose="020B0604020202020204" pitchFamily="34" charset="0"/>
              </a:rPr>
            </a:br>
            <a:r>
              <a:rPr lang="en-US" altLang="nl-BE" sz="2000" dirty="0" smtClean="0">
                <a:solidFill>
                  <a:srgbClr val="0091AC"/>
                </a:solidFill>
                <a:latin typeface="Arial" panose="020B0604020202020204" pitchFamily="34" charset="0"/>
                <a:cs typeface="Arial" panose="020B0604020202020204" pitchFamily="34" charset="0"/>
              </a:rPr>
              <a:t>the Gold standard for Osteoporosis detection</a:t>
            </a:r>
            <a:endParaRPr lang="en-GB" altLang="nl-BE" dirty="0" smtClean="0">
              <a:solidFill>
                <a:srgbClr val="0091AC"/>
              </a:solidFill>
              <a:latin typeface="Arial" panose="020B0604020202020204" pitchFamily="34" charset="0"/>
              <a:cs typeface="Arial" panose="020B0604020202020204" pitchFamily="34" charset="0"/>
            </a:endParaRPr>
          </a:p>
        </p:txBody>
      </p:sp>
      <p:sp>
        <p:nvSpPr>
          <p:cNvPr id="37891" name="Espace réservé du contenu 2"/>
          <p:cNvSpPr>
            <a:spLocks noGrp="1"/>
          </p:cNvSpPr>
          <p:nvPr>
            <p:ph idx="1"/>
          </p:nvPr>
        </p:nvSpPr>
        <p:spPr>
          <a:xfrm>
            <a:off x="395287" y="1477095"/>
            <a:ext cx="8291512" cy="4929188"/>
          </a:xfrm>
        </p:spPr>
        <p:txBody>
          <a:bodyPr/>
          <a:lstStyle/>
          <a:p>
            <a:pPr eaLnBrk="1" hangingPunct="1">
              <a:buFontTx/>
              <a:buNone/>
            </a:pPr>
            <a:r>
              <a:rPr lang="en-GB" altLang="nl-BE" sz="1800" dirty="0" smtClean="0">
                <a:solidFill>
                  <a:srgbClr val="0091AC"/>
                </a:solidFill>
                <a:latin typeface="Arial" panose="020B0604020202020204" pitchFamily="34" charset="0"/>
                <a:cs typeface="Arial" panose="020B0604020202020204" pitchFamily="34" charset="0"/>
              </a:rPr>
              <a:t>BMD Thresholds are defined by the WHO as follows:</a:t>
            </a:r>
          </a:p>
          <a:p>
            <a:pPr eaLnBrk="1" hangingPunct="1">
              <a:buClr>
                <a:srgbClr val="62BB46"/>
              </a:buClr>
              <a:buSzPct val="150000"/>
              <a:buFont typeface="Wingdings" panose="05000000000000000000" pitchFamily="2" charset="2"/>
              <a:buChar char="§"/>
            </a:pPr>
            <a:r>
              <a:rPr lang="en-GB" altLang="nl-BE" sz="1800" dirty="0" smtClean="0">
                <a:solidFill>
                  <a:srgbClr val="0091AC"/>
                </a:solidFill>
                <a:latin typeface="Arial" panose="020B0604020202020204" pitchFamily="34" charset="0"/>
                <a:cs typeface="Arial" panose="020B0604020202020204" pitchFamily="34" charset="0"/>
              </a:rPr>
              <a:t>Normal: T-score &gt; -1.0 SD</a:t>
            </a:r>
          </a:p>
          <a:p>
            <a:pPr eaLnBrk="1" hangingPunct="1">
              <a:buClr>
                <a:srgbClr val="62BB46"/>
              </a:buClr>
              <a:buSzPct val="150000"/>
              <a:buFont typeface="Wingdings" panose="05000000000000000000" pitchFamily="2" charset="2"/>
              <a:buChar char="§"/>
            </a:pPr>
            <a:r>
              <a:rPr lang="en-GB" altLang="nl-BE" sz="1800" dirty="0" err="1" smtClean="0">
                <a:solidFill>
                  <a:srgbClr val="0091AC"/>
                </a:solidFill>
                <a:latin typeface="Arial" panose="020B0604020202020204" pitchFamily="34" charset="0"/>
                <a:cs typeface="Arial" panose="020B0604020202020204" pitchFamily="34" charset="0"/>
              </a:rPr>
              <a:t>Osteopenic</a:t>
            </a:r>
            <a:r>
              <a:rPr lang="en-GB" altLang="nl-BE" sz="1800" dirty="0" smtClean="0">
                <a:solidFill>
                  <a:srgbClr val="0091AC"/>
                </a:solidFill>
                <a:latin typeface="Arial" panose="020B0604020202020204" pitchFamily="34" charset="0"/>
                <a:cs typeface="Arial" panose="020B0604020202020204" pitchFamily="34" charset="0"/>
              </a:rPr>
              <a:t>: T-score ≥ -1.0 SD &lt; -2.5 SD</a:t>
            </a:r>
          </a:p>
          <a:p>
            <a:pPr eaLnBrk="1" hangingPunct="1">
              <a:spcAft>
                <a:spcPts val="1200"/>
              </a:spcAft>
              <a:buClr>
                <a:srgbClr val="62BB46"/>
              </a:buClr>
              <a:buSzPct val="150000"/>
              <a:buFont typeface="Wingdings" panose="05000000000000000000" pitchFamily="2" charset="2"/>
              <a:buChar char="§"/>
            </a:pPr>
            <a:r>
              <a:rPr lang="en-GB" altLang="nl-BE" sz="1800" dirty="0" smtClean="0">
                <a:solidFill>
                  <a:srgbClr val="0091AC"/>
                </a:solidFill>
                <a:latin typeface="Arial" panose="020B0604020202020204" pitchFamily="34" charset="0"/>
                <a:cs typeface="Arial" panose="020B0604020202020204" pitchFamily="34" charset="0"/>
              </a:rPr>
              <a:t>Osteoporotic: T-score ≤ -2.5 SD </a:t>
            </a:r>
          </a:p>
          <a:p>
            <a:pPr eaLnBrk="1" hangingPunct="1">
              <a:buClr>
                <a:srgbClr val="62BB46"/>
              </a:buClr>
              <a:buSzPct val="150000"/>
              <a:buFontTx/>
              <a:buNone/>
            </a:pPr>
            <a:r>
              <a:rPr lang="en-GB" altLang="nl-BE" sz="1800" b="1" dirty="0" smtClean="0">
                <a:solidFill>
                  <a:srgbClr val="0091AC"/>
                </a:solidFill>
                <a:latin typeface="Arial" panose="020B0604020202020204" pitchFamily="34" charset="0"/>
                <a:cs typeface="Arial" panose="020B0604020202020204" pitchFamily="34" charset="0"/>
              </a:rPr>
              <a:t>BUT</a:t>
            </a:r>
            <a:r>
              <a:rPr lang="en-GB" altLang="nl-BE" sz="1800" dirty="0" smtClean="0">
                <a:solidFill>
                  <a:srgbClr val="0091AC"/>
                </a:solidFill>
                <a:latin typeface="Arial" panose="020B0604020202020204" pitchFamily="34" charset="0"/>
                <a:cs typeface="Arial" panose="020B0604020202020204" pitchFamily="34" charset="0"/>
              </a:rPr>
              <a:t>: </a:t>
            </a:r>
            <a:r>
              <a:rPr lang="en-GB" altLang="nl-BE" sz="1800" b="1" dirty="0" smtClean="0">
                <a:solidFill>
                  <a:srgbClr val="0091AC"/>
                </a:solidFill>
                <a:latin typeface="Arial" panose="020B0604020202020204" pitchFamily="34" charset="0"/>
                <a:cs typeface="Arial" panose="020B0604020202020204" pitchFamily="34" charset="0"/>
              </a:rPr>
              <a:t>A third of osteoporotic fractures occurs in the </a:t>
            </a:r>
            <a:r>
              <a:rPr lang="en-GB" altLang="nl-BE" sz="1800" b="1" dirty="0" err="1" smtClean="0">
                <a:solidFill>
                  <a:srgbClr val="0091AC"/>
                </a:solidFill>
                <a:latin typeface="Arial" panose="020B0604020202020204" pitchFamily="34" charset="0"/>
                <a:cs typeface="Arial" panose="020B0604020202020204" pitchFamily="34" charset="0"/>
              </a:rPr>
              <a:t>Osteopenic</a:t>
            </a:r>
            <a:r>
              <a:rPr lang="en-GB" altLang="nl-BE" sz="1800" b="1" dirty="0" smtClean="0">
                <a:solidFill>
                  <a:srgbClr val="0091AC"/>
                </a:solidFill>
                <a:latin typeface="Arial" panose="020B0604020202020204" pitchFamily="34" charset="0"/>
                <a:cs typeface="Arial" panose="020B0604020202020204" pitchFamily="34" charset="0"/>
              </a:rPr>
              <a:t>  Zone</a:t>
            </a:r>
          </a:p>
          <a:p>
            <a:pPr eaLnBrk="1" hangingPunct="1">
              <a:buClr>
                <a:srgbClr val="62BB46"/>
              </a:buClr>
              <a:buSzPct val="150000"/>
              <a:buFontTx/>
              <a:buNone/>
            </a:pPr>
            <a:endParaRPr lang="en-GB" altLang="nl-BE" sz="2000" dirty="0" smtClean="0">
              <a:solidFill>
                <a:srgbClr val="0091AC"/>
              </a:solidFill>
              <a:latin typeface="Arial" panose="020B0604020202020204" pitchFamily="34" charset="0"/>
              <a:cs typeface="Arial" panose="020B0604020202020204" pitchFamily="34" charset="0"/>
            </a:endParaRPr>
          </a:p>
          <a:p>
            <a:pPr eaLnBrk="1" hangingPunct="1">
              <a:buClr>
                <a:srgbClr val="62BB46"/>
              </a:buClr>
              <a:buSzPct val="150000"/>
              <a:buFontTx/>
              <a:buNone/>
            </a:pPr>
            <a:endParaRPr lang="en-GB" altLang="nl-BE" sz="2000" dirty="0" smtClean="0">
              <a:solidFill>
                <a:srgbClr val="0091AC"/>
              </a:solidFill>
              <a:latin typeface="Arial" panose="020B0604020202020204" pitchFamily="34" charset="0"/>
              <a:cs typeface="Arial" panose="020B0604020202020204" pitchFamily="34" charset="0"/>
            </a:endParaRPr>
          </a:p>
        </p:txBody>
      </p:sp>
      <p:grpSp>
        <p:nvGrpSpPr>
          <p:cNvPr id="37892" name="Group 91"/>
          <p:cNvGrpSpPr>
            <a:grpSpLocks/>
          </p:cNvGrpSpPr>
          <p:nvPr/>
        </p:nvGrpSpPr>
        <p:grpSpPr bwMode="auto">
          <a:xfrm>
            <a:off x="395288" y="3423047"/>
            <a:ext cx="8005762" cy="3462337"/>
            <a:chOff x="1173" y="1489"/>
            <a:chExt cx="3595" cy="1682"/>
          </a:xfrm>
        </p:grpSpPr>
        <p:sp>
          <p:nvSpPr>
            <p:cNvPr id="37894" name="Rectangle 10"/>
            <p:cNvSpPr>
              <a:spLocks noChangeArrowheads="1"/>
            </p:cNvSpPr>
            <p:nvPr/>
          </p:nvSpPr>
          <p:spPr bwMode="auto">
            <a:xfrm>
              <a:off x="2783" y="1655"/>
              <a:ext cx="802" cy="1243"/>
            </a:xfrm>
            <a:prstGeom prst="rect">
              <a:avLst/>
            </a:prstGeom>
            <a:solidFill>
              <a:srgbClr val="0091A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6" name="Rectangle 11"/>
            <p:cNvSpPr>
              <a:spLocks noChangeArrowheads="1"/>
            </p:cNvSpPr>
            <p:nvPr/>
          </p:nvSpPr>
          <p:spPr bwMode="auto">
            <a:xfrm>
              <a:off x="2843" y="2599"/>
              <a:ext cx="142" cy="292"/>
            </a:xfrm>
            <a:prstGeom prst="rect">
              <a:avLst/>
            </a:prstGeom>
            <a:solidFill>
              <a:schemeClr val="accent6">
                <a:lumMod val="50000"/>
                <a:alpha val="50195"/>
              </a:schemeClr>
            </a:solidFill>
            <a:ln w="12700">
              <a:solidFill>
                <a:schemeClr val="bg2"/>
              </a:solid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7" name="Rectangle 12"/>
            <p:cNvSpPr>
              <a:spLocks noChangeArrowheads="1"/>
            </p:cNvSpPr>
            <p:nvPr/>
          </p:nvSpPr>
          <p:spPr bwMode="auto">
            <a:xfrm>
              <a:off x="1564" y="2791"/>
              <a:ext cx="143" cy="100"/>
            </a:xfrm>
            <a:prstGeom prst="rect">
              <a:avLst/>
            </a:prstGeom>
            <a:solidFill>
              <a:schemeClr val="accent6">
                <a:lumMod val="50000"/>
                <a:alpha val="50195"/>
              </a:schemeClr>
            </a:solidFill>
            <a:ln w="12700">
              <a:solidFill>
                <a:schemeClr val="bg2"/>
              </a:solid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8" name="Rectangle 13"/>
            <p:cNvSpPr>
              <a:spLocks noChangeArrowheads="1"/>
            </p:cNvSpPr>
            <p:nvPr/>
          </p:nvSpPr>
          <p:spPr bwMode="auto">
            <a:xfrm>
              <a:off x="1823" y="2787"/>
              <a:ext cx="142" cy="104"/>
            </a:xfrm>
            <a:prstGeom prst="rect">
              <a:avLst/>
            </a:prstGeom>
            <a:solidFill>
              <a:schemeClr val="accent6">
                <a:lumMod val="50000"/>
                <a:alpha val="50195"/>
              </a:schemeClr>
            </a:solidFill>
            <a:ln w="12700">
              <a:solidFill>
                <a:schemeClr val="bg2"/>
              </a:solid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9" name="Rectangle 14"/>
            <p:cNvSpPr>
              <a:spLocks noChangeArrowheads="1"/>
            </p:cNvSpPr>
            <p:nvPr/>
          </p:nvSpPr>
          <p:spPr bwMode="auto">
            <a:xfrm>
              <a:off x="2076" y="2748"/>
              <a:ext cx="143" cy="143"/>
            </a:xfrm>
            <a:prstGeom prst="rect">
              <a:avLst/>
            </a:prstGeom>
            <a:solidFill>
              <a:schemeClr val="accent6">
                <a:lumMod val="50000"/>
                <a:alpha val="50195"/>
              </a:schemeClr>
            </a:solidFill>
            <a:ln w="12700">
              <a:solidFill>
                <a:schemeClr val="bg2"/>
              </a:solid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10" name="Rectangle 15"/>
            <p:cNvSpPr>
              <a:spLocks noChangeArrowheads="1"/>
            </p:cNvSpPr>
            <p:nvPr/>
          </p:nvSpPr>
          <p:spPr bwMode="auto">
            <a:xfrm>
              <a:off x="2337" y="2716"/>
              <a:ext cx="141" cy="175"/>
            </a:xfrm>
            <a:prstGeom prst="rect">
              <a:avLst/>
            </a:prstGeom>
            <a:solidFill>
              <a:schemeClr val="accent6">
                <a:lumMod val="50000"/>
                <a:alpha val="50195"/>
              </a:schemeClr>
            </a:solidFill>
            <a:ln w="12700">
              <a:solidFill>
                <a:schemeClr val="bg2"/>
              </a:solid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11" name="Rectangle 16"/>
            <p:cNvSpPr>
              <a:spLocks noChangeArrowheads="1"/>
            </p:cNvSpPr>
            <p:nvPr/>
          </p:nvSpPr>
          <p:spPr bwMode="auto">
            <a:xfrm>
              <a:off x="2593" y="2682"/>
              <a:ext cx="142" cy="209"/>
            </a:xfrm>
            <a:prstGeom prst="rect">
              <a:avLst/>
            </a:prstGeom>
            <a:solidFill>
              <a:schemeClr val="accent6">
                <a:lumMod val="50000"/>
                <a:alpha val="50195"/>
              </a:schemeClr>
            </a:solidFill>
            <a:ln w="12700">
              <a:solidFill>
                <a:schemeClr val="bg2"/>
              </a:solid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12" name="Rectangle 17"/>
            <p:cNvSpPr>
              <a:spLocks noChangeArrowheads="1"/>
            </p:cNvSpPr>
            <p:nvPr/>
          </p:nvSpPr>
          <p:spPr bwMode="auto">
            <a:xfrm>
              <a:off x="3100" y="2492"/>
              <a:ext cx="142" cy="399"/>
            </a:xfrm>
            <a:prstGeom prst="rect">
              <a:avLst/>
            </a:prstGeom>
            <a:solidFill>
              <a:schemeClr val="accent6">
                <a:lumMod val="50000"/>
                <a:alpha val="50195"/>
              </a:schemeClr>
            </a:solidFill>
            <a:ln w="12700">
              <a:solidFill>
                <a:schemeClr val="bg2"/>
              </a:solid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13" name="Rectangle 18"/>
            <p:cNvSpPr>
              <a:spLocks noChangeArrowheads="1"/>
            </p:cNvSpPr>
            <p:nvPr/>
          </p:nvSpPr>
          <p:spPr bwMode="auto">
            <a:xfrm>
              <a:off x="3366" y="2346"/>
              <a:ext cx="142" cy="545"/>
            </a:xfrm>
            <a:prstGeom prst="rect">
              <a:avLst/>
            </a:prstGeom>
            <a:solidFill>
              <a:schemeClr val="accent6">
                <a:lumMod val="50000"/>
                <a:alpha val="50195"/>
              </a:schemeClr>
            </a:solidFill>
            <a:ln w="12700">
              <a:solidFill>
                <a:schemeClr val="bg2"/>
              </a:solid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14" name="Rectangle 19"/>
            <p:cNvSpPr>
              <a:spLocks noChangeArrowheads="1"/>
            </p:cNvSpPr>
            <p:nvPr/>
          </p:nvSpPr>
          <p:spPr bwMode="auto">
            <a:xfrm>
              <a:off x="3629" y="2137"/>
              <a:ext cx="142" cy="754"/>
            </a:xfrm>
            <a:prstGeom prst="rect">
              <a:avLst/>
            </a:prstGeom>
            <a:solidFill>
              <a:schemeClr val="accent6">
                <a:lumMod val="50000"/>
                <a:alpha val="50195"/>
              </a:schemeClr>
            </a:solidFill>
            <a:ln w="12700">
              <a:solidFill>
                <a:schemeClr val="bg2"/>
              </a:solid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15" name="Rectangle 20"/>
            <p:cNvSpPr>
              <a:spLocks noChangeArrowheads="1"/>
            </p:cNvSpPr>
            <p:nvPr/>
          </p:nvSpPr>
          <p:spPr bwMode="auto">
            <a:xfrm>
              <a:off x="3876" y="1939"/>
              <a:ext cx="142" cy="952"/>
            </a:xfrm>
            <a:prstGeom prst="rect">
              <a:avLst/>
            </a:prstGeom>
            <a:solidFill>
              <a:schemeClr val="accent6">
                <a:lumMod val="50000"/>
                <a:alpha val="50195"/>
              </a:schemeClr>
            </a:solidFill>
            <a:ln w="12700">
              <a:solidFill>
                <a:schemeClr val="bg2"/>
              </a:solid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16" name="Rectangle 21"/>
            <p:cNvSpPr>
              <a:spLocks noChangeArrowheads="1"/>
            </p:cNvSpPr>
            <p:nvPr/>
          </p:nvSpPr>
          <p:spPr bwMode="auto">
            <a:xfrm>
              <a:off x="4139" y="1876"/>
              <a:ext cx="142" cy="1015"/>
            </a:xfrm>
            <a:prstGeom prst="rect">
              <a:avLst/>
            </a:prstGeom>
            <a:solidFill>
              <a:schemeClr val="accent6">
                <a:lumMod val="50000"/>
                <a:alpha val="50195"/>
              </a:schemeClr>
            </a:solidFill>
            <a:ln w="12700">
              <a:solidFill>
                <a:schemeClr val="bg2"/>
              </a:solid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17" name="Rectangle 22"/>
            <p:cNvSpPr>
              <a:spLocks noChangeArrowheads="1"/>
            </p:cNvSpPr>
            <p:nvPr/>
          </p:nvSpPr>
          <p:spPr bwMode="auto">
            <a:xfrm rot="16200000">
              <a:off x="449" y="2213"/>
              <a:ext cx="1548" cy="100"/>
            </a:xfrm>
            <a:prstGeom prst="rect">
              <a:avLst/>
            </a:prstGeom>
            <a:noFill/>
            <a:ln w="9525">
              <a:noFill/>
              <a:miter lim="800000"/>
              <a:headEnd/>
              <a:tailEnd/>
            </a:ln>
          </p:spPr>
          <p:txBody>
            <a:bodyPr lIns="82550" tIns="41275" rIns="82550" bIns="41275">
              <a:spAutoFit/>
            </a:bodyPr>
            <a:lstStyle/>
            <a:p>
              <a:pPr algn="ctr" defTabSz="739775" fontAlgn="auto">
                <a:lnSpc>
                  <a:spcPct val="90000"/>
                </a:lnSpc>
                <a:spcBef>
                  <a:spcPts val="0"/>
                </a:spcBef>
                <a:spcAft>
                  <a:spcPts val="0"/>
                </a:spcAft>
                <a:defRPr/>
              </a:pPr>
              <a:r>
                <a:rPr lang="fr-FR" sz="1000" b="1" dirty="0">
                  <a:solidFill>
                    <a:schemeClr val="accent6">
                      <a:lumMod val="50000"/>
                    </a:schemeClr>
                  </a:solidFill>
                  <a:latin typeface="+mn-lt"/>
                  <a:ea typeface="+mn-ea"/>
                </a:rPr>
                <a:t>Fracture rate for 1000 people per </a:t>
              </a:r>
              <a:r>
                <a:rPr lang="fr-FR" sz="1000" b="1" dirty="0" err="1">
                  <a:solidFill>
                    <a:schemeClr val="accent6">
                      <a:lumMod val="50000"/>
                    </a:schemeClr>
                  </a:solidFill>
                  <a:latin typeface="+mn-lt"/>
                  <a:ea typeface="+mn-ea"/>
                </a:rPr>
                <a:t>year</a:t>
              </a:r>
              <a:endParaRPr lang="en-US" sz="1000" b="1" dirty="0">
                <a:solidFill>
                  <a:schemeClr val="accent6">
                    <a:lumMod val="50000"/>
                  </a:schemeClr>
                </a:solidFill>
                <a:latin typeface="+mn-lt"/>
                <a:ea typeface="+mn-ea"/>
              </a:endParaRPr>
            </a:p>
          </p:txBody>
        </p:sp>
        <p:sp>
          <p:nvSpPr>
            <p:cNvPr id="18" name="Rectangle 23"/>
            <p:cNvSpPr>
              <a:spLocks noChangeArrowheads="1"/>
            </p:cNvSpPr>
            <p:nvPr/>
          </p:nvSpPr>
          <p:spPr bwMode="auto">
            <a:xfrm rot="16200000">
              <a:off x="4133" y="2185"/>
              <a:ext cx="1170" cy="100"/>
            </a:xfrm>
            <a:prstGeom prst="rect">
              <a:avLst/>
            </a:prstGeom>
            <a:noFill/>
            <a:ln w="9525">
              <a:noFill/>
              <a:miter lim="800000"/>
              <a:headEnd/>
              <a:tailEnd/>
            </a:ln>
          </p:spPr>
          <p:txBody>
            <a:bodyPr lIns="82550" tIns="41275" rIns="82550" bIns="41275">
              <a:spAutoFit/>
            </a:bodyPr>
            <a:lstStyle/>
            <a:p>
              <a:pPr defTabSz="739775" fontAlgn="auto">
                <a:lnSpc>
                  <a:spcPct val="90000"/>
                </a:lnSpc>
                <a:spcBef>
                  <a:spcPts val="0"/>
                </a:spcBef>
                <a:spcAft>
                  <a:spcPts val="0"/>
                </a:spcAft>
                <a:defRPr/>
              </a:pPr>
              <a:r>
                <a:rPr lang="en-US" sz="1000" b="1" dirty="0">
                  <a:solidFill>
                    <a:schemeClr val="accent6">
                      <a:lumMod val="50000"/>
                    </a:schemeClr>
                  </a:solidFill>
                  <a:latin typeface="+mn-lt"/>
                  <a:ea typeface="+mn-ea"/>
                </a:rPr>
                <a:t>Number of fractured women</a:t>
              </a:r>
            </a:p>
          </p:txBody>
        </p:sp>
        <p:sp>
          <p:nvSpPr>
            <p:cNvPr id="37908" name="Rectangle 24"/>
            <p:cNvSpPr>
              <a:spLocks noChangeArrowheads="1"/>
            </p:cNvSpPr>
            <p:nvPr/>
          </p:nvSpPr>
          <p:spPr bwMode="auto">
            <a:xfrm>
              <a:off x="1626" y="2933"/>
              <a:ext cx="25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73977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73977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73977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73977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73977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en-US" altLang="nl-BE" sz="900" b="1">
                  <a:solidFill>
                    <a:schemeClr val="bg2"/>
                  </a:solidFill>
                  <a:latin typeface="Lucida Grande" charset="0"/>
                </a:rPr>
                <a:t>1.0</a:t>
              </a:r>
            </a:p>
          </p:txBody>
        </p:sp>
        <p:sp>
          <p:nvSpPr>
            <p:cNvPr id="37909" name="Rectangle 25"/>
            <p:cNvSpPr>
              <a:spLocks noChangeArrowheads="1"/>
            </p:cNvSpPr>
            <p:nvPr/>
          </p:nvSpPr>
          <p:spPr bwMode="auto">
            <a:xfrm>
              <a:off x="1896" y="2933"/>
              <a:ext cx="25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73977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73977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73977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73977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73977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en-US" altLang="nl-BE" sz="900" b="1">
                  <a:solidFill>
                    <a:schemeClr val="bg2"/>
                  </a:solidFill>
                  <a:latin typeface="Lucida Grande" charset="0"/>
                </a:rPr>
                <a:t>0.5</a:t>
              </a:r>
            </a:p>
          </p:txBody>
        </p:sp>
        <p:sp>
          <p:nvSpPr>
            <p:cNvPr id="37910" name="Rectangle 26"/>
            <p:cNvSpPr>
              <a:spLocks noChangeArrowheads="1"/>
            </p:cNvSpPr>
            <p:nvPr/>
          </p:nvSpPr>
          <p:spPr bwMode="auto">
            <a:xfrm>
              <a:off x="2143" y="2933"/>
              <a:ext cx="25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73977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73977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73977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73977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73977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en-US" altLang="nl-BE" sz="900" b="1">
                  <a:solidFill>
                    <a:schemeClr val="bg2"/>
                  </a:solidFill>
                  <a:latin typeface="Lucida Grande" charset="0"/>
                </a:rPr>
                <a:t>0.0</a:t>
              </a:r>
            </a:p>
          </p:txBody>
        </p:sp>
        <p:sp>
          <p:nvSpPr>
            <p:cNvPr id="37911" name="Rectangle 27"/>
            <p:cNvSpPr>
              <a:spLocks noChangeArrowheads="1"/>
            </p:cNvSpPr>
            <p:nvPr/>
          </p:nvSpPr>
          <p:spPr bwMode="auto">
            <a:xfrm>
              <a:off x="2404" y="2933"/>
              <a:ext cx="251"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73977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73977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73977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73977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73977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en-US" altLang="nl-BE" sz="900" b="1">
                  <a:solidFill>
                    <a:schemeClr val="bg2"/>
                  </a:solidFill>
                  <a:latin typeface="Lucida Grande" charset="0"/>
                </a:rPr>
                <a:t>-0.5</a:t>
              </a:r>
            </a:p>
          </p:txBody>
        </p:sp>
        <p:sp>
          <p:nvSpPr>
            <p:cNvPr id="37912" name="Rectangle 28"/>
            <p:cNvSpPr>
              <a:spLocks noChangeArrowheads="1"/>
            </p:cNvSpPr>
            <p:nvPr/>
          </p:nvSpPr>
          <p:spPr bwMode="auto">
            <a:xfrm>
              <a:off x="2644" y="2933"/>
              <a:ext cx="27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73977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73977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73977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73977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73977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en-US" altLang="nl-BE" sz="900" b="1">
                  <a:solidFill>
                    <a:schemeClr val="bg2"/>
                  </a:solidFill>
                  <a:latin typeface="Lucida Grande" charset="0"/>
                </a:rPr>
                <a:t>-1.0</a:t>
              </a:r>
            </a:p>
          </p:txBody>
        </p:sp>
        <p:sp>
          <p:nvSpPr>
            <p:cNvPr id="37913" name="Rectangle 29"/>
            <p:cNvSpPr>
              <a:spLocks noChangeArrowheads="1"/>
            </p:cNvSpPr>
            <p:nvPr/>
          </p:nvSpPr>
          <p:spPr bwMode="auto">
            <a:xfrm>
              <a:off x="2892" y="2933"/>
              <a:ext cx="27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73977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73977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73977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73977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73977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en-US" altLang="nl-BE" sz="900" b="1">
                  <a:solidFill>
                    <a:schemeClr val="bg2"/>
                  </a:solidFill>
                  <a:latin typeface="Lucida Grande" charset="0"/>
                </a:rPr>
                <a:t>-1.5</a:t>
              </a:r>
            </a:p>
          </p:txBody>
        </p:sp>
        <p:sp>
          <p:nvSpPr>
            <p:cNvPr id="37914" name="Rectangle 30"/>
            <p:cNvSpPr>
              <a:spLocks noChangeArrowheads="1"/>
            </p:cNvSpPr>
            <p:nvPr/>
          </p:nvSpPr>
          <p:spPr bwMode="auto">
            <a:xfrm>
              <a:off x="3161" y="2933"/>
              <a:ext cx="27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73977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73977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73977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73977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73977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en-US" altLang="nl-BE" sz="900" b="1">
                  <a:solidFill>
                    <a:schemeClr val="bg2"/>
                  </a:solidFill>
                  <a:latin typeface="Lucida Grande" charset="0"/>
                </a:rPr>
                <a:t>-2.0</a:t>
              </a:r>
            </a:p>
          </p:txBody>
        </p:sp>
        <p:sp>
          <p:nvSpPr>
            <p:cNvPr id="37915" name="Rectangle 31"/>
            <p:cNvSpPr>
              <a:spLocks noChangeArrowheads="1"/>
            </p:cNvSpPr>
            <p:nvPr/>
          </p:nvSpPr>
          <p:spPr bwMode="auto">
            <a:xfrm>
              <a:off x="3429" y="2933"/>
              <a:ext cx="279"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73977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73977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73977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73977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73977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en-US" altLang="nl-BE" sz="900" b="1">
                  <a:solidFill>
                    <a:schemeClr val="bg2"/>
                  </a:solidFill>
                  <a:latin typeface="Lucida Grande" charset="0"/>
                </a:rPr>
                <a:t>-2.5</a:t>
              </a:r>
            </a:p>
          </p:txBody>
        </p:sp>
        <p:sp>
          <p:nvSpPr>
            <p:cNvPr id="37916" name="Rectangle 32"/>
            <p:cNvSpPr>
              <a:spLocks noChangeArrowheads="1"/>
            </p:cNvSpPr>
            <p:nvPr/>
          </p:nvSpPr>
          <p:spPr bwMode="auto">
            <a:xfrm>
              <a:off x="3696" y="2933"/>
              <a:ext cx="280"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73977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73977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73977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73977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73977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en-US" altLang="nl-BE" sz="900" b="1">
                  <a:solidFill>
                    <a:schemeClr val="bg2"/>
                  </a:solidFill>
                  <a:latin typeface="Lucida Grande" charset="0"/>
                </a:rPr>
                <a:t>-3.0</a:t>
              </a:r>
            </a:p>
          </p:txBody>
        </p:sp>
        <p:sp>
          <p:nvSpPr>
            <p:cNvPr id="37917" name="Rectangle 33"/>
            <p:cNvSpPr>
              <a:spLocks noChangeArrowheads="1"/>
            </p:cNvSpPr>
            <p:nvPr/>
          </p:nvSpPr>
          <p:spPr bwMode="auto">
            <a:xfrm>
              <a:off x="3941" y="2933"/>
              <a:ext cx="293"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73977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73977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73977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73977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73977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en-US" altLang="nl-BE" sz="900" b="1">
                  <a:solidFill>
                    <a:schemeClr val="bg2"/>
                  </a:solidFill>
                  <a:latin typeface="Lucida Grande" charset="0"/>
                </a:rPr>
                <a:t>-3.5</a:t>
              </a:r>
            </a:p>
          </p:txBody>
        </p:sp>
        <p:sp>
          <p:nvSpPr>
            <p:cNvPr id="37918" name="Rectangle 34"/>
            <p:cNvSpPr>
              <a:spLocks noChangeArrowheads="1"/>
            </p:cNvSpPr>
            <p:nvPr/>
          </p:nvSpPr>
          <p:spPr bwMode="auto">
            <a:xfrm>
              <a:off x="1593" y="2786"/>
              <a:ext cx="65" cy="105"/>
            </a:xfrm>
            <a:prstGeom prst="rect">
              <a:avLst/>
            </a:prstGeom>
            <a:solidFill>
              <a:srgbClr val="008000">
                <a:alpha val="7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19" name="Rectangle 35"/>
            <p:cNvSpPr>
              <a:spLocks noChangeArrowheads="1"/>
            </p:cNvSpPr>
            <p:nvPr/>
          </p:nvSpPr>
          <p:spPr bwMode="auto">
            <a:xfrm>
              <a:off x="1852" y="2783"/>
              <a:ext cx="62" cy="118"/>
            </a:xfrm>
            <a:prstGeom prst="rect">
              <a:avLst/>
            </a:prstGeom>
            <a:solidFill>
              <a:srgbClr val="008000">
                <a:alpha val="7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20" name="Rectangle 36"/>
            <p:cNvSpPr>
              <a:spLocks noChangeArrowheads="1"/>
            </p:cNvSpPr>
            <p:nvPr/>
          </p:nvSpPr>
          <p:spPr bwMode="auto">
            <a:xfrm>
              <a:off x="2111" y="2605"/>
              <a:ext cx="62" cy="286"/>
            </a:xfrm>
            <a:prstGeom prst="rect">
              <a:avLst/>
            </a:prstGeom>
            <a:solidFill>
              <a:srgbClr val="008000">
                <a:alpha val="7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21" name="Rectangle 37"/>
            <p:cNvSpPr>
              <a:spLocks noChangeArrowheads="1"/>
            </p:cNvSpPr>
            <p:nvPr/>
          </p:nvSpPr>
          <p:spPr bwMode="auto">
            <a:xfrm>
              <a:off x="2370" y="2362"/>
              <a:ext cx="61" cy="529"/>
            </a:xfrm>
            <a:prstGeom prst="rect">
              <a:avLst/>
            </a:prstGeom>
            <a:solidFill>
              <a:srgbClr val="008000">
                <a:alpha val="7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22" name="Rectangle 38"/>
            <p:cNvSpPr>
              <a:spLocks noChangeArrowheads="1"/>
            </p:cNvSpPr>
            <p:nvPr/>
          </p:nvSpPr>
          <p:spPr bwMode="auto">
            <a:xfrm>
              <a:off x="2628" y="2106"/>
              <a:ext cx="65" cy="785"/>
            </a:xfrm>
            <a:prstGeom prst="rect">
              <a:avLst/>
            </a:prstGeom>
            <a:solidFill>
              <a:srgbClr val="008000">
                <a:alpha val="7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23" name="Rectangle 39"/>
            <p:cNvSpPr>
              <a:spLocks noChangeArrowheads="1"/>
            </p:cNvSpPr>
            <p:nvPr/>
          </p:nvSpPr>
          <p:spPr bwMode="auto">
            <a:xfrm>
              <a:off x="2887" y="1884"/>
              <a:ext cx="62" cy="1007"/>
            </a:xfrm>
            <a:prstGeom prst="rect">
              <a:avLst/>
            </a:prstGeom>
            <a:solidFill>
              <a:srgbClr val="008000">
                <a:alpha val="7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24" name="Rectangle 40"/>
            <p:cNvSpPr>
              <a:spLocks noChangeArrowheads="1"/>
            </p:cNvSpPr>
            <p:nvPr/>
          </p:nvSpPr>
          <p:spPr bwMode="auto">
            <a:xfrm>
              <a:off x="3146" y="1847"/>
              <a:ext cx="62" cy="1044"/>
            </a:xfrm>
            <a:prstGeom prst="rect">
              <a:avLst/>
            </a:prstGeom>
            <a:solidFill>
              <a:srgbClr val="008000">
                <a:alpha val="7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25" name="Rectangle 41"/>
            <p:cNvSpPr>
              <a:spLocks noChangeArrowheads="1"/>
            </p:cNvSpPr>
            <p:nvPr/>
          </p:nvSpPr>
          <p:spPr bwMode="auto">
            <a:xfrm>
              <a:off x="3404" y="2032"/>
              <a:ext cx="63" cy="859"/>
            </a:xfrm>
            <a:prstGeom prst="rect">
              <a:avLst/>
            </a:prstGeom>
            <a:solidFill>
              <a:srgbClr val="008000">
                <a:alpha val="7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26" name="Rectangle 42"/>
            <p:cNvSpPr>
              <a:spLocks noChangeArrowheads="1"/>
            </p:cNvSpPr>
            <p:nvPr/>
          </p:nvSpPr>
          <p:spPr bwMode="auto">
            <a:xfrm>
              <a:off x="3669" y="2306"/>
              <a:ext cx="62" cy="585"/>
            </a:xfrm>
            <a:prstGeom prst="rect">
              <a:avLst/>
            </a:prstGeom>
            <a:solidFill>
              <a:srgbClr val="008000">
                <a:alpha val="7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27" name="Rectangle 43"/>
            <p:cNvSpPr>
              <a:spLocks noChangeArrowheads="1"/>
            </p:cNvSpPr>
            <p:nvPr/>
          </p:nvSpPr>
          <p:spPr bwMode="auto">
            <a:xfrm>
              <a:off x="3930" y="2593"/>
              <a:ext cx="61" cy="298"/>
            </a:xfrm>
            <a:prstGeom prst="rect">
              <a:avLst/>
            </a:prstGeom>
            <a:solidFill>
              <a:srgbClr val="008000">
                <a:alpha val="7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28" name="Rectangle 44"/>
            <p:cNvSpPr>
              <a:spLocks noChangeArrowheads="1"/>
            </p:cNvSpPr>
            <p:nvPr/>
          </p:nvSpPr>
          <p:spPr bwMode="auto">
            <a:xfrm>
              <a:off x="4189" y="2719"/>
              <a:ext cx="63" cy="172"/>
            </a:xfrm>
            <a:prstGeom prst="rect">
              <a:avLst/>
            </a:prstGeom>
            <a:solidFill>
              <a:srgbClr val="008000">
                <a:alpha val="70195"/>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40" name="Rectangle 45"/>
            <p:cNvSpPr>
              <a:spLocks noChangeArrowheads="1"/>
            </p:cNvSpPr>
            <p:nvPr/>
          </p:nvSpPr>
          <p:spPr bwMode="auto">
            <a:xfrm>
              <a:off x="1646" y="1600"/>
              <a:ext cx="1310" cy="277"/>
            </a:xfrm>
            <a:prstGeom prst="rect">
              <a:avLst/>
            </a:prstGeom>
            <a:noFill/>
            <a:ln w="12700">
              <a:noFill/>
              <a:miter lim="800000"/>
              <a:headEnd/>
              <a:tailEnd/>
            </a:ln>
          </p:spPr>
          <p:txBody>
            <a:bodyPr lIns="82550" tIns="41275" rIns="82550" bIns="41275">
              <a:spAutoFit/>
            </a:bodyPr>
            <a:lstStyle/>
            <a:p>
              <a:pPr defTabSz="739775" fontAlgn="auto">
                <a:lnSpc>
                  <a:spcPct val="95000"/>
                </a:lnSpc>
                <a:spcBef>
                  <a:spcPts val="0"/>
                </a:spcBef>
                <a:spcAft>
                  <a:spcPts val="0"/>
                </a:spcAft>
                <a:defRPr/>
              </a:pPr>
              <a:r>
                <a:rPr lang="en-US" sz="1000" b="1" dirty="0">
                  <a:solidFill>
                    <a:schemeClr val="accent6">
                      <a:lumMod val="50000"/>
                    </a:schemeClr>
                  </a:solidFill>
                  <a:latin typeface="+mn-lt"/>
                  <a:ea typeface="+mn-ea"/>
                </a:rPr>
                <a:t>Fracture rate</a:t>
              </a:r>
            </a:p>
            <a:p>
              <a:pPr defTabSz="739775" fontAlgn="auto">
                <a:lnSpc>
                  <a:spcPct val="95000"/>
                </a:lnSpc>
                <a:spcBef>
                  <a:spcPts val="0"/>
                </a:spcBef>
                <a:spcAft>
                  <a:spcPts val="600"/>
                </a:spcAft>
                <a:defRPr/>
              </a:pPr>
              <a:endParaRPr lang="en-US" sz="800" b="1" dirty="0">
                <a:solidFill>
                  <a:srgbClr val="FFFF00"/>
                </a:solidFill>
                <a:latin typeface="+mn-lt"/>
                <a:ea typeface="+mn-ea"/>
              </a:endParaRPr>
            </a:p>
            <a:p>
              <a:pPr defTabSz="739775" fontAlgn="auto">
                <a:lnSpc>
                  <a:spcPct val="95000"/>
                </a:lnSpc>
                <a:spcBef>
                  <a:spcPts val="0"/>
                </a:spcBef>
                <a:spcAft>
                  <a:spcPts val="0"/>
                </a:spcAft>
                <a:defRPr/>
              </a:pPr>
              <a:r>
                <a:rPr lang="en-US" sz="1000" b="1" dirty="0">
                  <a:solidFill>
                    <a:srgbClr val="336600"/>
                  </a:solidFill>
                  <a:latin typeface="+mn-lt"/>
                  <a:ea typeface="+mn-ea"/>
                </a:rPr>
                <a:t>Number of fractured women</a:t>
              </a:r>
            </a:p>
          </p:txBody>
        </p:sp>
        <p:sp>
          <p:nvSpPr>
            <p:cNvPr id="41" name="Rectangle 46"/>
            <p:cNvSpPr>
              <a:spLocks noChangeArrowheads="1"/>
            </p:cNvSpPr>
            <p:nvPr/>
          </p:nvSpPr>
          <p:spPr bwMode="auto">
            <a:xfrm>
              <a:off x="1573" y="1624"/>
              <a:ext cx="79" cy="67"/>
            </a:xfrm>
            <a:prstGeom prst="rect">
              <a:avLst/>
            </a:prstGeom>
            <a:solidFill>
              <a:schemeClr val="accent6">
                <a:lumMod val="50000"/>
                <a:alpha val="59999"/>
              </a:schemeClr>
            </a:solidFill>
            <a:ln w="12700">
              <a:noFill/>
              <a:miter lim="800000"/>
              <a:headEnd type="none" w="sm" len="sm"/>
              <a:tailEnd type="none" w="sm" len="sm"/>
            </a:ln>
          </p:spPr>
          <p:txBody>
            <a:bodyPr wrap="none" anchor="ctr"/>
            <a:lstStyle/>
            <a:p>
              <a:pPr fontAlgn="auto">
                <a:spcBef>
                  <a:spcPts val="0"/>
                </a:spcBef>
                <a:spcAft>
                  <a:spcPts val="0"/>
                </a:spcAft>
                <a:defRPr/>
              </a:pPr>
              <a:endParaRPr lang="fr-FR">
                <a:latin typeface="+mn-lt"/>
                <a:ea typeface="+mn-ea"/>
              </a:endParaRPr>
            </a:p>
          </p:txBody>
        </p:sp>
        <p:sp>
          <p:nvSpPr>
            <p:cNvPr id="37931" name="Rectangle 47"/>
            <p:cNvSpPr>
              <a:spLocks noChangeArrowheads="1"/>
            </p:cNvSpPr>
            <p:nvPr/>
          </p:nvSpPr>
          <p:spPr bwMode="auto">
            <a:xfrm>
              <a:off x="1573" y="1790"/>
              <a:ext cx="79" cy="63"/>
            </a:xfrm>
            <a:prstGeom prst="rect">
              <a:avLst/>
            </a:prstGeom>
            <a:solidFill>
              <a:srgbClr val="008000">
                <a:alpha val="79999"/>
              </a:srgbClr>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32" name="Rectangle 67"/>
            <p:cNvSpPr>
              <a:spLocks noChangeArrowheads="1"/>
            </p:cNvSpPr>
            <p:nvPr/>
          </p:nvSpPr>
          <p:spPr bwMode="auto">
            <a:xfrm>
              <a:off x="1386" y="2845"/>
              <a:ext cx="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spcBef>
                  <a:spcPct val="0"/>
                </a:spcBef>
                <a:buSzTx/>
                <a:buFontTx/>
                <a:buNone/>
              </a:pPr>
              <a:r>
                <a:rPr lang="en-GB" altLang="nl-BE" sz="1000" b="1">
                  <a:solidFill>
                    <a:schemeClr val="bg2"/>
                  </a:solidFill>
                  <a:latin typeface="Lucida Grande" charset="0"/>
                </a:rPr>
                <a:t>0</a:t>
              </a:r>
            </a:p>
          </p:txBody>
        </p:sp>
        <p:sp>
          <p:nvSpPr>
            <p:cNvPr id="37933" name="Rectangle 68"/>
            <p:cNvSpPr>
              <a:spLocks noChangeArrowheads="1"/>
            </p:cNvSpPr>
            <p:nvPr/>
          </p:nvSpPr>
          <p:spPr bwMode="auto">
            <a:xfrm>
              <a:off x="1336" y="260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spcBef>
                  <a:spcPct val="0"/>
                </a:spcBef>
                <a:buSzTx/>
                <a:buFontTx/>
                <a:buNone/>
              </a:pPr>
              <a:r>
                <a:rPr lang="en-GB" altLang="nl-BE" sz="1000" b="1">
                  <a:solidFill>
                    <a:schemeClr val="bg2"/>
                  </a:solidFill>
                  <a:latin typeface="Lucida Grande" charset="0"/>
                </a:rPr>
                <a:t>10</a:t>
              </a:r>
            </a:p>
          </p:txBody>
        </p:sp>
        <p:sp>
          <p:nvSpPr>
            <p:cNvPr id="37934" name="Rectangle 69"/>
            <p:cNvSpPr>
              <a:spLocks noChangeArrowheads="1"/>
            </p:cNvSpPr>
            <p:nvPr/>
          </p:nvSpPr>
          <p:spPr bwMode="auto">
            <a:xfrm>
              <a:off x="1336" y="2370"/>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spcBef>
                  <a:spcPct val="0"/>
                </a:spcBef>
                <a:buSzTx/>
                <a:buFontTx/>
                <a:buNone/>
              </a:pPr>
              <a:r>
                <a:rPr lang="en-GB" altLang="nl-BE" sz="1000" b="1">
                  <a:solidFill>
                    <a:schemeClr val="bg2"/>
                  </a:solidFill>
                  <a:latin typeface="Lucida Grande" charset="0"/>
                </a:rPr>
                <a:t>20</a:t>
              </a:r>
            </a:p>
          </p:txBody>
        </p:sp>
        <p:sp>
          <p:nvSpPr>
            <p:cNvPr id="37935" name="Rectangle 70"/>
            <p:cNvSpPr>
              <a:spLocks noChangeArrowheads="1"/>
            </p:cNvSpPr>
            <p:nvPr/>
          </p:nvSpPr>
          <p:spPr bwMode="auto">
            <a:xfrm>
              <a:off x="1336" y="2122"/>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spcBef>
                  <a:spcPct val="0"/>
                </a:spcBef>
                <a:buSzTx/>
                <a:buFontTx/>
                <a:buNone/>
              </a:pPr>
              <a:r>
                <a:rPr lang="en-GB" altLang="nl-BE" sz="1000" b="1">
                  <a:solidFill>
                    <a:schemeClr val="bg2"/>
                  </a:solidFill>
                  <a:latin typeface="Lucida Grande" charset="0"/>
                </a:rPr>
                <a:t>30</a:t>
              </a:r>
            </a:p>
          </p:txBody>
        </p:sp>
        <p:sp>
          <p:nvSpPr>
            <p:cNvPr id="37936" name="Rectangle 71"/>
            <p:cNvSpPr>
              <a:spLocks noChangeArrowheads="1"/>
            </p:cNvSpPr>
            <p:nvPr/>
          </p:nvSpPr>
          <p:spPr bwMode="auto">
            <a:xfrm>
              <a:off x="1336" y="1877"/>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spcBef>
                  <a:spcPct val="0"/>
                </a:spcBef>
                <a:buSzTx/>
                <a:buFontTx/>
                <a:buNone/>
              </a:pPr>
              <a:r>
                <a:rPr lang="en-GB" altLang="nl-BE" sz="1000" b="1">
                  <a:solidFill>
                    <a:schemeClr val="bg2"/>
                  </a:solidFill>
                  <a:latin typeface="Lucida Grande" charset="0"/>
                </a:rPr>
                <a:t>40</a:t>
              </a:r>
            </a:p>
          </p:txBody>
        </p:sp>
        <p:sp>
          <p:nvSpPr>
            <p:cNvPr id="37937" name="Rectangle 72"/>
            <p:cNvSpPr>
              <a:spLocks noChangeArrowheads="1"/>
            </p:cNvSpPr>
            <p:nvPr/>
          </p:nvSpPr>
          <p:spPr bwMode="auto">
            <a:xfrm>
              <a:off x="1336" y="1662"/>
              <a:ext cx="8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spcBef>
                  <a:spcPct val="0"/>
                </a:spcBef>
                <a:buSzTx/>
                <a:buFontTx/>
                <a:buNone/>
              </a:pPr>
              <a:r>
                <a:rPr lang="en-GB" altLang="nl-BE" sz="1000" b="1">
                  <a:solidFill>
                    <a:schemeClr val="bg2"/>
                  </a:solidFill>
                  <a:latin typeface="Lucida Grande" charset="0"/>
                </a:rPr>
                <a:t>50</a:t>
              </a:r>
            </a:p>
          </p:txBody>
        </p:sp>
        <p:sp>
          <p:nvSpPr>
            <p:cNvPr id="37938" name="Rectangle 73"/>
            <p:cNvSpPr>
              <a:spLocks noChangeArrowheads="1"/>
            </p:cNvSpPr>
            <p:nvPr/>
          </p:nvSpPr>
          <p:spPr bwMode="auto">
            <a:xfrm>
              <a:off x="4397" y="2845"/>
              <a:ext cx="43"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spcBef>
                  <a:spcPct val="0"/>
                </a:spcBef>
                <a:buSzTx/>
                <a:buFontTx/>
                <a:buNone/>
              </a:pPr>
              <a:r>
                <a:rPr lang="en-GB" altLang="nl-BE" sz="1000" b="1">
                  <a:solidFill>
                    <a:schemeClr val="bg2"/>
                  </a:solidFill>
                  <a:latin typeface="Lucida Grande" charset="0"/>
                </a:rPr>
                <a:t>0</a:t>
              </a:r>
            </a:p>
          </p:txBody>
        </p:sp>
        <p:sp>
          <p:nvSpPr>
            <p:cNvPr id="37939" name="Rectangle 74"/>
            <p:cNvSpPr>
              <a:spLocks noChangeArrowheads="1"/>
            </p:cNvSpPr>
            <p:nvPr/>
          </p:nvSpPr>
          <p:spPr bwMode="auto">
            <a:xfrm>
              <a:off x="4414" y="2582"/>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spcBef>
                  <a:spcPct val="0"/>
                </a:spcBef>
                <a:buSzTx/>
                <a:buFontTx/>
                <a:buNone/>
              </a:pPr>
              <a:r>
                <a:rPr lang="en-GB" altLang="nl-BE" sz="1000" b="1">
                  <a:solidFill>
                    <a:schemeClr val="bg2"/>
                  </a:solidFill>
                  <a:latin typeface="Lucida Grande" charset="0"/>
                </a:rPr>
                <a:t>100</a:t>
              </a:r>
            </a:p>
          </p:txBody>
        </p:sp>
        <p:sp>
          <p:nvSpPr>
            <p:cNvPr id="37940" name="Rectangle 75"/>
            <p:cNvSpPr>
              <a:spLocks noChangeArrowheads="1"/>
            </p:cNvSpPr>
            <p:nvPr/>
          </p:nvSpPr>
          <p:spPr bwMode="auto">
            <a:xfrm>
              <a:off x="4414" y="2366"/>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spcBef>
                  <a:spcPct val="0"/>
                </a:spcBef>
                <a:buSzTx/>
                <a:buFontTx/>
                <a:buNone/>
              </a:pPr>
              <a:r>
                <a:rPr lang="en-GB" altLang="nl-BE" sz="1000" b="1">
                  <a:solidFill>
                    <a:schemeClr val="bg2"/>
                  </a:solidFill>
                  <a:latin typeface="Lucida Grande" charset="0"/>
                </a:rPr>
                <a:t>200</a:t>
              </a:r>
            </a:p>
          </p:txBody>
        </p:sp>
        <p:sp>
          <p:nvSpPr>
            <p:cNvPr id="37941" name="Rectangle 76"/>
            <p:cNvSpPr>
              <a:spLocks noChangeArrowheads="1"/>
            </p:cNvSpPr>
            <p:nvPr/>
          </p:nvSpPr>
          <p:spPr bwMode="auto">
            <a:xfrm>
              <a:off x="4414" y="2122"/>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spcBef>
                  <a:spcPct val="0"/>
                </a:spcBef>
                <a:buSzTx/>
                <a:buFontTx/>
                <a:buNone/>
              </a:pPr>
              <a:r>
                <a:rPr lang="en-GB" altLang="nl-BE" sz="1000" b="1">
                  <a:solidFill>
                    <a:schemeClr val="bg2"/>
                  </a:solidFill>
                  <a:latin typeface="Lucida Grande" charset="0"/>
                </a:rPr>
                <a:t>300</a:t>
              </a:r>
            </a:p>
          </p:txBody>
        </p:sp>
        <p:sp>
          <p:nvSpPr>
            <p:cNvPr id="37942" name="Rectangle 77"/>
            <p:cNvSpPr>
              <a:spLocks noChangeArrowheads="1"/>
            </p:cNvSpPr>
            <p:nvPr/>
          </p:nvSpPr>
          <p:spPr bwMode="auto">
            <a:xfrm>
              <a:off x="4414" y="1842"/>
              <a:ext cx="132"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spcBef>
                  <a:spcPct val="0"/>
                </a:spcBef>
                <a:buSzTx/>
                <a:buFontTx/>
                <a:buNone/>
              </a:pPr>
              <a:r>
                <a:rPr lang="en-GB" altLang="nl-BE" sz="1000" b="1">
                  <a:solidFill>
                    <a:schemeClr val="bg2"/>
                  </a:solidFill>
                  <a:latin typeface="Lucida Grande" charset="0"/>
                </a:rPr>
                <a:t>400</a:t>
              </a:r>
            </a:p>
          </p:txBody>
        </p:sp>
        <p:sp>
          <p:nvSpPr>
            <p:cNvPr id="37943" name="Rectangle 78"/>
            <p:cNvSpPr>
              <a:spLocks noChangeArrowheads="1"/>
            </p:cNvSpPr>
            <p:nvPr/>
          </p:nvSpPr>
          <p:spPr bwMode="auto">
            <a:xfrm>
              <a:off x="1473" y="1562"/>
              <a:ext cx="2904" cy="1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spcBef>
                  <a:spcPct val="0"/>
                </a:spcBef>
                <a:buSzTx/>
                <a:buFontTx/>
                <a:buNone/>
              </a:pPr>
              <a:endParaRPr lang="nl-BE" altLang="nl-BE">
                <a:latin typeface="Lucida Grande" charset="0"/>
              </a:endParaRPr>
            </a:p>
          </p:txBody>
        </p:sp>
        <p:sp>
          <p:nvSpPr>
            <p:cNvPr id="37944" name="Line 79"/>
            <p:cNvSpPr>
              <a:spLocks noChangeShapeType="1"/>
            </p:cNvSpPr>
            <p:nvPr/>
          </p:nvSpPr>
          <p:spPr bwMode="auto">
            <a:xfrm>
              <a:off x="1756" y="2897"/>
              <a:ext cx="0" cy="2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l-BE"/>
            </a:p>
          </p:txBody>
        </p:sp>
        <p:sp>
          <p:nvSpPr>
            <p:cNvPr id="37945" name="Line 80"/>
            <p:cNvSpPr>
              <a:spLocks noChangeShapeType="1"/>
            </p:cNvSpPr>
            <p:nvPr/>
          </p:nvSpPr>
          <p:spPr bwMode="auto">
            <a:xfrm>
              <a:off x="2017" y="2901"/>
              <a:ext cx="0" cy="2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l-BE"/>
            </a:p>
          </p:txBody>
        </p:sp>
        <p:sp>
          <p:nvSpPr>
            <p:cNvPr id="37946" name="Line 81"/>
            <p:cNvSpPr>
              <a:spLocks noChangeShapeType="1"/>
            </p:cNvSpPr>
            <p:nvPr/>
          </p:nvSpPr>
          <p:spPr bwMode="auto">
            <a:xfrm>
              <a:off x="2282" y="2895"/>
              <a:ext cx="0" cy="2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l-BE"/>
            </a:p>
          </p:txBody>
        </p:sp>
        <p:sp>
          <p:nvSpPr>
            <p:cNvPr id="37947" name="Line 82"/>
            <p:cNvSpPr>
              <a:spLocks noChangeShapeType="1"/>
            </p:cNvSpPr>
            <p:nvPr/>
          </p:nvSpPr>
          <p:spPr bwMode="auto">
            <a:xfrm>
              <a:off x="2542" y="2898"/>
              <a:ext cx="0" cy="2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l-BE"/>
            </a:p>
          </p:txBody>
        </p:sp>
        <p:sp>
          <p:nvSpPr>
            <p:cNvPr id="37948" name="Line 83"/>
            <p:cNvSpPr>
              <a:spLocks noChangeShapeType="1"/>
            </p:cNvSpPr>
            <p:nvPr/>
          </p:nvSpPr>
          <p:spPr bwMode="auto">
            <a:xfrm>
              <a:off x="2789" y="2901"/>
              <a:ext cx="0" cy="2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l-BE"/>
            </a:p>
          </p:txBody>
        </p:sp>
        <p:sp>
          <p:nvSpPr>
            <p:cNvPr id="37949" name="Line 84"/>
            <p:cNvSpPr>
              <a:spLocks noChangeShapeType="1"/>
            </p:cNvSpPr>
            <p:nvPr/>
          </p:nvSpPr>
          <p:spPr bwMode="auto">
            <a:xfrm>
              <a:off x="3051" y="2903"/>
              <a:ext cx="0" cy="2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l-BE"/>
            </a:p>
          </p:txBody>
        </p:sp>
        <p:sp>
          <p:nvSpPr>
            <p:cNvPr id="37950" name="Line 85"/>
            <p:cNvSpPr>
              <a:spLocks noChangeShapeType="1"/>
            </p:cNvSpPr>
            <p:nvPr/>
          </p:nvSpPr>
          <p:spPr bwMode="auto">
            <a:xfrm>
              <a:off x="3322" y="2898"/>
              <a:ext cx="0" cy="2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l-BE"/>
            </a:p>
          </p:txBody>
        </p:sp>
        <p:sp>
          <p:nvSpPr>
            <p:cNvPr id="37951" name="Line 86"/>
            <p:cNvSpPr>
              <a:spLocks noChangeShapeType="1"/>
            </p:cNvSpPr>
            <p:nvPr/>
          </p:nvSpPr>
          <p:spPr bwMode="auto">
            <a:xfrm>
              <a:off x="3583" y="2901"/>
              <a:ext cx="0" cy="23"/>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l-BE"/>
            </a:p>
          </p:txBody>
        </p:sp>
        <p:sp>
          <p:nvSpPr>
            <p:cNvPr id="37952" name="Line 87"/>
            <p:cNvSpPr>
              <a:spLocks noChangeShapeType="1"/>
            </p:cNvSpPr>
            <p:nvPr/>
          </p:nvSpPr>
          <p:spPr bwMode="auto">
            <a:xfrm>
              <a:off x="3832" y="2901"/>
              <a:ext cx="0" cy="2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l-BE"/>
            </a:p>
          </p:txBody>
        </p:sp>
        <p:sp>
          <p:nvSpPr>
            <p:cNvPr id="37953" name="Line 88"/>
            <p:cNvSpPr>
              <a:spLocks noChangeShapeType="1"/>
            </p:cNvSpPr>
            <p:nvPr/>
          </p:nvSpPr>
          <p:spPr bwMode="auto">
            <a:xfrm>
              <a:off x="4094" y="2903"/>
              <a:ext cx="0" cy="22"/>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nl-BE"/>
            </a:p>
          </p:txBody>
        </p:sp>
        <p:sp>
          <p:nvSpPr>
            <p:cNvPr id="37954" name="Text Box 89"/>
            <p:cNvSpPr txBox="1">
              <a:spLocks noChangeArrowheads="1"/>
            </p:cNvSpPr>
            <p:nvPr/>
          </p:nvSpPr>
          <p:spPr bwMode="auto">
            <a:xfrm>
              <a:off x="1553" y="3059"/>
              <a:ext cx="2832"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da-DK" altLang="nl-BE" sz="1000" b="1">
                  <a:solidFill>
                    <a:schemeClr val="bg2"/>
                  </a:solidFill>
                  <a:latin typeface="Times New Roman" panose="02020603050405020304" pitchFamily="18" charset="0"/>
                </a:rPr>
                <a:t>Source: Siris et al. Arch Intern Med. 2004; 164:1108-1112 – The NORA cohort</a:t>
              </a:r>
              <a:endParaRPr lang="en-US" altLang="nl-BE" sz="1000" b="1">
                <a:solidFill>
                  <a:schemeClr val="bg2"/>
                </a:solidFill>
                <a:latin typeface="Times New Roman" panose="02020603050405020304" pitchFamily="18" charset="0"/>
              </a:endParaRPr>
            </a:p>
          </p:txBody>
        </p:sp>
        <p:sp>
          <p:nvSpPr>
            <p:cNvPr id="37955" name="Rectangle 90"/>
            <p:cNvSpPr>
              <a:spLocks noChangeArrowheads="1"/>
            </p:cNvSpPr>
            <p:nvPr/>
          </p:nvSpPr>
          <p:spPr bwMode="auto">
            <a:xfrm>
              <a:off x="2600" y="1664"/>
              <a:ext cx="1192"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spAutoFit/>
            </a:bodyPr>
            <a:lstStyle>
              <a:lvl1pPr defTabSz="739775">
                <a:spcBef>
                  <a:spcPct val="20000"/>
                </a:spcBef>
                <a:buSzPct val="50000"/>
                <a:buBlip>
                  <a:blip r:embed="rId3"/>
                </a:buBlip>
                <a:defRPr sz="2400">
                  <a:solidFill>
                    <a:schemeClr val="tx1"/>
                  </a:solidFill>
                  <a:latin typeface="Verdana" panose="020B0604030504040204" pitchFamily="34" charset="0"/>
                  <a:ea typeface="MS PGothic" panose="020B0600070205080204" pitchFamily="34" charset="-128"/>
                </a:defRPr>
              </a:lvl1pPr>
              <a:lvl2pPr marL="742950" indent="-285750" defTabSz="739775">
                <a:spcBef>
                  <a:spcPct val="20000"/>
                </a:spcBef>
                <a:buSzPct val="50000"/>
                <a:buBlip>
                  <a:blip r:embed="rId3"/>
                </a:buBlip>
                <a:defRPr sz="2200">
                  <a:solidFill>
                    <a:schemeClr val="tx1"/>
                  </a:solidFill>
                  <a:latin typeface="Verdana" panose="020B0604030504040204" pitchFamily="34" charset="0"/>
                  <a:ea typeface="MS PGothic" panose="020B0600070205080204" pitchFamily="34" charset="-128"/>
                </a:defRPr>
              </a:lvl2pPr>
              <a:lvl3pPr marL="1143000" indent="-228600" defTabSz="739775">
                <a:spcBef>
                  <a:spcPct val="20000"/>
                </a:spcBef>
                <a:buSzPct val="50000"/>
                <a:buBlip>
                  <a:blip r:embed="rId3"/>
                </a:buBlip>
                <a:defRPr>
                  <a:solidFill>
                    <a:schemeClr val="tx1"/>
                  </a:solidFill>
                  <a:latin typeface="Verdana" panose="020B0604030504040204" pitchFamily="34" charset="0"/>
                  <a:ea typeface="MS PGothic" panose="020B0600070205080204" pitchFamily="34" charset="-128"/>
                </a:defRPr>
              </a:lvl3pPr>
              <a:lvl4pPr marL="1600200" indent="-228600" defTabSz="739775">
                <a:spcBef>
                  <a:spcPct val="20000"/>
                </a:spcBef>
                <a:buSzPct val="50000"/>
                <a:buBlip>
                  <a:blip r:embed="rId3"/>
                </a:buBlip>
                <a:defRPr sz="1600">
                  <a:solidFill>
                    <a:schemeClr val="tx1"/>
                  </a:solidFill>
                  <a:latin typeface="Verdana" panose="020B0604030504040204" pitchFamily="34" charset="0"/>
                  <a:ea typeface="MS PGothic" panose="020B0600070205080204" pitchFamily="34" charset="-128"/>
                </a:defRPr>
              </a:lvl4pPr>
              <a:lvl5pPr marL="2057400" indent="-228600" defTabSz="739775">
                <a:spcBef>
                  <a:spcPct val="20000"/>
                </a:spcBef>
                <a:buSzPct val="50000"/>
                <a:buBlip>
                  <a:blip r:embed="rId3"/>
                </a:buBlip>
                <a:defRPr sz="1400">
                  <a:solidFill>
                    <a:schemeClr val="tx1"/>
                  </a:solidFill>
                  <a:latin typeface="Verdana" panose="020B0604030504040204" pitchFamily="34" charset="0"/>
                  <a:ea typeface="MS PGothic" panose="020B0600070205080204" pitchFamily="34" charset="-128"/>
                </a:defRPr>
              </a:lvl5pPr>
              <a:lvl6pPr marL="25146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6pPr>
              <a:lvl7pPr marL="29718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7pPr>
              <a:lvl8pPr marL="34290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8pPr>
              <a:lvl9pPr marL="3886200" indent="-228600" defTabSz="739775" eaLnBrk="0" fontAlgn="base" hangingPunct="0">
                <a:spcBef>
                  <a:spcPct val="20000"/>
                </a:spcBef>
                <a:spcAft>
                  <a:spcPct val="0"/>
                </a:spcAft>
                <a:buSzPct val="50000"/>
                <a:buBlip>
                  <a:blip r:embed="rId3"/>
                </a:buBlip>
                <a:defRPr sz="1400">
                  <a:solidFill>
                    <a:schemeClr val="tx1"/>
                  </a:solidFill>
                  <a:latin typeface="Verdana" panose="020B0604030504040204" pitchFamily="34" charset="0"/>
                  <a:ea typeface="MS PGothic" panose="020B0600070205080204" pitchFamily="34" charset="-128"/>
                </a:defRPr>
              </a:lvl9pPr>
            </a:lstStyle>
            <a:p>
              <a:pPr algn="ctr">
                <a:lnSpc>
                  <a:spcPct val="90000"/>
                </a:lnSpc>
                <a:spcBef>
                  <a:spcPct val="0"/>
                </a:spcBef>
                <a:buSzTx/>
                <a:buFontTx/>
                <a:buNone/>
              </a:pPr>
              <a:r>
                <a:rPr lang="en-US" altLang="nl-BE" sz="1100" b="1">
                  <a:solidFill>
                    <a:srgbClr val="333333"/>
                  </a:solidFill>
                  <a:latin typeface="Lucida Grande" charset="0"/>
                </a:rPr>
                <a:t>Osteopenic Zone</a:t>
              </a:r>
            </a:p>
          </p:txBody>
        </p:sp>
      </p:grpSp>
      <p:cxnSp>
        <p:nvCxnSpPr>
          <p:cNvPr id="37893" name="Connecteur droit 86"/>
          <p:cNvCxnSpPr>
            <a:cxnSpLocks noChangeShapeType="1"/>
            <a:stCxn id="37932" idx="3"/>
          </p:cNvCxnSpPr>
          <p:nvPr/>
        </p:nvCxnSpPr>
        <p:spPr bwMode="auto">
          <a:xfrm flipV="1">
            <a:off x="969963" y="6309122"/>
            <a:ext cx="6554787" cy="3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001180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t>Welke risicofactoren ken je </a:t>
            </a:r>
          </a:p>
          <a:p>
            <a:pPr algn="ctr"/>
            <a:r>
              <a:rPr lang="nl-BE" sz="4400" dirty="0" smtClean="0"/>
              <a:t>allemaal op osteoporose?</a:t>
            </a:r>
            <a:endParaRPr lang="nl-BE" sz="4400" dirty="0"/>
          </a:p>
        </p:txBody>
      </p:sp>
    </p:spTree>
    <p:extLst>
      <p:ext uri="{BB962C8B-B14F-4D97-AF65-F5344CB8AC3E}">
        <p14:creationId xmlns:p14="http://schemas.microsoft.com/office/powerpoint/2010/main" val="29263604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a:t>
            </a:r>
            <a:r>
              <a:rPr lang="nl-BE" dirty="0" smtClean="0"/>
              <a:t>isicofactoren</a:t>
            </a:r>
            <a:endParaRPr lang="nl-BE" dirty="0"/>
          </a:p>
        </p:txBody>
      </p:sp>
      <p:sp>
        <p:nvSpPr>
          <p:cNvPr id="3" name="Tijdelijke aanduiding voor tekst 2"/>
          <p:cNvSpPr>
            <a:spLocks noGrp="1"/>
          </p:cNvSpPr>
          <p:nvPr>
            <p:ph type="body" sz="quarter" idx="13"/>
          </p:nvPr>
        </p:nvSpPr>
        <p:spPr/>
        <p:txBody>
          <a:bodyPr/>
          <a:lstStyle/>
          <a:p>
            <a:r>
              <a:rPr lang="en-US" dirty="0" err="1"/>
              <a:t>Hendrickx</a:t>
            </a:r>
            <a:r>
              <a:rPr lang="en-US" dirty="0"/>
              <a:t>, G. et al. (2015) A look behind the scenes: the risk and pathogenesis of primary </a:t>
            </a:r>
            <a:r>
              <a:rPr lang="en-US" dirty="0" smtClean="0"/>
              <a:t>osteoporosis Nat</a:t>
            </a:r>
            <a:r>
              <a:rPr lang="en-US" dirty="0"/>
              <a:t>. Rev. </a:t>
            </a:r>
            <a:r>
              <a:rPr lang="en-US" dirty="0" err="1"/>
              <a:t>Rheumatol</a:t>
            </a:r>
            <a:r>
              <a:rPr lang="en-US" dirty="0"/>
              <a:t>. doi:10.1038/nrrheum.2015.48</a:t>
            </a:r>
          </a:p>
          <a:p>
            <a:endParaRPr lang="nl-BE" dirty="0"/>
          </a:p>
        </p:txBody>
      </p:sp>
      <p:pic>
        <p:nvPicPr>
          <p:cNvPr id="5" name="Afbeelding 4"/>
          <p:cNvPicPr>
            <a:picLocks noChangeAspect="1"/>
          </p:cNvPicPr>
          <p:nvPr/>
        </p:nvPicPr>
        <p:blipFill>
          <a:blip r:embed="rId3"/>
          <a:stretch>
            <a:fillRect/>
          </a:stretch>
        </p:blipFill>
        <p:spPr>
          <a:xfrm>
            <a:off x="2555776" y="1628800"/>
            <a:ext cx="3938017" cy="4137543"/>
          </a:xfrm>
          <a:prstGeom prst="rect">
            <a:avLst/>
          </a:prstGeom>
        </p:spPr>
      </p:pic>
      <p:sp>
        <p:nvSpPr>
          <p:cNvPr id="6" name="Afgeronde rechthoek 5"/>
          <p:cNvSpPr/>
          <p:nvPr/>
        </p:nvSpPr>
        <p:spPr>
          <a:xfrm>
            <a:off x="4185064" y="4774902"/>
            <a:ext cx="792088" cy="758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Afgeronde rechthoek 6"/>
          <p:cNvSpPr/>
          <p:nvPr/>
        </p:nvSpPr>
        <p:spPr>
          <a:xfrm>
            <a:off x="4943384" y="4532873"/>
            <a:ext cx="792088" cy="758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Afgeronde rechthoek 7"/>
          <p:cNvSpPr/>
          <p:nvPr/>
        </p:nvSpPr>
        <p:spPr>
          <a:xfrm>
            <a:off x="5508104" y="3985631"/>
            <a:ext cx="792088" cy="758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Afgeronde rechthoek 8"/>
          <p:cNvSpPr/>
          <p:nvPr/>
        </p:nvSpPr>
        <p:spPr>
          <a:xfrm>
            <a:off x="4892584" y="1842880"/>
            <a:ext cx="792088" cy="758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538546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BE" sz="3200" dirty="0" smtClean="0"/>
              <a:t>Risicofactoren: piekbotmassa, calcium, vitamine D en beweging</a:t>
            </a:r>
            <a:endParaRPr lang="nl-BE" sz="3200" dirty="0"/>
          </a:p>
        </p:txBody>
      </p:sp>
      <p:sp>
        <p:nvSpPr>
          <p:cNvPr id="3" name="Tijdelijke aanduiding voor tekst 2"/>
          <p:cNvSpPr>
            <a:spLocks noGrp="1"/>
          </p:cNvSpPr>
          <p:nvPr>
            <p:ph type="body" sz="quarter" idx="13"/>
          </p:nvPr>
        </p:nvSpPr>
        <p:spPr>
          <a:xfrm>
            <a:off x="899592" y="6053138"/>
            <a:ext cx="7787207" cy="704850"/>
          </a:xfrm>
        </p:spPr>
        <p:txBody>
          <a:bodyPr/>
          <a:lstStyle/>
          <a:p>
            <a:r>
              <a:rPr lang="en-US" dirty="0" err="1"/>
              <a:t>Hendrickx</a:t>
            </a:r>
            <a:r>
              <a:rPr lang="en-US" dirty="0"/>
              <a:t>, G. et al. (2015) A look behind the scenes: the risk and pathogenesis of primary osteoporosis Nat. Rev. </a:t>
            </a:r>
            <a:r>
              <a:rPr lang="en-US" dirty="0" err="1"/>
              <a:t>Rheumatol</a:t>
            </a:r>
            <a:r>
              <a:rPr lang="en-US" dirty="0"/>
              <a:t>. doi:10.1038/nrrheum.2015.48</a:t>
            </a:r>
          </a:p>
          <a:p>
            <a:endParaRPr lang="nl-BE" dirty="0"/>
          </a:p>
        </p:txBody>
      </p:sp>
      <p:pic>
        <p:nvPicPr>
          <p:cNvPr id="4" name="Afbeelding 3"/>
          <p:cNvPicPr>
            <a:picLocks noChangeAspect="1"/>
          </p:cNvPicPr>
          <p:nvPr/>
        </p:nvPicPr>
        <p:blipFill>
          <a:blip r:embed="rId3"/>
          <a:stretch>
            <a:fillRect/>
          </a:stretch>
        </p:blipFill>
        <p:spPr>
          <a:xfrm>
            <a:off x="161925" y="1628800"/>
            <a:ext cx="5706219" cy="4295070"/>
          </a:xfrm>
          <a:prstGeom prst="rect">
            <a:avLst/>
          </a:prstGeom>
        </p:spPr>
      </p:pic>
      <p:sp>
        <p:nvSpPr>
          <p:cNvPr id="6" name="Tekstvak 5"/>
          <p:cNvSpPr txBox="1"/>
          <p:nvPr/>
        </p:nvSpPr>
        <p:spPr>
          <a:xfrm>
            <a:off x="5979904" y="1644824"/>
            <a:ext cx="3126327"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Piekbotmassa </a:t>
            </a:r>
            <a:r>
              <a:rPr lang="nl-BE" dirty="0" smtClean="0">
                <a:latin typeface="Calibri" panose="020F0502020204030204" pitchFamily="34" charset="0"/>
                <a:cs typeface="Calibri" panose="020F0502020204030204" pitchFamily="34" charset="0"/>
              </a:rPr>
              <a:t>↑ </a:t>
            </a:r>
          </a:p>
          <a:p>
            <a:r>
              <a:rPr lang="nl-BE" dirty="0" smtClean="0">
                <a:latin typeface="Calibri" panose="020F0502020204030204" pitchFamily="34" charset="0"/>
                <a:cs typeface="Calibri" panose="020F0502020204030204" pitchFamily="34" charset="0"/>
              </a:rPr>
              <a:t>→ kans osteoporose op latere leeftijd ↓</a:t>
            </a:r>
            <a:endParaRPr lang="nl-BE" dirty="0"/>
          </a:p>
        </p:txBody>
      </p:sp>
      <p:sp>
        <p:nvSpPr>
          <p:cNvPr id="7" name="PIJL-OMLAAG 6"/>
          <p:cNvSpPr/>
          <p:nvPr/>
        </p:nvSpPr>
        <p:spPr>
          <a:xfrm>
            <a:off x="7317674" y="2629428"/>
            <a:ext cx="450787" cy="460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5979903" y="3152016"/>
            <a:ext cx="312632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Aanbevelingen HGR rond inname calcium en Vit D ter preventie</a:t>
            </a:r>
          </a:p>
        </p:txBody>
      </p:sp>
      <p:sp>
        <p:nvSpPr>
          <p:cNvPr id="9" name="Tekstvak 8"/>
          <p:cNvSpPr txBox="1"/>
          <p:nvPr/>
        </p:nvSpPr>
        <p:spPr>
          <a:xfrm>
            <a:off x="5979903" y="4511548"/>
            <a:ext cx="312632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Lichaamsbeweging op jonge leeftijd</a:t>
            </a:r>
          </a:p>
        </p:txBody>
      </p:sp>
      <p:sp>
        <p:nvSpPr>
          <p:cNvPr id="10" name="Kruis 9"/>
          <p:cNvSpPr/>
          <p:nvPr/>
        </p:nvSpPr>
        <p:spPr>
          <a:xfrm>
            <a:off x="7365907" y="4136997"/>
            <a:ext cx="354320" cy="322005"/>
          </a:xfrm>
          <a:prstGeom prst="plus">
            <a:avLst>
              <a:gd name="adj" fmla="val 40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   </a:t>
            </a:r>
            <a:endParaRPr lang="nl-BE" dirty="0"/>
          </a:p>
        </p:txBody>
      </p:sp>
      <p:pic>
        <p:nvPicPr>
          <p:cNvPr id="11" name="Afbeelding 10"/>
          <p:cNvPicPr>
            <a:picLocks noChangeAspect="1"/>
          </p:cNvPicPr>
          <p:nvPr/>
        </p:nvPicPr>
        <p:blipFill rotWithShape="1">
          <a:blip r:embed="rId4"/>
          <a:srcRect l="58512" t="3972" r="19546" b="75144"/>
          <a:stretch/>
        </p:blipFill>
        <p:spPr>
          <a:xfrm>
            <a:off x="8455560" y="4979186"/>
            <a:ext cx="663287" cy="663287"/>
          </a:xfrm>
          <a:prstGeom prst="ellipse">
            <a:avLst/>
          </a:prstGeom>
        </p:spPr>
      </p:pic>
      <p:pic>
        <p:nvPicPr>
          <p:cNvPr id="13" name="Afbeelding 12"/>
          <p:cNvPicPr>
            <a:picLocks noChangeAspect="1"/>
          </p:cNvPicPr>
          <p:nvPr/>
        </p:nvPicPr>
        <p:blipFill rotWithShape="1">
          <a:blip r:embed="rId4"/>
          <a:srcRect l="40227" t="74834" r="39659" b="4513"/>
          <a:stretch/>
        </p:blipFill>
        <p:spPr>
          <a:xfrm>
            <a:off x="8474828" y="2410837"/>
            <a:ext cx="608013" cy="655927"/>
          </a:xfrm>
          <a:prstGeom prst="ellipse">
            <a:avLst/>
          </a:prstGeom>
        </p:spPr>
      </p:pic>
      <p:pic>
        <p:nvPicPr>
          <p:cNvPr id="14" name="Afbeelding 13"/>
          <p:cNvPicPr>
            <a:picLocks noChangeAspect="1"/>
          </p:cNvPicPr>
          <p:nvPr/>
        </p:nvPicPr>
        <p:blipFill rotWithShape="1">
          <a:blip r:embed="rId4"/>
          <a:srcRect l="60502" t="69615" r="19544" b="9654"/>
          <a:stretch/>
        </p:blipFill>
        <p:spPr>
          <a:xfrm>
            <a:off x="8479656" y="3788507"/>
            <a:ext cx="603186" cy="658383"/>
          </a:xfrm>
          <a:prstGeom prst="ellipse">
            <a:avLst/>
          </a:prstGeom>
        </p:spPr>
      </p:pic>
      <p:pic>
        <p:nvPicPr>
          <p:cNvPr id="15" name="Afbeelding 14"/>
          <p:cNvPicPr>
            <a:picLocks noChangeAspect="1"/>
          </p:cNvPicPr>
          <p:nvPr/>
        </p:nvPicPr>
        <p:blipFill rotWithShape="1">
          <a:blip r:embed="rId4"/>
          <a:srcRect l="73989" t="55464" r="6057" b="23805"/>
          <a:stretch/>
        </p:blipFill>
        <p:spPr>
          <a:xfrm>
            <a:off x="7871642" y="3788507"/>
            <a:ext cx="603186" cy="658383"/>
          </a:xfrm>
          <a:prstGeom prst="ellipse">
            <a:avLst/>
          </a:prstGeom>
        </p:spPr>
      </p:pic>
    </p:spTree>
    <p:extLst>
      <p:ext uri="{BB962C8B-B14F-4D97-AF65-F5344CB8AC3E}">
        <p14:creationId xmlns:p14="http://schemas.microsoft.com/office/powerpoint/2010/main" val="13591649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a:t>
            </a:r>
            <a:r>
              <a:rPr lang="nl-BE" dirty="0" smtClean="0"/>
              <a:t>isicofactoren</a:t>
            </a:r>
            <a:endParaRPr lang="nl-BE" dirty="0"/>
          </a:p>
        </p:txBody>
      </p:sp>
      <p:sp>
        <p:nvSpPr>
          <p:cNvPr id="3" name="Tijdelijke aanduiding voor tekst 2"/>
          <p:cNvSpPr>
            <a:spLocks noGrp="1"/>
          </p:cNvSpPr>
          <p:nvPr>
            <p:ph type="body" sz="quarter" idx="13"/>
          </p:nvPr>
        </p:nvSpPr>
        <p:spPr/>
        <p:txBody>
          <a:bodyPr/>
          <a:lstStyle/>
          <a:p>
            <a:r>
              <a:rPr lang="en-US" dirty="0" err="1"/>
              <a:t>Hendrickx</a:t>
            </a:r>
            <a:r>
              <a:rPr lang="en-US" dirty="0"/>
              <a:t>, G. et al. (2015) A look behind the scenes: the risk and pathogenesis of primary </a:t>
            </a:r>
            <a:r>
              <a:rPr lang="en-US" dirty="0" smtClean="0"/>
              <a:t>osteoporosis Nat</a:t>
            </a:r>
            <a:r>
              <a:rPr lang="en-US" dirty="0"/>
              <a:t>. Rev. </a:t>
            </a:r>
            <a:r>
              <a:rPr lang="en-US" dirty="0" err="1"/>
              <a:t>Rheumatol</a:t>
            </a:r>
            <a:r>
              <a:rPr lang="en-US" dirty="0"/>
              <a:t>. doi:10.1038/nrrheum.2015.48</a:t>
            </a:r>
          </a:p>
          <a:p>
            <a:endParaRPr lang="nl-BE" dirty="0"/>
          </a:p>
        </p:txBody>
      </p:sp>
      <p:pic>
        <p:nvPicPr>
          <p:cNvPr id="5" name="Afbeelding 4"/>
          <p:cNvPicPr>
            <a:picLocks noChangeAspect="1"/>
          </p:cNvPicPr>
          <p:nvPr/>
        </p:nvPicPr>
        <p:blipFill>
          <a:blip r:embed="rId3"/>
          <a:stretch>
            <a:fillRect/>
          </a:stretch>
        </p:blipFill>
        <p:spPr>
          <a:xfrm>
            <a:off x="2555776" y="1628800"/>
            <a:ext cx="3938017" cy="4137543"/>
          </a:xfrm>
          <a:prstGeom prst="rect">
            <a:avLst/>
          </a:prstGeom>
        </p:spPr>
      </p:pic>
      <p:sp>
        <p:nvSpPr>
          <p:cNvPr id="8" name="Afgeronde rechthoek 7"/>
          <p:cNvSpPr/>
          <p:nvPr/>
        </p:nvSpPr>
        <p:spPr>
          <a:xfrm>
            <a:off x="2751480" y="2448106"/>
            <a:ext cx="792088" cy="758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326726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dirty="0" smtClean="0"/>
              <a:t>Risicofactoren: geslachtshormonen</a:t>
            </a:r>
            <a:endParaRPr lang="nl-BE" sz="3600" dirty="0"/>
          </a:p>
        </p:txBody>
      </p:sp>
      <p:sp>
        <p:nvSpPr>
          <p:cNvPr id="3" name="Tijdelijke aanduiding voor tekst 2"/>
          <p:cNvSpPr>
            <a:spLocks noGrp="1"/>
          </p:cNvSpPr>
          <p:nvPr>
            <p:ph type="body" sz="quarter" idx="13"/>
          </p:nvPr>
        </p:nvSpPr>
        <p:spPr/>
        <p:txBody>
          <a:bodyPr/>
          <a:lstStyle/>
          <a:p>
            <a:r>
              <a:rPr lang="en-US" dirty="0" err="1"/>
              <a:t>Hendrickx</a:t>
            </a:r>
            <a:r>
              <a:rPr lang="en-US" dirty="0"/>
              <a:t>, G. et al. (2015) A look behind the scenes: the risk and pathogenesis of primary osteoporosis Nat. Rev. </a:t>
            </a:r>
            <a:r>
              <a:rPr lang="en-US" dirty="0" err="1"/>
              <a:t>Rheumatol</a:t>
            </a:r>
            <a:r>
              <a:rPr lang="en-US" dirty="0"/>
              <a:t>. </a:t>
            </a:r>
            <a:r>
              <a:rPr lang="en-US" dirty="0" smtClean="0"/>
              <a:t>doi:10.1038/nrrheum.2015.48</a:t>
            </a:r>
          </a:p>
          <a:p>
            <a:r>
              <a:rPr lang="en-US" dirty="0" err="1"/>
              <a:t>Manolagas</a:t>
            </a:r>
            <a:r>
              <a:rPr lang="en-US" dirty="0"/>
              <a:t>, S.C., O’Brien, C.A., Almeida, M., The role of estrogen and androgen receptors in bone health and disease. Nat. Rev. </a:t>
            </a:r>
            <a:r>
              <a:rPr lang="en-US" dirty="0" err="1"/>
              <a:t>Endocrinol</a:t>
            </a:r>
            <a:r>
              <a:rPr lang="en-US" dirty="0"/>
              <a:t>. 2013, 9, 699–712</a:t>
            </a:r>
          </a:p>
          <a:p>
            <a:endParaRPr lang="nl-BE" dirty="0"/>
          </a:p>
        </p:txBody>
      </p:sp>
      <p:sp>
        <p:nvSpPr>
          <p:cNvPr id="7" name="Tekstvak 6"/>
          <p:cNvSpPr txBox="1"/>
          <p:nvPr/>
        </p:nvSpPr>
        <p:spPr>
          <a:xfrm>
            <a:off x="5220072" y="2277767"/>
            <a:ext cx="3816423"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sz="1600" dirty="0" smtClean="0"/>
              <a:t>Verklaring BMD ♂ &gt; ♀</a:t>
            </a:r>
            <a:endParaRPr lang="nl-BE" sz="1600" dirty="0"/>
          </a:p>
        </p:txBody>
      </p:sp>
      <p:sp>
        <p:nvSpPr>
          <p:cNvPr id="8" name="Tekstvak 7"/>
          <p:cNvSpPr txBox="1"/>
          <p:nvPr/>
        </p:nvSpPr>
        <p:spPr>
          <a:xfrm>
            <a:off x="5220071" y="2627643"/>
            <a:ext cx="3816423"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600" dirty="0" err="1" smtClean="0"/>
              <a:t>Periostale</a:t>
            </a:r>
            <a:r>
              <a:rPr lang="nl-BE" sz="1600" dirty="0" smtClean="0"/>
              <a:t> botaanmaak wordt gestimuleerd door androgeen en onderdrukt door oestrogeen</a:t>
            </a:r>
            <a:endParaRPr lang="nl-BE" sz="1600" dirty="0"/>
          </a:p>
        </p:txBody>
      </p:sp>
      <p:grpSp>
        <p:nvGrpSpPr>
          <p:cNvPr id="13" name="Groep 12"/>
          <p:cNvGrpSpPr/>
          <p:nvPr/>
        </p:nvGrpSpPr>
        <p:grpSpPr>
          <a:xfrm>
            <a:off x="40665" y="2276871"/>
            <a:ext cx="5179405" cy="3297778"/>
            <a:chOff x="107505" y="1628800"/>
            <a:chExt cx="4608512" cy="2669110"/>
          </a:xfrm>
        </p:grpSpPr>
        <p:pic>
          <p:nvPicPr>
            <p:cNvPr id="4" name="Afbeelding 3"/>
            <p:cNvPicPr>
              <a:picLocks noChangeAspect="1"/>
            </p:cNvPicPr>
            <p:nvPr/>
          </p:nvPicPr>
          <p:blipFill rotWithShape="1">
            <a:blip r:embed="rId3"/>
            <a:srcRect t="16528" b="6527"/>
            <a:stretch/>
          </p:blipFill>
          <p:spPr>
            <a:xfrm>
              <a:off x="107505" y="1628800"/>
              <a:ext cx="4608512" cy="2669110"/>
            </a:xfrm>
            <a:prstGeom prst="rect">
              <a:avLst/>
            </a:prstGeom>
          </p:spPr>
        </p:pic>
        <p:sp>
          <p:nvSpPr>
            <p:cNvPr id="6" name="PIJL-OMHOOG en -OMLAAG 5"/>
            <p:cNvSpPr/>
            <p:nvPr/>
          </p:nvSpPr>
          <p:spPr>
            <a:xfrm>
              <a:off x="2344431" y="1834664"/>
              <a:ext cx="139337" cy="648034"/>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PIJL-OMLAAG 8"/>
            <p:cNvSpPr/>
            <p:nvPr/>
          </p:nvSpPr>
          <p:spPr>
            <a:xfrm>
              <a:off x="3071132" y="2634250"/>
              <a:ext cx="144016" cy="44224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Tekstvak 9"/>
            <p:cNvSpPr txBox="1"/>
            <p:nvPr/>
          </p:nvSpPr>
          <p:spPr>
            <a:xfrm>
              <a:off x="2810895" y="2436274"/>
              <a:ext cx="1368151" cy="369332"/>
            </a:xfrm>
            <a:prstGeom prst="rect">
              <a:avLst/>
            </a:prstGeom>
            <a:noFill/>
          </p:spPr>
          <p:txBody>
            <a:bodyPr wrap="square" rtlCol="0">
              <a:spAutoFit/>
            </a:bodyPr>
            <a:lstStyle/>
            <a:p>
              <a:r>
                <a:rPr lang="nl-BE" b="1" dirty="0" smtClean="0">
                  <a:solidFill>
                    <a:srgbClr val="FF0000"/>
                  </a:solidFill>
                </a:rPr>
                <a:t>---------</a:t>
              </a:r>
              <a:endParaRPr lang="nl-BE" b="1" dirty="0">
                <a:solidFill>
                  <a:srgbClr val="FF0000"/>
                </a:solidFill>
              </a:endParaRPr>
            </a:p>
          </p:txBody>
        </p:sp>
        <p:sp>
          <p:nvSpPr>
            <p:cNvPr id="11" name="Tekstvak 10"/>
            <p:cNvSpPr txBox="1"/>
            <p:nvPr/>
          </p:nvSpPr>
          <p:spPr>
            <a:xfrm>
              <a:off x="2963295" y="2915652"/>
              <a:ext cx="1368151" cy="369332"/>
            </a:xfrm>
            <a:prstGeom prst="rect">
              <a:avLst/>
            </a:prstGeom>
            <a:noFill/>
          </p:spPr>
          <p:txBody>
            <a:bodyPr wrap="square" rtlCol="0">
              <a:spAutoFit/>
            </a:bodyPr>
            <a:lstStyle/>
            <a:p>
              <a:r>
                <a:rPr lang="nl-BE" b="1" dirty="0" smtClean="0">
                  <a:solidFill>
                    <a:srgbClr val="FF0000"/>
                  </a:solidFill>
                </a:rPr>
                <a:t>--------</a:t>
              </a:r>
              <a:endParaRPr lang="nl-BE" b="1" dirty="0">
                <a:solidFill>
                  <a:srgbClr val="FF0000"/>
                </a:solidFill>
              </a:endParaRPr>
            </a:p>
          </p:txBody>
        </p:sp>
      </p:grpSp>
      <p:sp>
        <p:nvSpPr>
          <p:cNvPr id="14" name="PIJL-OMLAAG 13"/>
          <p:cNvSpPr/>
          <p:nvPr/>
        </p:nvSpPr>
        <p:spPr>
          <a:xfrm rot="16200000">
            <a:off x="4245039" y="2937313"/>
            <a:ext cx="194662" cy="1618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p:cNvSpPr txBox="1"/>
          <p:nvPr/>
        </p:nvSpPr>
        <p:spPr>
          <a:xfrm>
            <a:off x="5220072" y="3649076"/>
            <a:ext cx="3816423"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sz="1600" dirty="0" smtClean="0"/>
              <a:t>Verklaring </a:t>
            </a:r>
            <a:r>
              <a:rPr lang="nl-BE" sz="1600" dirty="0" smtClean="0">
                <a:latin typeface="Calibri" panose="020F0502020204030204" pitchFamily="34" charset="0"/>
                <a:cs typeface="Calibri" panose="020F0502020204030204" pitchFamily="34" charset="0"/>
              </a:rPr>
              <a:t>↓ </a:t>
            </a:r>
            <a:r>
              <a:rPr lang="nl-BE" sz="1600" dirty="0" smtClean="0"/>
              <a:t>BMD na menopauze</a:t>
            </a:r>
            <a:endParaRPr lang="nl-BE" sz="1600" dirty="0"/>
          </a:p>
        </p:txBody>
      </p:sp>
      <p:sp>
        <p:nvSpPr>
          <p:cNvPr id="16" name="Tekstvak 15"/>
          <p:cNvSpPr txBox="1"/>
          <p:nvPr/>
        </p:nvSpPr>
        <p:spPr>
          <a:xfrm>
            <a:off x="5220071" y="3998952"/>
            <a:ext cx="3816423"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600" dirty="0" smtClean="0"/>
              <a:t>Verhoogde </a:t>
            </a:r>
            <a:r>
              <a:rPr lang="nl-BE" sz="1600" dirty="0" err="1" smtClean="0"/>
              <a:t>remodelling</a:t>
            </a:r>
            <a:r>
              <a:rPr lang="nl-BE" sz="1600" dirty="0" smtClean="0"/>
              <a:t> snelheid: Levensduur osteoclasten &gt; osteoblasten</a:t>
            </a:r>
          </a:p>
          <a:p>
            <a:endParaRPr lang="nl-BE" sz="1600" dirty="0" smtClean="0">
              <a:sym typeface="Wingdings" panose="05000000000000000000" pitchFamily="2" charset="2"/>
            </a:endParaRPr>
          </a:p>
          <a:p>
            <a:r>
              <a:rPr lang="nl-BE" sz="1600" dirty="0" smtClean="0">
                <a:sym typeface="Wingdings" panose="05000000000000000000" pitchFamily="2" charset="2"/>
              </a:rPr>
              <a:t> Onevenwicht tussen botresorptie en vorming</a:t>
            </a:r>
            <a:r>
              <a:rPr lang="nl-BE" sz="1600" dirty="0" smtClean="0"/>
              <a:t> </a:t>
            </a:r>
            <a:r>
              <a:rPr lang="nl-BE" sz="1600" dirty="0" smtClean="0">
                <a:sym typeface="Wingdings" panose="05000000000000000000" pitchFamily="2" charset="2"/>
              </a:rPr>
              <a:t> verlies botmassa</a:t>
            </a:r>
            <a:endParaRPr lang="nl-BE" sz="1600" dirty="0"/>
          </a:p>
        </p:txBody>
      </p:sp>
      <p:sp>
        <p:nvSpPr>
          <p:cNvPr id="17" name="PIJL-OMLAAG 16"/>
          <p:cNvSpPr/>
          <p:nvPr/>
        </p:nvSpPr>
        <p:spPr>
          <a:xfrm rot="16200000">
            <a:off x="3876182" y="1598368"/>
            <a:ext cx="180000" cy="2484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721270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Risicofactoren: geslachtshormonen</a:t>
            </a:r>
          </a:p>
        </p:txBody>
      </p:sp>
      <p:sp>
        <p:nvSpPr>
          <p:cNvPr id="3" name="Tijdelijke aanduiding voor tekst 2"/>
          <p:cNvSpPr>
            <a:spLocks noGrp="1"/>
          </p:cNvSpPr>
          <p:nvPr>
            <p:ph type="body" sz="quarter" idx="13"/>
          </p:nvPr>
        </p:nvSpPr>
        <p:spPr/>
        <p:txBody>
          <a:bodyPr/>
          <a:lstStyle/>
          <a:p>
            <a:r>
              <a:rPr lang="nl-BE" dirty="0" err="1"/>
              <a:t>Duquet</a:t>
            </a:r>
            <a:r>
              <a:rPr lang="nl-BE" dirty="0"/>
              <a:t>, N., Osteoporose: preventie , behandeling en farmaceutische zorg. FTA 2014</a:t>
            </a:r>
            <a:br>
              <a:rPr lang="nl-BE" dirty="0"/>
            </a:br>
            <a:r>
              <a:rPr lang="nl-BE" dirty="0"/>
              <a:t>Dr</a:t>
            </a:r>
            <a:r>
              <a:rPr lang="nl-BE" dirty="0" smtClean="0"/>
              <a:t>. </a:t>
            </a:r>
            <a:r>
              <a:rPr lang="nl-BE" altLang="nl-BE" dirty="0" smtClean="0"/>
              <a:t>Frank </a:t>
            </a:r>
            <a:r>
              <a:rPr lang="nl-BE" altLang="nl-BE" dirty="0" err="1" smtClean="0"/>
              <a:t>Raeman</a:t>
            </a:r>
            <a:r>
              <a:rPr lang="nl-BE" altLang="nl-BE" dirty="0" smtClean="0"/>
              <a:t> (ZNA): presentatie o</a:t>
            </a:r>
            <a:r>
              <a:rPr lang="nl-BE" dirty="0" smtClean="0"/>
              <a:t>steoporose, 09/2017</a:t>
            </a:r>
            <a:endParaRPr lang="nl-BE" dirty="0"/>
          </a:p>
        </p:txBody>
      </p:sp>
      <p:graphicFrame>
        <p:nvGraphicFramePr>
          <p:cNvPr id="10" name="Grafiek 9"/>
          <p:cNvGraphicFramePr/>
          <p:nvPr>
            <p:extLst>
              <p:ext uri="{D42A27DB-BD31-4B8C-83A1-F6EECF244321}">
                <p14:modId xmlns:p14="http://schemas.microsoft.com/office/powerpoint/2010/main" val="2427730922"/>
              </p:ext>
            </p:extLst>
          </p:nvPr>
        </p:nvGraphicFramePr>
        <p:xfrm>
          <a:off x="5580112" y="2133176"/>
          <a:ext cx="3312368" cy="3727956"/>
        </p:xfrm>
        <a:graphic>
          <a:graphicData uri="http://schemas.openxmlformats.org/drawingml/2006/chart">
            <c:chart xmlns:c="http://schemas.openxmlformats.org/drawingml/2006/chart" xmlns:r="http://schemas.openxmlformats.org/officeDocument/2006/relationships" r:id="rId3"/>
          </a:graphicData>
        </a:graphic>
      </p:graphicFrame>
      <p:sp>
        <p:nvSpPr>
          <p:cNvPr id="11" name="Afgeronde rechthoek 10"/>
          <p:cNvSpPr/>
          <p:nvPr/>
        </p:nvSpPr>
        <p:spPr>
          <a:xfrm>
            <a:off x="825624" y="1214540"/>
            <a:ext cx="8066856" cy="39058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nl-BE" b="1" dirty="0" smtClean="0">
                <a:solidFill>
                  <a:schemeClr val="bg1"/>
                </a:solidFill>
              </a:rPr>
              <a:t>Incidentie osteoporose vrouwen &gt; mannen</a:t>
            </a:r>
            <a:endParaRPr lang="nl-BE" b="1" dirty="0">
              <a:solidFill>
                <a:schemeClr val="bg1"/>
              </a:solidFill>
            </a:endParaRPr>
          </a:p>
        </p:txBody>
      </p:sp>
      <p:sp>
        <p:nvSpPr>
          <p:cNvPr id="13" name="Afgeronde rechthoek 12"/>
          <p:cNvSpPr/>
          <p:nvPr/>
        </p:nvSpPr>
        <p:spPr>
          <a:xfrm>
            <a:off x="965433" y="2133176"/>
            <a:ext cx="4176464" cy="6957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dirty="0" smtClean="0"/>
              <a:t>Hoeveel % van de bevolking &gt; 50 jaar wordt getroffen door osteoporose?</a:t>
            </a:r>
            <a:endParaRPr lang="nl-BE" dirty="0"/>
          </a:p>
        </p:txBody>
      </p:sp>
      <p:grpSp>
        <p:nvGrpSpPr>
          <p:cNvPr id="15" name="Groep 14"/>
          <p:cNvGrpSpPr/>
          <p:nvPr/>
        </p:nvGrpSpPr>
        <p:grpSpPr>
          <a:xfrm>
            <a:off x="1835696" y="2924943"/>
            <a:ext cx="2435939" cy="2825883"/>
            <a:chOff x="1556076" y="2603875"/>
            <a:chExt cx="2715559" cy="3146952"/>
          </a:xfrm>
        </p:grpSpPr>
        <p:pic>
          <p:nvPicPr>
            <p:cNvPr id="12" name="Afbeelding 11"/>
            <p:cNvPicPr>
              <a:picLocks noChangeAspect="1"/>
            </p:cNvPicPr>
            <p:nvPr/>
          </p:nvPicPr>
          <p:blipFill>
            <a:blip r:embed="rId4"/>
            <a:stretch>
              <a:fillRect/>
            </a:stretch>
          </p:blipFill>
          <p:spPr>
            <a:xfrm flipH="1">
              <a:off x="1556076" y="2603875"/>
              <a:ext cx="2715559" cy="3146952"/>
            </a:xfrm>
            <a:prstGeom prst="rect">
              <a:avLst/>
            </a:prstGeom>
          </p:spPr>
        </p:pic>
        <p:sp>
          <p:nvSpPr>
            <p:cNvPr id="14" name="Afgeronde rechthoek 13"/>
            <p:cNvSpPr/>
            <p:nvPr/>
          </p:nvSpPr>
          <p:spPr>
            <a:xfrm>
              <a:off x="1691680" y="3710386"/>
              <a:ext cx="872508" cy="4603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dirty="0" smtClean="0">
                  <a:solidFill>
                    <a:schemeClr val="tx1"/>
                  </a:solidFill>
                </a:rPr>
                <a:t>~20%</a:t>
              </a:r>
              <a:endParaRPr lang="nl-BE" dirty="0">
                <a:solidFill>
                  <a:schemeClr val="tx1"/>
                </a:solidFill>
              </a:endParaRPr>
            </a:p>
          </p:txBody>
        </p:sp>
        <p:sp>
          <p:nvSpPr>
            <p:cNvPr id="16" name="Afgeronde rechthoek 15"/>
            <p:cNvSpPr/>
            <p:nvPr/>
          </p:nvSpPr>
          <p:spPr>
            <a:xfrm>
              <a:off x="3112384" y="3710385"/>
              <a:ext cx="872508" cy="46031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BE" dirty="0" smtClean="0">
                  <a:solidFill>
                    <a:schemeClr val="tx1"/>
                  </a:solidFill>
                </a:rPr>
                <a:t>~35%</a:t>
              </a:r>
              <a:endParaRPr lang="nl-BE" dirty="0">
                <a:solidFill>
                  <a:schemeClr val="tx1"/>
                </a:solidFill>
              </a:endParaRPr>
            </a:p>
          </p:txBody>
        </p:sp>
      </p:grpSp>
    </p:spTree>
    <p:extLst>
      <p:ext uri="{BB962C8B-B14F-4D97-AF65-F5344CB8AC3E}">
        <p14:creationId xmlns:p14="http://schemas.microsoft.com/office/powerpoint/2010/main" val="2941345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Osteoporose: ziektebeeld</a:t>
            </a:r>
            <a:endParaRPr lang="nl-BE" dirty="0"/>
          </a:p>
        </p:txBody>
      </p:sp>
      <p:sp>
        <p:nvSpPr>
          <p:cNvPr id="3" name="Tijdelijke aanduiding voor tekst 2"/>
          <p:cNvSpPr>
            <a:spLocks noGrp="1"/>
          </p:cNvSpPr>
          <p:nvPr>
            <p:ph type="body" sz="quarter" idx="13"/>
          </p:nvPr>
        </p:nvSpPr>
        <p:spPr/>
        <p:txBody>
          <a:bodyPr/>
          <a:lstStyle/>
          <a:p>
            <a:r>
              <a:rPr lang="nl-BE" dirty="0"/>
              <a:t>Dr. </a:t>
            </a:r>
            <a:r>
              <a:rPr lang="nl-BE" altLang="nl-BE" dirty="0"/>
              <a:t>Frank </a:t>
            </a:r>
            <a:r>
              <a:rPr lang="nl-BE" altLang="nl-BE" dirty="0" err="1"/>
              <a:t>Raeman</a:t>
            </a:r>
            <a:r>
              <a:rPr lang="nl-BE" altLang="nl-BE" dirty="0"/>
              <a:t> (ZNA): presentatie o</a:t>
            </a:r>
            <a:r>
              <a:rPr lang="nl-BE" dirty="0"/>
              <a:t>steoporose, 09/2017</a:t>
            </a:r>
          </a:p>
          <a:p>
            <a:r>
              <a:rPr lang="da-DK" dirty="0" smtClean="0"/>
              <a:t>Foto: Dempster </a:t>
            </a:r>
            <a:r>
              <a:rPr lang="da-DK" dirty="0"/>
              <a:t>DW et al, JBMR 1986; 1: 15-21.</a:t>
            </a:r>
          </a:p>
          <a:p>
            <a:endParaRPr lang="nl-BE" dirty="0"/>
          </a:p>
        </p:txBody>
      </p:sp>
      <p:grpSp>
        <p:nvGrpSpPr>
          <p:cNvPr id="20" name="Groep 19"/>
          <p:cNvGrpSpPr/>
          <p:nvPr/>
        </p:nvGrpSpPr>
        <p:grpSpPr>
          <a:xfrm>
            <a:off x="3995936" y="1983215"/>
            <a:ext cx="2952328" cy="1368152"/>
            <a:chOff x="1227609" y="2204863"/>
            <a:chExt cx="2952328" cy="1368152"/>
          </a:xfrm>
        </p:grpSpPr>
        <p:sp>
          <p:nvSpPr>
            <p:cNvPr id="11" name="Afgeronde rechthoek 10"/>
            <p:cNvSpPr/>
            <p:nvPr/>
          </p:nvSpPr>
          <p:spPr>
            <a:xfrm>
              <a:off x="1227609" y="2204863"/>
              <a:ext cx="2952328" cy="1368152"/>
            </a:xfrm>
            <a:prstGeom prst="roundRect">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nl-BE" b="1" dirty="0">
                  <a:solidFill>
                    <a:schemeClr val="tx1"/>
                  </a:solidFill>
                </a:rPr>
                <a:t>K</a:t>
              </a:r>
              <a:r>
                <a:rPr lang="nl-BE" b="1" dirty="0" smtClean="0">
                  <a:solidFill>
                    <a:schemeClr val="tx1"/>
                  </a:solidFill>
                </a:rPr>
                <a:t>wantitatief aspect</a:t>
              </a:r>
              <a:endParaRPr lang="nl-BE" b="1" dirty="0">
                <a:solidFill>
                  <a:schemeClr val="tx1"/>
                </a:solidFill>
              </a:endParaRPr>
            </a:p>
          </p:txBody>
        </p:sp>
        <p:sp>
          <p:nvSpPr>
            <p:cNvPr id="4" name="Afgeronde rechthoek 3"/>
            <p:cNvSpPr/>
            <p:nvPr/>
          </p:nvSpPr>
          <p:spPr>
            <a:xfrm>
              <a:off x="1443633" y="2671585"/>
              <a:ext cx="2520280" cy="794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Vermindering in MASSA</a:t>
              </a:r>
            </a:p>
          </p:txBody>
        </p:sp>
      </p:grpSp>
      <p:sp>
        <p:nvSpPr>
          <p:cNvPr id="6" name="Rechteraccolade 5"/>
          <p:cNvSpPr/>
          <p:nvPr/>
        </p:nvSpPr>
        <p:spPr>
          <a:xfrm>
            <a:off x="6750608" y="1844824"/>
            <a:ext cx="557696" cy="3644824"/>
          </a:xfrm>
          <a:prstGeom prst="rightBrace">
            <a:avLst>
              <a:gd name="adj1" fmla="val 8333"/>
              <a:gd name="adj2" fmla="val 5026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7" name="Kruis 6"/>
          <p:cNvSpPr/>
          <p:nvPr/>
        </p:nvSpPr>
        <p:spPr>
          <a:xfrm>
            <a:off x="5292080" y="3503807"/>
            <a:ext cx="360040" cy="360040"/>
          </a:xfrm>
          <a:prstGeom prst="plus">
            <a:avLst>
              <a:gd name="adj" fmla="val 40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   </a:t>
            </a:r>
            <a:endParaRPr lang="nl-BE" dirty="0"/>
          </a:p>
        </p:txBody>
      </p:sp>
      <p:sp>
        <p:nvSpPr>
          <p:cNvPr id="8" name="Afgeronde rechthoek 7"/>
          <p:cNvSpPr/>
          <p:nvPr/>
        </p:nvSpPr>
        <p:spPr>
          <a:xfrm>
            <a:off x="7270309" y="3235907"/>
            <a:ext cx="1666877" cy="860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smtClean="0"/>
              <a:t>Breekbaarheid van het bot </a:t>
            </a:r>
            <a:r>
              <a:rPr lang="nl-BE" dirty="0" smtClean="0">
                <a:latin typeface="Calibri" panose="020F0502020204030204" pitchFamily="34" charset="0"/>
                <a:cs typeface="Calibri" panose="020F0502020204030204" pitchFamily="34" charset="0"/>
              </a:rPr>
              <a:t>↑</a:t>
            </a:r>
            <a:endParaRPr lang="nl-BE" dirty="0"/>
          </a:p>
        </p:txBody>
      </p:sp>
      <p:sp>
        <p:nvSpPr>
          <p:cNvPr id="9" name="PIJL-OMLAAG 8"/>
          <p:cNvSpPr/>
          <p:nvPr/>
        </p:nvSpPr>
        <p:spPr>
          <a:xfrm>
            <a:off x="5800949" y="4840058"/>
            <a:ext cx="355686" cy="3963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1" name="Groep 20"/>
          <p:cNvGrpSpPr/>
          <p:nvPr/>
        </p:nvGrpSpPr>
        <p:grpSpPr>
          <a:xfrm>
            <a:off x="3995936" y="4020831"/>
            <a:ext cx="2952328" cy="1368152"/>
            <a:chOff x="4807761" y="2204863"/>
            <a:chExt cx="2952328" cy="1368152"/>
          </a:xfrm>
        </p:grpSpPr>
        <p:sp>
          <p:nvSpPr>
            <p:cNvPr id="15" name="Afgeronde rechthoek 14"/>
            <p:cNvSpPr/>
            <p:nvPr/>
          </p:nvSpPr>
          <p:spPr>
            <a:xfrm>
              <a:off x="4807761" y="2204863"/>
              <a:ext cx="2952328" cy="1368152"/>
            </a:xfrm>
            <a:prstGeom prst="roundRect">
              <a:avLst/>
            </a:prstGeom>
            <a:solidFill>
              <a:schemeClr val="accent4">
                <a:alpha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nl-BE" b="1" dirty="0" smtClean="0">
                  <a:solidFill>
                    <a:schemeClr val="tx1"/>
                  </a:solidFill>
                </a:rPr>
                <a:t>Kwalitatief aspect</a:t>
              </a:r>
              <a:endParaRPr lang="nl-BE" b="1" dirty="0">
                <a:solidFill>
                  <a:schemeClr val="tx1"/>
                </a:solidFill>
              </a:endParaRPr>
            </a:p>
          </p:txBody>
        </p:sp>
        <p:sp>
          <p:nvSpPr>
            <p:cNvPr id="16" name="Afgeronde rechthoek 15"/>
            <p:cNvSpPr/>
            <p:nvPr/>
          </p:nvSpPr>
          <p:spPr>
            <a:xfrm>
              <a:off x="5023785" y="2671585"/>
              <a:ext cx="2520280" cy="7947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err="1" smtClean="0"/>
                <a:t>Detoriatie</a:t>
              </a:r>
              <a:r>
                <a:rPr lang="nl-BE" dirty="0" smtClean="0"/>
                <a:t> in MICRO-ARCHITECTUUR</a:t>
              </a:r>
            </a:p>
          </p:txBody>
        </p:sp>
      </p:grpSp>
      <p:pic>
        <p:nvPicPr>
          <p:cNvPr id="17" name="Picture 10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34" y="2604658"/>
            <a:ext cx="1656959" cy="2242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2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78" y="2604658"/>
            <a:ext cx="1656959" cy="22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JL-RECHTS 4"/>
          <p:cNvSpPr/>
          <p:nvPr/>
        </p:nvSpPr>
        <p:spPr>
          <a:xfrm rot="19493985">
            <a:off x="3456585" y="3303937"/>
            <a:ext cx="504056" cy="2880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nl-BE"/>
          </a:p>
        </p:txBody>
      </p:sp>
      <p:sp>
        <p:nvSpPr>
          <p:cNvPr id="26" name="PIJL-RECHTS 25"/>
          <p:cNvSpPr/>
          <p:nvPr/>
        </p:nvSpPr>
        <p:spPr>
          <a:xfrm rot="2106015" flipV="1">
            <a:off x="3454902" y="3886335"/>
            <a:ext cx="504056" cy="28803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nl-BE"/>
          </a:p>
        </p:txBody>
      </p:sp>
      <p:sp>
        <p:nvSpPr>
          <p:cNvPr id="10" name="Tekstvak 9"/>
          <p:cNvSpPr txBox="1"/>
          <p:nvPr/>
        </p:nvSpPr>
        <p:spPr>
          <a:xfrm>
            <a:off x="262195" y="4905240"/>
            <a:ext cx="1390124" cy="369332"/>
          </a:xfrm>
          <a:prstGeom prst="rect">
            <a:avLst/>
          </a:prstGeom>
          <a:noFill/>
        </p:spPr>
        <p:txBody>
          <a:bodyPr wrap="none" rtlCol="0">
            <a:spAutoFit/>
          </a:bodyPr>
          <a:lstStyle/>
          <a:p>
            <a:r>
              <a:rPr lang="nl-BE" dirty="0" smtClean="0"/>
              <a:t>Normaal bot</a:t>
            </a:r>
            <a:endParaRPr lang="nl-BE" dirty="0"/>
          </a:p>
        </p:txBody>
      </p:sp>
      <p:sp>
        <p:nvSpPr>
          <p:cNvPr id="27" name="Tekstvak 26"/>
          <p:cNvSpPr txBox="1"/>
          <p:nvPr/>
        </p:nvSpPr>
        <p:spPr>
          <a:xfrm>
            <a:off x="2005051" y="4908152"/>
            <a:ext cx="1418978" cy="369332"/>
          </a:xfrm>
          <a:prstGeom prst="rect">
            <a:avLst/>
          </a:prstGeom>
          <a:noFill/>
        </p:spPr>
        <p:txBody>
          <a:bodyPr wrap="none" rtlCol="0">
            <a:spAutoFit/>
          </a:bodyPr>
          <a:lstStyle/>
          <a:p>
            <a:r>
              <a:rPr lang="nl-BE" dirty="0" smtClean="0"/>
              <a:t>Osteoporose</a:t>
            </a:r>
            <a:endParaRPr lang="nl-BE" dirty="0"/>
          </a:p>
        </p:txBody>
      </p:sp>
    </p:spTree>
    <p:extLst>
      <p:ext uri="{BB962C8B-B14F-4D97-AF65-F5344CB8AC3E}">
        <p14:creationId xmlns:p14="http://schemas.microsoft.com/office/powerpoint/2010/main" val="428951354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a:t>
            </a:r>
            <a:r>
              <a:rPr lang="nl-BE" dirty="0" smtClean="0"/>
              <a:t>isicofactoren</a:t>
            </a:r>
            <a:endParaRPr lang="nl-BE" dirty="0"/>
          </a:p>
        </p:txBody>
      </p:sp>
      <p:sp>
        <p:nvSpPr>
          <p:cNvPr id="3" name="Tijdelijke aanduiding voor tekst 2"/>
          <p:cNvSpPr>
            <a:spLocks noGrp="1"/>
          </p:cNvSpPr>
          <p:nvPr>
            <p:ph type="body" sz="quarter" idx="13"/>
          </p:nvPr>
        </p:nvSpPr>
        <p:spPr/>
        <p:txBody>
          <a:bodyPr/>
          <a:lstStyle/>
          <a:p>
            <a:r>
              <a:rPr lang="en-US" dirty="0" err="1"/>
              <a:t>Hendrickx</a:t>
            </a:r>
            <a:r>
              <a:rPr lang="en-US" dirty="0"/>
              <a:t>, G. et al. (2015) A look behind the scenes: the risk and pathogenesis of primary </a:t>
            </a:r>
            <a:r>
              <a:rPr lang="en-US" dirty="0" smtClean="0"/>
              <a:t>osteoporosis Nat</a:t>
            </a:r>
            <a:r>
              <a:rPr lang="en-US" dirty="0"/>
              <a:t>. Rev. </a:t>
            </a:r>
            <a:r>
              <a:rPr lang="en-US" dirty="0" err="1"/>
              <a:t>Rheumatol</a:t>
            </a:r>
            <a:r>
              <a:rPr lang="en-US" dirty="0"/>
              <a:t>. doi:10.1038/nrrheum.2015.48</a:t>
            </a:r>
          </a:p>
          <a:p>
            <a:endParaRPr lang="nl-BE" dirty="0"/>
          </a:p>
        </p:txBody>
      </p:sp>
      <p:pic>
        <p:nvPicPr>
          <p:cNvPr id="5" name="Afbeelding 4"/>
          <p:cNvPicPr>
            <a:picLocks noChangeAspect="1"/>
          </p:cNvPicPr>
          <p:nvPr/>
        </p:nvPicPr>
        <p:blipFill>
          <a:blip r:embed="rId3"/>
          <a:stretch>
            <a:fillRect/>
          </a:stretch>
        </p:blipFill>
        <p:spPr>
          <a:xfrm>
            <a:off x="2555776" y="1628800"/>
            <a:ext cx="3938017" cy="4137543"/>
          </a:xfrm>
          <a:prstGeom prst="rect">
            <a:avLst/>
          </a:prstGeom>
        </p:spPr>
      </p:pic>
      <p:sp>
        <p:nvSpPr>
          <p:cNvPr id="8" name="Afgeronde rechthoek 7"/>
          <p:cNvSpPr/>
          <p:nvPr/>
        </p:nvSpPr>
        <p:spPr>
          <a:xfrm>
            <a:off x="2561240" y="3247353"/>
            <a:ext cx="792088" cy="758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578521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Risicofactoren: medicatie</a:t>
            </a:r>
            <a:endParaRPr lang="nl-BE" dirty="0"/>
          </a:p>
        </p:txBody>
      </p:sp>
      <p:sp>
        <p:nvSpPr>
          <p:cNvPr id="3" name="Tijdelijke aanduiding voor tekst 2"/>
          <p:cNvSpPr>
            <a:spLocks noGrp="1"/>
          </p:cNvSpPr>
          <p:nvPr>
            <p:ph type="body" sz="quarter" idx="13"/>
          </p:nvPr>
        </p:nvSpPr>
        <p:spPr/>
        <p:txBody>
          <a:bodyPr/>
          <a:lstStyle/>
          <a:p>
            <a:r>
              <a:rPr lang="nl-BE" dirty="0" err="1"/>
              <a:t>Duquet</a:t>
            </a:r>
            <a:r>
              <a:rPr lang="nl-BE" dirty="0"/>
              <a:t>, N., Osteoporose: preventie , behandeling en farmaceutische zorg. FTA </a:t>
            </a:r>
            <a:r>
              <a:rPr lang="nl-BE" dirty="0" smtClean="0"/>
              <a:t>2014</a:t>
            </a:r>
          </a:p>
          <a:p>
            <a:r>
              <a:rPr lang="nl-BE" dirty="0"/>
              <a:t>Grafiek: S. BOONEN, F. LUYTEN, D. VANDERSCHUEREN, E. GIELEN, H. BORGHS, S.G., Medische preventie van </a:t>
            </a:r>
            <a:r>
              <a:rPr lang="nl-BE" dirty="0" err="1"/>
              <a:t>osteoporotische</a:t>
            </a:r>
            <a:r>
              <a:rPr lang="nl-BE" dirty="0"/>
              <a:t> breuken bij patiënten behandeld met </a:t>
            </a:r>
            <a:r>
              <a:rPr lang="nl-BE" dirty="0" err="1"/>
              <a:t>glucocorticoïden</a:t>
            </a:r>
            <a:r>
              <a:rPr lang="nl-BE" dirty="0"/>
              <a:t>. Tijdschr. voor </a:t>
            </a:r>
            <a:r>
              <a:rPr lang="nl-BE" dirty="0" err="1"/>
              <a:t>Geneeskd</a:t>
            </a:r>
            <a:r>
              <a:rPr lang="nl-BE" dirty="0"/>
              <a:t>. 2012, 68.</a:t>
            </a:r>
          </a:p>
        </p:txBody>
      </p:sp>
      <p:graphicFrame>
        <p:nvGraphicFramePr>
          <p:cNvPr id="4" name="Tabel 3"/>
          <p:cNvGraphicFramePr>
            <a:graphicFrameLocks noGrp="1"/>
          </p:cNvGraphicFramePr>
          <p:nvPr>
            <p:extLst>
              <p:ext uri="{D42A27DB-BD31-4B8C-83A1-F6EECF244321}">
                <p14:modId xmlns:p14="http://schemas.microsoft.com/office/powerpoint/2010/main" val="1688211038"/>
              </p:ext>
            </p:extLst>
          </p:nvPr>
        </p:nvGraphicFramePr>
        <p:xfrm>
          <a:off x="177553" y="1700808"/>
          <a:ext cx="6554687" cy="3607054"/>
        </p:xfrm>
        <a:graphic>
          <a:graphicData uri="http://schemas.openxmlformats.org/drawingml/2006/table">
            <a:tbl>
              <a:tblPr firstRow="1" firstCol="1" bandRow="1">
                <a:tableStyleId>{68D230F3-CF80-4859-8CE7-A43EE81993B5}</a:tableStyleId>
              </a:tblPr>
              <a:tblGrid>
                <a:gridCol w="6554687">
                  <a:extLst>
                    <a:ext uri="{9D8B030D-6E8A-4147-A177-3AD203B41FA5}">
                      <a16:colId xmlns="" xmlns:a16="http://schemas.microsoft.com/office/drawing/2014/main" val="20000"/>
                    </a:ext>
                  </a:extLst>
                </a:gridCol>
              </a:tblGrid>
              <a:tr h="184908">
                <a:tc>
                  <a:txBody>
                    <a:bodyPr/>
                    <a:lstStyle/>
                    <a:p>
                      <a:pPr algn="just">
                        <a:lnSpc>
                          <a:spcPct val="150000"/>
                        </a:lnSpc>
                        <a:spcBef>
                          <a:spcPts val="500"/>
                        </a:spcBef>
                        <a:spcAft>
                          <a:spcPts val="0"/>
                        </a:spcAft>
                      </a:pPr>
                      <a:r>
                        <a:rPr lang="nl-BE" sz="1600" b="1" dirty="0" smtClean="0">
                          <a:effectLst/>
                        </a:rPr>
                        <a:t>Geneesmiddelen geassocieerd met een verhoogd risico op osteoporose</a:t>
                      </a:r>
                      <a:endParaRPr lang="nl-BE" sz="1800" b="1" dirty="0">
                        <a:effectLst/>
                        <a:latin typeface="Corbel" panose="020B0503020204020204" pitchFamily="34" charset="0"/>
                        <a:ea typeface="HGGothicM"/>
                        <a:cs typeface="Tahoma" panose="020B0604030504040204" pitchFamily="34" charset="0"/>
                      </a:endParaRPr>
                    </a:p>
                  </a:txBody>
                  <a:tcPr marL="55472" marR="55472" marT="0" marB="0"/>
                </a:tc>
                <a:extLst>
                  <a:ext uri="{0D108BD9-81ED-4DB2-BD59-A6C34878D82A}">
                    <a16:rowId xmlns="" xmlns:a16="http://schemas.microsoft.com/office/drawing/2014/main" val="10000"/>
                  </a:ext>
                </a:extLst>
              </a:tr>
              <a:tr h="184908">
                <a:tc>
                  <a:txBody>
                    <a:bodyPr/>
                    <a:lstStyle/>
                    <a:p>
                      <a:pPr algn="just">
                        <a:lnSpc>
                          <a:spcPct val="150000"/>
                        </a:lnSpc>
                        <a:spcBef>
                          <a:spcPts val="500"/>
                        </a:spcBef>
                        <a:spcAft>
                          <a:spcPts val="0"/>
                        </a:spcAft>
                      </a:pPr>
                      <a:r>
                        <a:rPr lang="nl-BE" sz="1600" b="0" dirty="0" err="1">
                          <a:effectLst/>
                        </a:rPr>
                        <a:t>Glucocorticoïden</a:t>
                      </a:r>
                      <a:endParaRPr lang="nl-BE" sz="1800" b="0" dirty="0">
                        <a:effectLst/>
                        <a:latin typeface="Corbel" panose="020B0503020204020204" pitchFamily="34" charset="0"/>
                        <a:ea typeface="HGGothicM"/>
                        <a:cs typeface="Tahoma" panose="020B0604030504040204" pitchFamily="34" charset="0"/>
                      </a:endParaRPr>
                    </a:p>
                  </a:txBody>
                  <a:tcPr marL="55472" marR="55472" marT="0" marB="0"/>
                </a:tc>
                <a:extLst>
                  <a:ext uri="{0D108BD9-81ED-4DB2-BD59-A6C34878D82A}">
                    <a16:rowId xmlns="" xmlns:a16="http://schemas.microsoft.com/office/drawing/2014/main" val="10001"/>
                  </a:ext>
                </a:extLst>
              </a:tr>
              <a:tr h="184908">
                <a:tc>
                  <a:txBody>
                    <a:bodyPr/>
                    <a:lstStyle/>
                    <a:p>
                      <a:pPr algn="just">
                        <a:lnSpc>
                          <a:spcPct val="150000"/>
                        </a:lnSpc>
                        <a:spcBef>
                          <a:spcPts val="500"/>
                        </a:spcBef>
                        <a:spcAft>
                          <a:spcPts val="0"/>
                        </a:spcAft>
                      </a:pPr>
                      <a:r>
                        <a:rPr lang="nl-BE" sz="1600" b="0" dirty="0">
                          <a:effectLst/>
                        </a:rPr>
                        <a:t>Te hoge dosissen schildklierhormoon</a:t>
                      </a:r>
                      <a:endParaRPr lang="nl-BE" sz="1800" b="0" dirty="0">
                        <a:effectLst/>
                        <a:latin typeface="Corbel" panose="020B0503020204020204" pitchFamily="34" charset="0"/>
                        <a:ea typeface="HGGothicM"/>
                        <a:cs typeface="Tahoma" panose="020B0604030504040204" pitchFamily="34" charset="0"/>
                      </a:endParaRPr>
                    </a:p>
                  </a:txBody>
                  <a:tcPr marL="55472" marR="55472" marT="0" marB="0"/>
                </a:tc>
                <a:extLst>
                  <a:ext uri="{0D108BD9-81ED-4DB2-BD59-A6C34878D82A}">
                    <a16:rowId xmlns="" xmlns:a16="http://schemas.microsoft.com/office/drawing/2014/main" val="10002"/>
                  </a:ext>
                </a:extLst>
              </a:tr>
              <a:tr h="184908">
                <a:tc>
                  <a:txBody>
                    <a:bodyPr/>
                    <a:lstStyle/>
                    <a:p>
                      <a:pPr algn="just">
                        <a:lnSpc>
                          <a:spcPct val="150000"/>
                        </a:lnSpc>
                        <a:spcBef>
                          <a:spcPts val="500"/>
                        </a:spcBef>
                        <a:spcAft>
                          <a:spcPts val="0"/>
                        </a:spcAft>
                      </a:pPr>
                      <a:r>
                        <a:rPr lang="nl-BE" sz="1600" b="0">
                          <a:effectLst/>
                        </a:rPr>
                        <a:t>Langdurige heparinebehandeling</a:t>
                      </a:r>
                      <a:endParaRPr lang="nl-BE" sz="1800" b="0">
                        <a:effectLst/>
                        <a:latin typeface="Corbel" panose="020B0503020204020204" pitchFamily="34" charset="0"/>
                        <a:ea typeface="HGGothicM"/>
                        <a:cs typeface="Tahoma" panose="020B0604030504040204" pitchFamily="34" charset="0"/>
                      </a:endParaRPr>
                    </a:p>
                  </a:txBody>
                  <a:tcPr marL="55472" marR="55472" marT="0" marB="0"/>
                </a:tc>
                <a:extLst>
                  <a:ext uri="{0D108BD9-81ED-4DB2-BD59-A6C34878D82A}">
                    <a16:rowId xmlns="" xmlns:a16="http://schemas.microsoft.com/office/drawing/2014/main" val="10003"/>
                  </a:ext>
                </a:extLst>
              </a:tr>
              <a:tr h="184908">
                <a:tc>
                  <a:txBody>
                    <a:bodyPr/>
                    <a:lstStyle/>
                    <a:p>
                      <a:pPr algn="just">
                        <a:lnSpc>
                          <a:spcPct val="150000"/>
                        </a:lnSpc>
                        <a:spcBef>
                          <a:spcPts val="500"/>
                        </a:spcBef>
                        <a:spcAft>
                          <a:spcPts val="0"/>
                        </a:spcAft>
                      </a:pPr>
                      <a:r>
                        <a:rPr lang="nl-BE" sz="1600" b="0">
                          <a:effectLst/>
                        </a:rPr>
                        <a:t>Ciclosporine</a:t>
                      </a:r>
                      <a:endParaRPr lang="nl-BE" sz="1800" b="0">
                        <a:effectLst/>
                        <a:latin typeface="Corbel" panose="020B0503020204020204" pitchFamily="34" charset="0"/>
                        <a:ea typeface="HGGothicM"/>
                        <a:cs typeface="Tahoma" panose="020B0604030504040204" pitchFamily="34" charset="0"/>
                      </a:endParaRPr>
                    </a:p>
                  </a:txBody>
                  <a:tcPr marL="55472" marR="55472" marT="0" marB="0"/>
                </a:tc>
                <a:extLst>
                  <a:ext uri="{0D108BD9-81ED-4DB2-BD59-A6C34878D82A}">
                    <a16:rowId xmlns="" xmlns:a16="http://schemas.microsoft.com/office/drawing/2014/main" val="10004"/>
                  </a:ext>
                </a:extLst>
              </a:tr>
              <a:tr h="184908">
                <a:tc>
                  <a:txBody>
                    <a:bodyPr/>
                    <a:lstStyle/>
                    <a:p>
                      <a:pPr algn="just">
                        <a:lnSpc>
                          <a:spcPct val="150000"/>
                        </a:lnSpc>
                        <a:spcBef>
                          <a:spcPts val="500"/>
                        </a:spcBef>
                        <a:spcAft>
                          <a:spcPts val="0"/>
                        </a:spcAft>
                      </a:pPr>
                      <a:r>
                        <a:rPr lang="nl-BE" sz="1600" b="0" dirty="0" smtClean="0">
                          <a:effectLst/>
                        </a:rPr>
                        <a:t>Anti-epileptica (carbamazepine, fenytoïne, </a:t>
                      </a:r>
                      <a:r>
                        <a:rPr lang="nl-BE" sz="1600" b="0" dirty="0" err="1" smtClean="0">
                          <a:effectLst/>
                        </a:rPr>
                        <a:t>phenobarbital</a:t>
                      </a:r>
                      <a:r>
                        <a:rPr lang="nl-BE" sz="1600" b="0" dirty="0" smtClean="0">
                          <a:effectLst/>
                        </a:rPr>
                        <a:t>)</a:t>
                      </a:r>
                      <a:endParaRPr lang="nl-BE" sz="1800" b="0" dirty="0">
                        <a:effectLst/>
                        <a:latin typeface="Corbel" panose="020B0503020204020204" pitchFamily="34" charset="0"/>
                        <a:ea typeface="HGGothicM"/>
                        <a:cs typeface="Tahoma" panose="020B0604030504040204" pitchFamily="34" charset="0"/>
                      </a:endParaRPr>
                    </a:p>
                  </a:txBody>
                  <a:tcPr marL="55472" marR="55472" marT="0" marB="0"/>
                </a:tc>
                <a:extLst>
                  <a:ext uri="{0D108BD9-81ED-4DB2-BD59-A6C34878D82A}">
                    <a16:rowId xmlns="" xmlns:a16="http://schemas.microsoft.com/office/drawing/2014/main" val="10005"/>
                  </a:ext>
                </a:extLst>
              </a:tr>
              <a:tr h="184908">
                <a:tc>
                  <a:txBody>
                    <a:bodyPr/>
                    <a:lstStyle/>
                    <a:p>
                      <a:pPr algn="just">
                        <a:lnSpc>
                          <a:spcPct val="150000"/>
                        </a:lnSpc>
                        <a:spcBef>
                          <a:spcPts val="500"/>
                        </a:spcBef>
                        <a:spcAft>
                          <a:spcPts val="0"/>
                        </a:spcAft>
                      </a:pPr>
                      <a:r>
                        <a:rPr lang="nl-BE" sz="1600" b="0" dirty="0">
                          <a:effectLst/>
                        </a:rPr>
                        <a:t>Agonisten van LH-RH</a:t>
                      </a:r>
                      <a:endParaRPr lang="nl-BE" sz="1800" b="0" dirty="0">
                        <a:effectLst/>
                        <a:latin typeface="Corbel" panose="020B0503020204020204" pitchFamily="34" charset="0"/>
                        <a:ea typeface="HGGothicM"/>
                        <a:cs typeface="Tahoma" panose="020B0604030504040204" pitchFamily="34" charset="0"/>
                      </a:endParaRPr>
                    </a:p>
                  </a:txBody>
                  <a:tcPr marL="55472" marR="55472" marT="0" marB="0"/>
                </a:tc>
                <a:extLst>
                  <a:ext uri="{0D108BD9-81ED-4DB2-BD59-A6C34878D82A}">
                    <a16:rowId xmlns="" xmlns:a16="http://schemas.microsoft.com/office/drawing/2014/main" val="10006"/>
                  </a:ext>
                </a:extLst>
              </a:tr>
              <a:tr h="184908">
                <a:tc>
                  <a:txBody>
                    <a:bodyPr/>
                    <a:lstStyle/>
                    <a:p>
                      <a:pPr algn="just">
                        <a:lnSpc>
                          <a:spcPct val="150000"/>
                        </a:lnSpc>
                        <a:spcBef>
                          <a:spcPts val="500"/>
                        </a:spcBef>
                        <a:spcAft>
                          <a:spcPts val="0"/>
                        </a:spcAft>
                      </a:pPr>
                      <a:r>
                        <a:rPr lang="nl-BE" sz="1600" b="0">
                          <a:effectLst/>
                        </a:rPr>
                        <a:t>Cytotoxica</a:t>
                      </a:r>
                      <a:endParaRPr lang="nl-BE" sz="1800" b="0">
                        <a:effectLst/>
                        <a:latin typeface="Corbel" panose="020B0503020204020204" pitchFamily="34" charset="0"/>
                        <a:ea typeface="HGGothicM"/>
                        <a:cs typeface="Tahoma" panose="020B0604030504040204" pitchFamily="34" charset="0"/>
                      </a:endParaRPr>
                    </a:p>
                  </a:txBody>
                  <a:tcPr marL="55472" marR="55472" marT="0" marB="0"/>
                </a:tc>
                <a:extLst>
                  <a:ext uri="{0D108BD9-81ED-4DB2-BD59-A6C34878D82A}">
                    <a16:rowId xmlns="" xmlns:a16="http://schemas.microsoft.com/office/drawing/2014/main" val="10007"/>
                  </a:ext>
                </a:extLst>
              </a:tr>
              <a:tr h="184908">
                <a:tc>
                  <a:txBody>
                    <a:bodyPr/>
                    <a:lstStyle/>
                    <a:p>
                      <a:pPr algn="just">
                        <a:lnSpc>
                          <a:spcPct val="150000"/>
                        </a:lnSpc>
                        <a:spcBef>
                          <a:spcPts val="500"/>
                        </a:spcBef>
                        <a:spcAft>
                          <a:spcPts val="0"/>
                        </a:spcAft>
                      </a:pPr>
                      <a:r>
                        <a:rPr lang="nl-BE" sz="1600" b="0" dirty="0">
                          <a:effectLst/>
                        </a:rPr>
                        <a:t>Anti-</a:t>
                      </a:r>
                      <a:r>
                        <a:rPr lang="nl-BE" sz="1600" b="0" dirty="0" err="1">
                          <a:effectLst/>
                        </a:rPr>
                        <a:t>aromatasen</a:t>
                      </a:r>
                      <a:endParaRPr lang="nl-BE" sz="1800" b="0" dirty="0">
                        <a:effectLst/>
                        <a:latin typeface="Corbel" panose="020B0503020204020204" pitchFamily="34" charset="0"/>
                        <a:ea typeface="HGGothicM"/>
                        <a:cs typeface="Tahoma" panose="020B0604030504040204" pitchFamily="34" charset="0"/>
                      </a:endParaRPr>
                    </a:p>
                  </a:txBody>
                  <a:tcPr marL="55472" marR="55472" marT="0" marB="0"/>
                </a:tc>
                <a:extLst>
                  <a:ext uri="{0D108BD9-81ED-4DB2-BD59-A6C34878D82A}">
                    <a16:rowId xmlns="" xmlns:a16="http://schemas.microsoft.com/office/drawing/2014/main" val="10008"/>
                  </a:ext>
                </a:extLst>
              </a:tr>
              <a:tr h="184908">
                <a:tc>
                  <a:txBody>
                    <a:bodyPr/>
                    <a:lstStyle/>
                    <a:p>
                      <a:pPr algn="just">
                        <a:lnSpc>
                          <a:spcPct val="150000"/>
                        </a:lnSpc>
                        <a:spcBef>
                          <a:spcPts val="500"/>
                        </a:spcBef>
                        <a:spcAft>
                          <a:spcPts val="0"/>
                        </a:spcAft>
                      </a:pPr>
                      <a:r>
                        <a:rPr lang="nl-BE" sz="1600" b="0" dirty="0" err="1">
                          <a:effectLst/>
                        </a:rPr>
                        <a:t>Glitazonen</a:t>
                      </a:r>
                      <a:endParaRPr lang="nl-BE" sz="1800" b="0" dirty="0">
                        <a:effectLst/>
                        <a:latin typeface="Corbel" panose="020B0503020204020204" pitchFamily="34" charset="0"/>
                        <a:ea typeface="HGGothicM"/>
                        <a:cs typeface="Tahoma" panose="020B0604030504040204" pitchFamily="34" charset="0"/>
                      </a:endParaRPr>
                    </a:p>
                  </a:txBody>
                  <a:tcPr marL="55472" marR="55472" marT="0" marB="0"/>
                </a:tc>
                <a:extLst>
                  <a:ext uri="{0D108BD9-81ED-4DB2-BD59-A6C34878D82A}">
                    <a16:rowId xmlns="" xmlns:a16="http://schemas.microsoft.com/office/drawing/2014/main" val="10009"/>
                  </a:ext>
                </a:extLst>
              </a:tr>
              <a:tr h="184908">
                <a:tc>
                  <a:txBody>
                    <a:bodyPr/>
                    <a:lstStyle/>
                    <a:p>
                      <a:pPr algn="just">
                        <a:lnSpc>
                          <a:spcPct val="150000"/>
                        </a:lnSpc>
                        <a:spcBef>
                          <a:spcPts val="500"/>
                        </a:spcBef>
                        <a:spcAft>
                          <a:spcPts val="0"/>
                        </a:spcAft>
                      </a:pPr>
                      <a:r>
                        <a:rPr lang="nl-BE" sz="1600" b="0" dirty="0">
                          <a:effectLst/>
                        </a:rPr>
                        <a:t>Antacida (aluminium, protonpompremmers)</a:t>
                      </a:r>
                      <a:endParaRPr lang="nl-BE" sz="1800" b="0" dirty="0">
                        <a:effectLst/>
                        <a:latin typeface="Corbel" panose="020B0503020204020204" pitchFamily="34" charset="0"/>
                        <a:ea typeface="HGGothicM"/>
                        <a:cs typeface="Tahoma" panose="020B0604030504040204" pitchFamily="34" charset="0"/>
                      </a:endParaRPr>
                    </a:p>
                  </a:txBody>
                  <a:tcPr marL="55472" marR="55472" marT="0" marB="0"/>
                </a:tc>
                <a:extLst>
                  <a:ext uri="{0D108BD9-81ED-4DB2-BD59-A6C34878D82A}">
                    <a16:rowId xmlns="" xmlns:a16="http://schemas.microsoft.com/office/drawing/2014/main" val="10010"/>
                  </a:ext>
                </a:extLst>
              </a:tr>
            </a:tbl>
          </a:graphicData>
        </a:graphic>
      </p:graphicFrame>
      <p:sp>
        <p:nvSpPr>
          <p:cNvPr id="5" name="Afgeronde rechthoek 4"/>
          <p:cNvSpPr/>
          <p:nvPr/>
        </p:nvSpPr>
        <p:spPr>
          <a:xfrm>
            <a:off x="631654" y="2041391"/>
            <a:ext cx="1564082" cy="3697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PIJL-OMLAAG 5"/>
          <p:cNvSpPr/>
          <p:nvPr/>
        </p:nvSpPr>
        <p:spPr>
          <a:xfrm rot="16200000">
            <a:off x="3426117" y="914966"/>
            <a:ext cx="131525" cy="259228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2145347"/>
            <a:ext cx="453041" cy="396788"/>
          </a:xfrm>
          <a:prstGeom prst="rect">
            <a:avLst/>
          </a:prstGeom>
        </p:spPr>
      </p:pic>
      <p:sp>
        <p:nvSpPr>
          <p:cNvPr id="8" name="Tekstvak 7"/>
          <p:cNvSpPr txBox="1"/>
          <p:nvPr/>
        </p:nvSpPr>
        <p:spPr>
          <a:xfrm>
            <a:off x="5241065" y="2025207"/>
            <a:ext cx="1512168" cy="461665"/>
          </a:xfrm>
          <a:prstGeom prst="rect">
            <a:avLst/>
          </a:prstGeom>
          <a:noFill/>
          <a:ln w="19050">
            <a:solidFill>
              <a:srgbClr val="FF0000"/>
            </a:solidFill>
          </a:ln>
        </p:spPr>
        <p:txBody>
          <a:bodyPr wrap="square" rtlCol="0">
            <a:spAutoFit/>
          </a:bodyPr>
          <a:lstStyle/>
          <a:p>
            <a:r>
              <a:rPr lang="nl-BE" sz="1200" dirty="0" smtClean="0"/>
              <a:t>7,5 mg </a:t>
            </a:r>
            <a:r>
              <a:rPr lang="nl-BE" sz="1200" dirty="0" err="1" smtClean="0"/>
              <a:t>prednisolone</a:t>
            </a:r>
            <a:endParaRPr lang="nl-BE" sz="1200" dirty="0" smtClean="0"/>
          </a:p>
          <a:p>
            <a:r>
              <a:rPr lang="nl-BE" sz="1200" dirty="0" smtClean="0"/>
              <a:t>&gt; 3maand</a:t>
            </a:r>
            <a:endParaRPr lang="nl-BE" sz="1200" dirty="0"/>
          </a:p>
        </p:txBody>
      </p:sp>
      <p:pic>
        <p:nvPicPr>
          <p:cNvPr id="9" name="Afbeelding 8"/>
          <p:cNvPicPr>
            <a:picLocks noChangeAspect="1"/>
          </p:cNvPicPr>
          <p:nvPr/>
        </p:nvPicPr>
        <p:blipFill>
          <a:blip r:embed="rId4"/>
          <a:stretch>
            <a:fillRect/>
          </a:stretch>
        </p:blipFill>
        <p:spPr>
          <a:xfrm>
            <a:off x="4427984" y="2743939"/>
            <a:ext cx="4592935" cy="3205341"/>
          </a:xfrm>
          <a:prstGeom prst="rect">
            <a:avLst/>
          </a:prstGeom>
          <a:ln>
            <a:noFill/>
          </a:ln>
          <a:effectLst>
            <a:outerShdw blurRad="190500" algn="tl" rotWithShape="0">
              <a:srgbClr val="000000">
                <a:alpha val="70000"/>
              </a:srgbClr>
            </a:outerShdw>
          </a:effectLst>
        </p:spPr>
      </p:pic>
      <p:sp>
        <p:nvSpPr>
          <p:cNvPr id="10" name="Tekstvak 9"/>
          <p:cNvSpPr txBox="1"/>
          <p:nvPr/>
        </p:nvSpPr>
        <p:spPr>
          <a:xfrm>
            <a:off x="4427985" y="2535109"/>
            <a:ext cx="4592935" cy="27699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BE" sz="1200" b="1" dirty="0" err="1" smtClean="0">
                <a:solidFill>
                  <a:schemeClr val="bg1"/>
                </a:solidFill>
              </a:rPr>
              <a:t>Dosisgebonden</a:t>
            </a:r>
            <a:r>
              <a:rPr lang="nl-BE" sz="1200" b="1" dirty="0" smtClean="0">
                <a:solidFill>
                  <a:schemeClr val="bg1"/>
                </a:solidFill>
              </a:rPr>
              <a:t> toename in breuken</a:t>
            </a:r>
            <a:endParaRPr lang="nl-BE" sz="1200" b="1" dirty="0">
              <a:solidFill>
                <a:schemeClr val="bg1"/>
              </a:solidFill>
            </a:endParaRPr>
          </a:p>
        </p:txBody>
      </p:sp>
    </p:spTree>
    <p:extLst>
      <p:ext uri="{BB962C8B-B14F-4D97-AF65-F5344CB8AC3E}">
        <p14:creationId xmlns:p14="http://schemas.microsoft.com/office/powerpoint/2010/main" val="343376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a:t>
            </a:r>
            <a:r>
              <a:rPr lang="nl-BE" dirty="0" smtClean="0"/>
              <a:t>isicofactoren</a:t>
            </a:r>
            <a:endParaRPr lang="nl-BE" dirty="0"/>
          </a:p>
        </p:txBody>
      </p:sp>
      <p:sp>
        <p:nvSpPr>
          <p:cNvPr id="3" name="Tijdelijke aanduiding voor tekst 2"/>
          <p:cNvSpPr>
            <a:spLocks noGrp="1"/>
          </p:cNvSpPr>
          <p:nvPr>
            <p:ph type="body" sz="quarter" idx="13"/>
          </p:nvPr>
        </p:nvSpPr>
        <p:spPr/>
        <p:txBody>
          <a:bodyPr/>
          <a:lstStyle/>
          <a:p>
            <a:r>
              <a:rPr lang="en-US" dirty="0" err="1"/>
              <a:t>Hendrickx</a:t>
            </a:r>
            <a:r>
              <a:rPr lang="en-US" dirty="0"/>
              <a:t>, G. et al. (2015) A look behind the scenes: the risk and pathogenesis of primary </a:t>
            </a:r>
            <a:r>
              <a:rPr lang="en-US" dirty="0" smtClean="0"/>
              <a:t>osteoporosis Nat</a:t>
            </a:r>
            <a:r>
              <a:rPr lang="en-US" dirty="0"/>
              <a:t>. Rev. </a:t>
            </a:r>
            <a:r>
              <a:rPr lang="en-US" dirty="0" err="1"/>
              <a:t>Rheumatol</a:t>
            </a:r>
            <a:r>
              <a:rPr lang="en-US" dirty="0"/>
              <a:t>. doi:10.1038/nrrheum.2015.48</a:t>
            </a:r>
          </a:p>
          <a:p>
            <a:endParaRPr lang="nl-BE" dirty="0"/>
          </a:p>
        </p:txBody>
      </p:sp>
      <p:pic>
        <p:nvPicPr>
          <p:cNvPr id="5" name="Afbeelding 4"/>
          <p:cNvPicPr>
            <a:picLocks noChangeAspect="1"/>
          </p:cNvPicPr>
          <p:nvPr/>
        </p:nvPicPr>
        <p:blipFill>
          <a:blip r:embed="rId3"/>
          <a:stretch>
            <a:fillRect/>
          </a:stretch>
        </p:blipFill>
        <p:spPr>
          <a:xfrm>
            <a:off x="2555776" y="1628800"/>
            <a:ext cx="3938017" cy="4137543"/>
          </a:xfrm>
          <a:prstGeom prst="rect">
            <a:avLst/>
          </a:prstGeom>
        </p:spPr>
      </p:pic>
      <p:sp>
        <p:nvSpPr>
          <p:cNvPr id="8" name="Afgeronde rechthoek 7"/>
          <p:cNvSpPr/>
          <p:nvPr/>
        </p:nvSpPr>
        <p:spPr>
          <a:xfrm>
            <a:off x="4087402" y="1639310"/>
            <a:ext cx="792088" cy="758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Afgeronde rechthoek 5"/>
          <p:cNvSpPr/>
          <p:nvPr/>
        </p:nvSpPr>
        <p:spPr>
          <a:xfrm>
            <a:off x="5487084" y="2418505"/>
            <a:ext cx="792088" cy="758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3766122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Risicofactoren: alcohol en roken</a:t>
            </a:r>
            <a:endParaRPr lang="nl-BE" dirty="0"/>
          </a:p>
        </p:txBody>
      </p:sp>
      <p:sp>
        <p:nvSpPr>
          <p:cNvPr id="3" name="Tijdelijke aanduiding voor tekst 2"/>
          <p:cNvSpPr>
            <a:spLocks noGrp="1"/>
          </p:cNvSpPr>
          <p:nvPr>
            <p:ph type="body" sz="quarter" idx="13"/>
          </p:nvPr>
        </p:nvSpPr>
        <p:spPr/>
        <p:txBody>
          <a:bodyPr/>
          <a:lstStyle/>
          <a:p>
            <a:r>
              <a:rPr lang="en-US" dirty="0" err="1"/>
              <a:t>Hendrickx</a:t>
            </a:r>
            <a:r>
              <a:rPr lang="en-US" dirty="0"/>
              <a:t>, G. et al. (2015) A look behind the scenes: the risk and pathogenesis of primary osteoporosis Nat. Rev. </a:t>
            </a:r>
            <a:r>
              <a:rPr lang="en-US" dirty="0" err="1"/>
              <a:t>Rheumatol</a:t>
            </a:r>
            <a:r>
              <a:rPr lang="en-US" dirty="0"/>
              <a:t>. </a:t>
            </a:r>
            <a:r>
              <a:rPr lang="en-US" dirty="0" smtClean="0"/>
              <a:t>doi:10.1038/nrrheum.2015.48</a:t>
            </a:r>
          </a:p>
          <a:p>
            <a:r>
              <a:rPr lang="en-US" dirty="0" err="1"/>
              <a:t>Gezondheidszorg</a:t>
            </a:r>
            <a:r>
              <a:rPr lang="en-US" dirty="0"/>
              <a:t>, F.K. </a:t>
            </a:r>
            <a:r>
              <a:rPr lang="en-US" dirty="0" err="1"/>
              <a:t>voor</a:t>
            </a:r>
            <a:r>
              <a:rPr lang="en-US" dirty="0"/>
              <a:t> de, Pharmacological prevention of fragility fractures in Belgium KCE reports 159C, </a:t>
            </a:r>
            <a:r>
              <a:rPr lang="en-US" dirty="0" err="1"/>
              <a:t>n.d</a:t>
            </a:r>
            <a:r>
              <a:rPr lang="en-US" dirty="0" err="1" smtClean="0"/>
              <a:t>.</a:t>
            </a:r>
            <a:endParaRPr lang="en-US" dirty="0" smtClean="0"/>
          </a:p>
          <a:p>
            <a:r>
              <a:rPr lang="en-US" dirty="0" err="1" smtClean="0"/>
              <a:t>Grafiek</a:t>
            </a:r>
            <a:r>
              <a:rPr lang="en-US" dirty="0" smtClean="0"/>
              <a:t>: </a:t>
            </a:r>
            <a:r>
              <a:rPr lang="nl-BE" dirty="0"/>
              <a:t>Kanis, J.A., Johansson, H., </a:t>
            </a:r>
            <a:r>
              <a:rPr lang="nl-BE" dirty="0" err="1"/>
              <a:t>Johnell</a:t>
            </a:r>
            <a:r>
              <a:rPr lang="nl-BE" dirty="0"/>
              <a:t>, O., Oden, A., et al., Alcohol intake as a risk factor </a:t>
            </a:r>
            <a:r>
              <a:rPr lang="nl-BE" dirty="0" err="1"/>
              <a:t>for</a:t>
            </a:r>
            <a:r>
              <a:rPr lang="nl-BE" dirty="0"/>
              <a:t> </a:t>
            </a:r>
            <a:r>
              <a:rPr lang="nl-BE" dirty="0" err="1"/>
              <a:t>fracture</a:t>
            </a:r>
            <a:r>
              <a:rPr lang="nl-BE" dirty="0"/>
              <a:t>. </a:t>
            </a:r>
            <a:r>
              <a:rPr lang="nl-BE" i="1" dirty="0" err="1"/>
              <a:t>Osteoporos</a:t>
            </a:r>
            <a:r>
              <a:rPr lang="nl-BE" i="1" dirty="0"/>
              <a:t>. Int.</a:t>
            </a:r>
            <a:r>
              <a:rPr lang="nl-BE" dirty="0"/>
              <a:t> 2005, 16, 737–742.</a:t>
            </a:r>
            <a:endParaRPr lang="en-US" dirty="0"/>
          </a:p>
          <a:p>
            <a:endParaRPr lang="en-US" dirty="0" smtClean="0"/>
          </a:p>
          <a:p>
            <a:endParaRPr lang="nl-BE" dirty="0"/>
          </a:p>
        </p:txBody>
      </p:sp>
      <p:sp>
        <p:nvSpPr>
          <p:cNvPr id="7" name="Tekstvak 6"/>
          <p:cNvSpPr txBox="1"/>
          <p:nvPr/>
        </p:nvSpPr>
        <p:spPr>
          <a:xfrm>
            <a:off x="3126006" y="1926704"/>
            <a:ext cx="2759149"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600" dirty="0" smtClean="0"/>
              <a:t>Geen significante </a:t>
            </a:r>
            <a:r>
              <a:rPr lang="nl-BE" sz="1600" dirty="0" smtClean="0">
                <a:cs typeface="Calibri" panose="020F0502020204030204" pitchFamily="34" charset="0"/>
              </a:rPr>
              <a:t>↑ risico</a:t>
            </a:r>
            <a:endParaRPr lang="nl-BE" sz="1600" dirty="0"/>
          </a:p>
        </p:txBody>
      </p:sp>
      <p:grpSp>
        <p:nvGrpSpPr>
          <p:cNvPr id="15" name="Groep 14"/>
          <p:cNvGrpSpPr/>
          <p:nvPr/>
        </p:nvGrpSpPr>
        <p:grpSpPr>
          <a:xfrm>
            <a:off x="683568" y="1690584"/>
            <a:ext cx="2059920" cy="666001"/>
            <a:chOff x="634405" y="1700808"/>
            <a:chExt cx="2059920" cy="666001"/>
          </a:xfrm>
        </p:grpSpPr>
        <p:pic>
          <p:nvPicPr>
            <p:cNvPr id="4" name="Afbeelding 3"/>
            <p:cNvPicPr>
              <a:picLocks noChangeAspect="1"/>
            </p:cNvPicPr>
            <p:nvPr/>
          </p:nvPicPr>
          <p:blipFill rotWithShape="1">
            <a:blip r:embed="rId3"/>
            <a:srcRect l="45712" t="6961" r="46974" b="82309"/>
            <a:stretch/>
          </p:blipFill>
          <p:spPr>
            <a:xfrm>
              <a:off x="1039421" y="1700808"/>
              <a:ext cx="432049" cy="666001"/>
            </a:xfrm>
            <a:prstGeom prst="rect">
              <a:avLst/>
            </a:prstGeom>
          </p:spPr>
        </p:pic>
        <p:pic>
          <p:nvPicPr>
            <p:cNvPr id="5" name="Afbeelding 4"/>
            <p:cNvPicPr>
              <a:picLocks noChangeAspect="1"/>
            </p:cNvPicPr>
            <p:nvPr/>
          </p:nvPicPr>
          <p:blipFill rotWithShape="1">
            <a:blip r:embed="rId3"/>
            <a:srcRect l="45712" t="6961" r="46974" b="82309"/>
            <a:stretch/>
          </p:blipFill>
          <p:spPr>
            <a:xfrm>
              <a:off x="1543478" y="1700808"/>
              <a:ext cx="432049" cy="666001"/>
            </a:xfrm>
            <a:prstGeom prst="rect">
              <a:avLst/>
            </a:prstGeom>
          </p:spPr>
        </p:pic>
        <p:sp>
          <p:nvSpPr>
            <p:cNvPr id="6" name="Tekstvak 5"/>
            <p:cNvSpPr txBox="1"/>
            <p:nvPr/>
          </p:nvSpPr>
          <p:spPr>
            <a:xfrm>
              <a:off x="634405" y="1772198"/>
              <a:ext cx="369012" cy="523220"/>
            </a:xfrm>
            <a:prstGeom prst="rect">
              <a:avLst/>
            </a:prstGeom>
            <a:noFill/>
          </p:spPr>
          <p:txBody>
            <a:bodyPr wrap="none" rtlCol="0">
              <a:spAutoFit/>
            </a:bodyPr>
            <a:lstStyle/>
            <a:p>
              <a:r>
                <a:rPr lang="nl-BE" sz="2800" dirty="0"/>
                <a:t>≤</a:t>
              </a:r>
            </a:p>
          </p:txBody>
        </p:sp>
        <p:sp>
          <p:nvSpPr>
            <p:cNvPr id="8" name="Tekstvak 7"/>
            <p:cNvSpPr txBox="1"/>
            <p:nvPr/>
          </p:nvSpPr>
          <p:spPr>
            <a:xfrm>
              <a:off x="1977462" y="1700808"/>
              <a:ext cx="716863" cy="646331"/>
            </a:xfrm>
            <a:prstGeom prst="rect">
              <a:avLst/>
            </a:prstGeom>
            <a:noFill/>
          </p:spPr>
          <p:txBody>
            <a:bodyPr wrap="none" rtlCol="0">
              <a:spAutoFit/>
            </a:bodyPr>
            <a:lstStyle/>
            <a:p>
              <a:r>
                <a:rPr lang="nl-BE" sz="3600" dirty="0" smtClean="0"/>
                <a:t>/</a:t>
              </a:r>
              <a:r>
                <a:rPr lang="nl-BE" dirty="0" smtClean="0"/>
                <a:t> dag</a:t>
              </a:r>
              <a:endParaRPr lang="nl-BE" dirty="0"/>
            </a:p>
          </p:txBody>
        </p:sp>
      </p:grpSp>
      <p:sp>
        <p:nvSpPr>
          <p:cNvPr id="12" name="Tekstvak 11"/>
          <p:cNvSpPr txBox="1"/>
          <p:nvPr/>
        </p:nvSpPr>
        <p:spPr>
          <a:xfrm>
            <a:off x="3126006" y="2430141"/>
            <a:ext cx="275914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600" dirty="0" smtClean="0"/>
              <a:t>Hoe hoger de inname, hoe hoger invloed op botmetabolisme</a:t>
            </a:r>
            <a:endParaRPr lang="nl-BE" sz="1600" dirty="0"/>
          </a:p>
        </p:txBody>
      </p:sp>
      <p:grpSp>
        <p:nvGrpSpPr>
          <p:cNvPr id="14" name="Groep 13"/>
          <p:cNvGrpSpPr/>
          <p:nvPr/>
        </p:nvGrpSpPr>
        <p:grpSpPr>
          <a:xfrm>
            <a:off x="683568" y="2459293"/>
            <a:ext cx="2059920" cy="666001"/>
            <a:chOff x="3877015" y="1700808"/>
            <a:chExt cx="2059920" cy="666001"/>
          </a:xfrm>
        </p:grpSpPr>
        <p:pic>
          <p:nvPicPr>
            <p:cNvPr id="9" name="Afbeelding 8"/>
            <p:cNvPicPr>
              <a:picLocks noChangeAspect="1"/>
            </p:cNvPicPr>
            <p:nvPr/>
          </p:nvPicPr>
          <p:blipFill rotWithShape="1">
            <a:blip r:embed="rId3"/>
            <a:srcRect l="45712" t="6961" r="46974" b="82309"/>
            <a:stretch/>
          </p:blipFill>
          <p:spPr>
            <a:xfrm>
              <a:off x="4282031" y="1700808"/>
              <a:ext cx="432049" cy="666001"/>
            </a:xfrm>
            <a:prstGeom prst="rect">
              <a:avLst/>
            </a:prstGeom>
          </p:spPr>
        </p:pic>
        <p:pic>
          <p:nvPicPr>
            <p:cNvPr id="10" name="Afbeelding 9"/>
            <p:cNvPicPr>
              <a:picLocks noChangeAspect="1"/>
            </p:cNvPicPr>
            <p:nvPr/>
          </p:nvPicPr>
          <p:blipFill rotWithShape="1">
            <a:blip r:embed="rId3"/>
            <a:srcRect l="45712" t="6961" r="46974" b="82309"/>
            <a:stretch/>
          </p:blipFill>
          <p:spPr>
            <a:xfrm>
              <a:off x="4786088" y="1700808"/>
              <a:ext cx="432049" cy="666001"/>
            </a:xfrm>
            <a:prstGeom prst="rect">
              <a:avLst/>
            </a:prstGeom>
          </p:spPr>
        </p:pic>
        <p:sp>
          <p:nvSpPr>
            <p:cNvPr id="11" name="Tekstvak 10"/>
            <p:cNvSpPr txBox="1"/>
            <p:nvPr/>
          </p:nvSpPr>
          <p:spPr>
            <a:xfrm>
              <a:off x="3877015" y="1772198"/>
              <a:ext cx="369012" cy="523220"/>
            </a:xfrm>
            <a:prstGeom prst="rect">
              <a:avLst/>
            </a:prstGeom>
            <a:noFill/>
          </p:spPr>
          <p:txBody>
            <a:bodyPr wrap="none" rtlCol="0">
              <a:spAutoFit/>
            </a:bodyPr>
            <a:lstStyle/>
            <a:p>
              <a:r>
                <a:rPr lang="nl-BE" sz="2800" dirty="0" smtClean="0"/>
                <a:t>≥</a:t>
              </a:r>
              <a:endParaRPr lang="nl-BE" sz="2800" dirty="0"/>
            </a:p>
          </p:txBody>
        </p:sp>
        <p:sp>
          <p:nvSpPr>
            <p:cNvPr id="13" name="Tekstvak 12"/>
            <p:cNvSpPr txBox="1"/>
            <p:nvPr/>
          </p:nvSpPr>
          <p:spPr>
            <a:xfrm>
              <a:off x="5220072" y="1700808"/>
              <a:ext cx="716863" cy="646331"/>
            </a:xfrm>
            <a:prstGeom prst="rect">
              <a:avLst/>
            </a:prstGeom>
            <a:noFill/>
          </p:spPr>
          <p:txBody>
            <a:bodyPr wrap="none" rtlCol="0">
              <a:spAutoFit/>
            </a:bodyPr>
            <a:lstStyle/>
            <a:p>
              <a:r>
                <a:rPr lang="nl-BE" sz="3600" dirty="0" smtClean="0"/>
                <a:t>/</a:t>
              </a:r>
              <a:r>
                <a:rPr lang="nl-BE" dirty="0" smtClean="0"/>
                <a:t> dag</a:t>
              </a:r>
              <a:endParaRPr lang="nl-BE" dirty="0"/>
            </a:p>
          </p:txBody>
        </p:sp>
      </p:grpSp>
      <p:sp>
        <p:nvSpPr>
          <p:cNvPr id="16" name="PIJL-RECHTS 15"/>
          <p:cNvSpPr/>
          <p:nvPr/>
        </p:nvSpPr>
        <p:spPr>
          <a:xfrm>
            <a:off x="2716803" y="2011342"/>
            <a:ext cx="293499" cy="1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PIJL-RECHTS 16"/>
          <p:cNvSpPr/>
          <p:nvPr/>
        </p:nvSpPr>
        <p:spPr>
          <a:xfrm>
            <a:off x="2716803" y="2780050"/>
            <a:ext cx="293499" cy="1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Gebogen pijl 17"/>
          <p:cNvSpPr/>
          <p:nvPr/>
        </p:nvSpPr>
        <p:spPr>
          <a:xfrm>
            <a:off x="6025978" y="2313421"/>
            <a:ext cx="648072" cy="416917"/>
          </a:xfrm>
          <a:prstGeom prst="bentArrow">
            <a:avLst>
              <a:gd name="adj1" fmla="val 34138"/>
              <a:gd name="adj2" fmla="val 25000"/>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9" name="Gebogen pijl 18"/>
          <p:cNvSpPr/>
          <p:nvPr/>
        </p:nvSpPr>
        <p:spPr>
          <a:xfrm flipV="1">
            <a:off x="6029571" y="2844221"/>
            <a:ext cx="648072" cy="416917"/>
          </a:xfrm>
          <a:prstGeom prst="bentArrow">
            <a:avLst>
              <a:gd name="adj1" fmla="val 34138"/>
              <a:gd name="adj2" fmla="val 25000"/>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2" name="Rechthoek 21"/>
          <p:cNvSpPr/>
          <p:nvPr/>
        </p:nvSpPr>
        <p:spPr>
          <a:xfrm>
            <a:off x="5880752" y="2720402"/>
            <a:ext cx="288032" cy="1513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hthoek 22"/>
          <p:cNvSpPr/>
          <p:nvPr/>
        </p:nvSpPr>
        <p:spPr>
          <a:xfrm>
            <a:off x="6674050" y="2276872"/>
            <a:ext cx="2036135" cy="338554"/>
          </a:xfrm>
          <a:prstGeom prst="rect">
            <a:avLst/>
          </a:prstGeom>
        </p:spPr>
        <p:txBody>
          <a:bodyPr wrap="none">
            <a:spAutoFit/>
          </a:bodyPr>
          <a:lstStyle/>
          <a:p>
            <a:r>
              <a:rPr lang="nl-BE" sz="1600" dirty="0"/>
              <a:t>I</a:t>
            </a:r>
            <a:r>
              <a:rPr lang="nl-BE" sz="1600" dirty="0" smtClean="0"/>
              <a:t>nhibitie aanmaak bot</a:t>
            </a:r>
            <a:endParaRPr lang="nl-BE" sz="1600" dirty="0"/>
          </a:p>
        </p:txBody>
      </p:sp>
      <p:sp>
        <p:nvSpPr>
          <p:cNvPr id="25" name="Rechthoek 24"/>
          <p:cNvSpPr/>
          <p:nvPr/>
        </p:nvSpPr>
        <p:spPr>
          <a:xfrm>
            <a:off x="6674050" y="2995059"/>
            <a:ext cx="2074414" cy="338554"/>
          </a:xfrm>
          <a:prstGeom prst="rect">
            <a:avLst/>
          </a:prstGeom>
        </p:spPr>
        <p:txBody>
          <a:bodyPr wrap="none">
            <a:spAutoFit/>
          </a:bodyPr>
          <a:lstStyle/>
          <a:p>
            <a:r>
              <a:rPr lang="nl-BE" sz="1600" dirty="0" smtClean="0"/>
              <a:t>Toename botresorptie</a:t>
            </a:r>
            <a:endParaRPr lang="nl-BE" sz="1600" dirty="0"/>
          </a:p>
        </p:txBody>
      </p:sp>
      <p:pic>
        <p:nvPicPr>
          <p:cNvPr id="20" name="Afbeelding 19"/>
          <p:cNvPicPr>
            <a:picLocks noChangeAspect="1"/>
          </p:cNvPicPr>
          <p:nvPr/>
        </p:nvPicPr>
        <p:blipFill>
          <a:blip r:embed="rId4"/>
          <a:stretch>
            <a:fillRect/>
          </a:stretch>
        </p:blipFill>
        <p:spPr>
          <a:xfrm>
            <a:off x="2305050" y="3348123"/>
            <a:ext cx="4762500" cy="2609850"/>
          </a:xfrm>
          <a:prstGeom prst="rect">
            <a:avLst/>
          </a:prstGeom>
        </p:spPr>
      </p:pic>
    </p:spTree>
    <p:extLst>
      <p:ext uri="{BB962C8B-B14F-4D97-AF65-F5344CB8AC3E}">
        <p14:creationId xmlns:p14="http://schemas.microsoft.com/office/powerpoint/2010/main" val="8902864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Risicofactoren: alcohol en roken</a:t>
            </a:r>
            <a:endParaRPr lang="nl-BE" dirty="0"/>
          </a:p>
        </p:txBody>
      </p:sp>
      <p:sp>
        <p:nvSpPr>
          <p:cNvPr id="3" name="Tijdelijke aanduiding voor tekst 2"/>
          <p:cNvSpPr>
            <a:spLocks noGrp="1"/>
          </p:cNvSpPr>
          <p:nvPr>
            <p:ph type="body" sz="quarter" idx="13"/>
          </p:nvPr>
        </p:nvSpPr>
        <p:spPr/>
        <p:txBody>
          <a:bodyPr/>
          <a:lstStyle/>
          <a:p>
            <a:r>
              <a:rPr lang="en-US" dirty="0" err="1"/>
              <a:t>Hendrickx</a:t>
            </a:r>
            <a:r>
              <a:rPr lang="en-US" dirty="0"/>
              <a:t>, G. et al. (2015) A look behind the scenes: the risk and pathogenesis of primary osteoporosis Nat. Rev. </a:t>
            </a:r>
            <a:r>
              <a:rPr lang="en-US" dirty="0" err="1"/>
              <a:t>Rheumatol</a:t>
            </a:r>
            <a:r>
              <a:rPr lang="en-US" dirty="0"/>
              <a:t>. </a:t>
            </a:r>
            <a:r>
              <a:rPr lang="en-US" dirty="0" smtClean="0"/>
              <a:t>doi:10.1038/nrrheum.2015.48</a:t>
            </a:r>
          </a:p>
          <a:p>
            <a:r>
              <a:rPr lang="en-US" dirty="0" err="1"/>
              <a:t>Gezondheidszorg</a:t>
            </a:r>
            <a:r>
              <a:rPr lang="en-US" dirty="0"/>
              <a:t>, F.K. </a:t>
            </a:r>
            <a:r>
              <a:rPr lang="en-US" dirty="0" err="1"/>
              <a:t>voor</a:t>
            </a:r>
            <a:r>
              <a:rPr lang="en-US" dirty="0"/>
              <a:t> de, Pharmacological prevention of fragility fractures in Belgium KCE reports 159C, </a:t>
            </a:r>
            <a:r>
              <a:rPr lang="en-US" dirty="0" err="1"/>
              <a:t>n.d</a:t>
            </a:r>
            <a:r>
              <a:rPr lang="en-US" dirty="0" err="1" smtClean="0"/>
              <a:t>.</a:t>
            </a:r>
            <a:endParaRPr lang="en-US" dirty="0" smtClean="0"/>
          </a:p>
          <a:p>
            <a:r>
              <a:rPr lang="en-US" dirty="0" err="1" smtClean="0"/>
              <a:t>Grafiek</a:t>
            </a:r>
            <a:r>
              <a:rPr lang="en-US" dirty="0" smtClean="0"/>
              <a:t>: </a:t>
            </a:r>
            <a:r>
              <a:rPr lang="nl-BE" dirty="0" err="1"/>
              <a:t>Olofsson</a:t>
            </a:r>
            <a:r>
              <a:rPr lang="nl-BE" dirty="0"/>
              <a:t>, H., </a:t>
            </a:r>
            <a:r>
              <a:rPr lang="nl-BE" dirty="0" err="1"/>
              <a:t>Byberg</a:t>
            </a:r>
            <a:r>
              <a:rPr lang="nl-BE" dirty="0"/>
              <a:t>, L., </a:t>
            </a:r>
            <a:r>
              <a:rPr lang="nl-BE" dirty="0" err="1"/>
              <a:t>Mohsen</a:t>
            </a:r>
            <a:r>
              <a:rPr lang="nl-BE" dirty="0"/>
              <a:t>, R., </a:t>
            </a:r>
            <a:r>
              <a:rPr lang="nl-BE" dirty="0" err="1"/>
              <a:t>Melhus</a:t>
            </a:r>
            <a:r>
              <a:rPr lang="nl-BE" dirty="0"/>
              <a:t>, H., et al., Smoking </a:t>
            </a:r>
            <a:r>
              <a:rPr lang="nl-BE" dirty="0" err="1"/>
              <a:t>and</a:t>
            </a:r>
            <a:r>
              <a:rPr lang="nl-BE" dirty="0"/>
              <a:t> the Risk of </a:t>
            </a:r>
            <a:r>
              <a:rPr lang="nl-BE" dirty="0" err="1"/>
              <a:t>Fracture</a:t>
            </a:r>
            <a:r>
              <a:rPr lang="nl-BE" dirty="0"/>
              <a:t> in </a:t>
            </a:r>
            <a:r>
              <a:rPr lang="nl-BE" dirty="0" err="1"/>
              <a:t>Older</a:t>
            </a:r>
            <a:r>
              <a:rPr lang="nl-BE" dirty="0"/>
              <a:t> Men. </a:t>
            </a:r>
            <a:r>
              <a:rPr lang="nl-BE" i="1" dirty="0"/>
              <a:t>J. Bone </a:t>
            </a:r>
            <a:r>
              <a:rPr lang="nl-BE" i="1" dirty="0" err="1"/>
              <a:t>Miner</a:t>
            </a:r>
            <a:r>
              <a:rPr lang="nl-BE" i="1" dirty="0"/>
              <a:t>. </a:t>
            </a:r>
            <a:r>
              <a:rPr lang="nl-BE" i="1" dirty="0" err="1"/>
              <a:t>Res</a:t>
            </a:r>
            <a:r>
              <a:rPr lang="nl-BE" i="1" dirty="0"/>
              <a:t>.</a:t>
            </a:r>
            <a:r>
              <a:rPr lang="nl-BE" dirty="0"/>
              <a:t> 2005, 20, 1208–1215</a:t>
            </a:r>
            <a:endParaRPr lang="en-US" dirty="0"/>
          </a:p>
          <a:p>
            <a:endParaRPr lang="en-US" dirty="0" smtClean="0"/>
          </a:p>
          <a:p>
            <a:endParaRPr lang="nl-BE" dirty="0"/>
          </a:p>
        </p:txBody>
      </p:sp>
      <p:grpSp>
        <p:nvGrpSpPr>
          <p:cNvPr id="32" name="Groep 31"/>
          <p:cNvGrpSpPr/>
          <p:nvPr/>
        </p:nvGrpSpPr>
        <p:grpSpPr>
          <a:xfrm>
            <a:off x="1279464" y="1748287"/>
            <a:ext cx="590950" cy="838245"/>
            <a:chOff x="1150254" y="3987820"/>
            <a:chExt cx="590950" cy="838245"/>
          </a:xfrm>
        </p:grpSpPr>
        <p:pic>
          <p:nvPicPr>
            <p:cNvPr id="28" name="Afbeelding 27"/>
            <p:cNvPicPr>
              <a:picLocks noChangeAspect="1"/>
            </p:cNvPicPr>
            <p:nvPr/>
          </p:nvPicPr>
          <p:blipFill rotWithShape="1">
            <a:blip r:embed="rId3"/>
            <a:srcRect t="46034" r="7270" b="36192"/>
            <a:stretch/>
          </p:blipFill>
          <p:spPr>
            <a:xfrm rot="16200000">
              <a:off x="1094272" y="4330449"/>
              <a:ext cx="838245" cy="152987"/>
            </a:xfrm>
            <a:prstGeom prst="rect">
              <a:avLst/>
            </a:prstGeom>
          </p:spPr>
        </p:pic>
        <p:pic>
          <p:nvPicPr>
            <p:cNvPr id="29" name="Afbeelding 28"/>
            <p:cNvPicPr>
              <a:picLocks noChangeAspect="1"/>
            </p:cNvPicPr>
            <p:nvPr/>
          </p:nvPicPr>
          <p:blipFill rotWithShape="1">
            <a:blip r:embed="rId3"/>
            <a:srcRect t="46548" r="7270" b="36192"/>
            <a:stretch/>
          </p:blipFill>
          <p:spPr>
            <a:xfrm rot="16200000">
              <a:off x="1247800" y="4332662"/>
              <a:ext cx="838245" cy="148562"/>
            </a:xfrm>
            <a:prstGeom prst="rect">
              <a:avLst/>
            </a:prstGeom>
          </p:spPr>
        </p:pic>
        <p:pic>
          <p:nvPicPr>
            <p:cNvPr id="30" name="Afbeelding 29"/>
            <p:cNvPicPr>
              <a:picLocks noChangeAspect="1"/>
            </p:cNvPicPr>
            <p:nvPr/>
          </p:nvPicPr>
          <p:blipFill rotWithShape="1">
            <a:blip r:embed="rId3"/>
            <a:srcRect t="46034" r="7270" b="36192"/>
            <a:stretch/>
          </p:blipFill>
          <p:spPr>
            <a:xfrm rot="16200000">
              <a:off x="807625" y="4330449"/>
              <a:ext cx="838245" cy="152987"/>
            </a:xfrm>
            <a:prstGeom prst="rect">
              <a:avLst/>
            </a:prstGeom>
          </p:spPr>
        </p:pic>
        <p:pic>
          <p:nvPicPr>
            <p:cNvPr id="31" name="Afbeelding 30"/>
            <p:cNvPicPr>
              <a:picLocks noChangeAspect="1"/>
            </p:cNvPicPr>
            <p:nvPr/>
          </p:nvPicPr>
          <p:blipFill rotWithShape="1">
            <a:blip r:embed="rId3"/>
            <a:srcRect t="46548" r="7270" b="36192"/>
            <a:stretch/>
          </p:blipFill>
          <p:spPr>
            <a:xfrm rot="16200000">
              <a:off x="961153" y="4332662"/>
              <a:ext cx="838245" cy="148562"/>
            </a:xfrm>
            <a:prstGeom prst="rect">
              <a:avLst/>
            </a:prstGeom>
          </p:spPr>
        </p:pic>
      </p:grpSp>
      <p:sp>
        <p:nvSpPr>
          <p:cNvPr id="33" name="PIJL-RECHTS 32"/>
          <p:cNvSpPr/>
          <p:nvPr/>
        </p:nvSpPr>
        <p:spPr>
          <a:xfrm>
            <a:off x="2025599" y="2077194"/>
            <a:ext cx="984703" cy="1804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4" name="Tekstvak 33"/>
          <p:cNvSpPr txBox="1"/>
          <p:nvPr/>
        </p:nvSpPr>
        <p:spPr>
          <a:xfrm>
            <a:off x="3126006" y="1628800"/>
            <a:ext cx="5636994"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600" dirty="0" smtClean="0"/>
              <a:t>Vergelijkende studies </a:t>
            </a:r>
          </a:p>
          <a:p>
            <a:pPr marL="285750" indent="-285750">
              <a:buFont typeface="Symbol" panose="05050102010706020507" pitchFamily="18" charset="2"/>
              <a:buChar char="Þ"/>
            </a:pPr>
            <a:r>
              <a:rPr lang="nl-BE" sz="1600" dirty="0" smtClean="0"/>
              <a:t>Associatie tussen roken en daling botdensiteit</a:t>
            </a:r>
          </a:p>
          <a:p>
            <a:pPr marL="285750" indent="-285750">
              <a:buFont typeface="Symbol" panose="05050102010706020507" pitchFamily="18" charset="2"/>
              <a:buChar char="Þ"/>
            </a:pPr>
            <a:endParaRPr lang="nl-BE" sz="1600" dirty="0"/>
          </a:p>
          <a:p>
            <a:r>
              <a:rPr lang="nl-BE" sz="1600" dirty="0" smtClean="0"/>
              <a:t>Mechanisme ongekend</a:t>
            </a:r>
            <a:endParaRPr lang="nl-BE" sz="1600" dirty="0"/>
          </a:p>
        </p:txBody>
      </p:sp>
      <p:pic>
        <p:nvPicPr>
          <p:cNvPr id="20" name="Afbeelding 19"/>
          <p:cNvPicPr>
            <a:picLocks noChangeAspect="1"/>
          </p:cNvPicPr>
          <p:nvPr/>
        </p:nvPicPr>
        <p:blipFill>
          <a:blip r:embed="rId4"/>
          <a:stretch>
            <a:fillRect/>
          </a:stretch>
        </p:blipFill>
        <p:spPr>
          <a:xfrm>
            <a:off x="142644" y="3122308"/>
            <a:ext cx="4325281" cy="2880637"/>
          </a:xfrm>
          <a:prstGeom prst="rect">
            <a:avLst/>
          </a:prstGeom>
        </p:spPr>
      </p:pic>
      <p:pic>
        <p:nvPicPr>
          <p:cNvPr id="21" name="Afbeelding 20"/>
          <p:cNvPicPr>
            <a:picLocks noChangeAspect="1"/>
          </p:cNvPicPr>
          <p:nvPr/>
        </p:nvPicPr>
        <p:blipFill>
          <a:blip r:embed="rId5"/>
          <a:stretch>
            <a:fillRect/>
          </a:stretch>
        </p:blipFill>
        <p:spPr>
          <a:xfrm>
            <a:off x="4499992" y="3122308"/>
            <a:ext cx="4572440" cy="2880637"/>
          </a:xfrm>
          <a:prstGeom prst="rect">
            <a:avLst/>
          </a:prstGeom>
        </p:spPr>
      </p:pic>
      <p:sp>
        <p:nvSpPr>
          <p:cNvPr id="24" name="Tekstvak 23"/>
          <p:cNvSpPr txBox="1"/>
          <p:nvPr/>
        </p:nvSpPr>
        <p:spPr>
          <a:xfrm>
            <a:off x="6786212" y="3760706"/>
            <a:ext cx="2210310" cy="923330"/>
          </a:xfrm>
          <a:prstGeom prst="rect">
            <a:avLst/>
          </a:prstGeom>
          <a:noFill/>
        </p:spPr>
        <p:txBody>
          <a:bodyPr wrap="square" rtlCol="0">
            <a:spAutoFit/>
          </a:bodyPr>
          <a:lstStyle/>
          <a:p>
            <a:r>
              <a:rPr lang="nl-BE" dirty="0" smtClean="0"/>
              <a:t>Verhoogd risico blijft tot wel 30 jaar na rookstop bij mannen</a:t>
            </a:r>
            <a:endParaRPr lang="nl-BE" dirty="0"/>
          </a:p>
        </p:txBody>
      </p:sp>
      <p:sp>
        <p:nvSpPr>
          <p:cNvPr id="26" name="Tekstvak 25"/>
          <p:cNvSpPr txBox="1"/>
          <p:nvPr/>
        </p:nvSpPr>
        <p:spPr>
          <a:xfrm>
            <a:off x="169004" y="2814619"/>
            <a:ext cx="890342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BE" dirty="0" smtClean="0"/>
              <a:t>Studie mannen, &gt;50jaar, 27 jaar opgevolgd</a:t>
            </a:r>
            <a:endParaRPr lang="nl-BE" dirty="0"/>
          </a:p>
        </p:txBody>
      </p:sp>
    </p:spTree>
    <p:extLst>
      <p:ext uri="{BB962C8B-B14F-4D97-AF65-F5344CB8AC3E}">
        <p14:creationId xmlns:p14="http://schemas.microsoft.com/office/powerpoint/2010/main" val="7096047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R</a:t>
            </a:r>
            <a:r>
              <a:rPr lang="nl-BE" dirty="0" smtClean="0"/>
              <a:t>isicofactoren</a:t>
            </a:r>
            <a:endParaRPr lang="nl-BE" dirty="0"/>
          </a:p>
        </p:txBody>
      </p:sp>
      <p:sp>
        <p:nvSpPr>
          <p:cNvPr id="3" name="Tijdelijke aanduiding voor tekst 2"/>
          <p:cNvSpPr>
            <a:spLocks noGrp="1"/>
          </p:cNvSpPr>
          <p:nvPr>
            <p:ph type="body" sz="quarter" idx="13"/>
          </p:nvPr>
        </p:nvSpPr>
        <p:spPr/>
        <p:txBody>
          <a:bodyPr/>
          <a:lstStyle/>
          <a:p>
            <a:r>
              <a:rPr lang="en-US" dirty="0" err="1"/>
              <a:t>Hendrickx</a:t>
            </a:r>
            <a:r>
              <a:rPr lang="en-US" dirty="0"/>
              <a:t>, G. et al. (2015) A look behind the scenes: the risk and pathogenesis of primary </a:t>
            </a:r>
            <a:r>
              <a:rPr lang="en-US" dirty="0" smtClean="0"/>
              <a:t>osteoporosis Nat</a:t>
            </a:r>
            <a:r>
              <a:rPr lang="en-US" dirty="0"/>
              <a:t>. Rev. </a:t>
            </a:r>
            <a:r>
              <a:rPr lang="en-US" dirty="0" err="1"/>
              <a:t>Rheumatol</a:t>
            </a:r>
            <a:r>
              <a:rPr lang="en-US" dirty="0"/>
              <a:t>. doi:10.1038/nrrheum.2015.48</a:t>
            </a:r>
          </a:p>
          <a:p>
            <a:endParaRPr lang="nl-BE" dirty="0"/>
          </a:p>
        </p:txBody>
      </p:sp>
      <p:pic>
        <p:nvPicPr>
          <p:cNvPr id="5" name="Afbeelding 4"/>
          <p:cNvPicPr>
            <a:picLocks noChangeAspect="1"/>
          </p:cNvPicPr>
          <p:nvPr/>
        </p:nvPicPr>
        <p:blipFill>
          <a:blip r:embed="rId3"/>
          <a:stretch>
            <a:fillRect/>
          </a:stretch>
        </p:blipFill>
        <p:spPr>
          <a:xfrm>
            <a:off x="2555776" y="1628800"/>
            <a:ext cx="3938017" cy="4137543"/>
          </a:xfrm>
          <a:prstGeom prst="rect">
            <a:avLst/>
          </a:prstGeom>
        </p:spPr>
      </p:pic>
      <p:sp>
        <p:nvSpPr>
          <p:cNvPr id="6" name="Afgeronde rechthoek 5"/>
          <p:cNvSpPr/>
          <p:nvPr/>
        </p:nvSpPr>
        <p:spPr>
          <a:xfrm>
            <a:off x="5695431" y="3201401"/>
            <a:ext cx="792088" cy="7581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087898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kstvak 13"/>
          <p:cNvSpPr txBox="1"/>
          <p:nvPr/>
        </p:nvSpPr>
        <p:spPr>
          <a:xfrm>
            <a:off x="2915815" y="5101214"/>
            <a:ext cx="292261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600" dirty="0" smtClean="0"/>
              <a:t>50-85% van de variantie in BMD wordt genetisch bepaald</a:t>
            </a:r>
            <a:endParaRPr lang="nl-BE" sz="1600" dirty="0"/>
          </a:p>
        </p:txBody>
      </p:sp>
      <p:sp>
        <p:nvSpPr>
          <p:cNvPr id="2" name="Titel 1"/>
          <p:cNvSpPr>
            <a:spLocks noGrp="1"/>
          </p:cNvSpPr>
          <p:nvPr>
            <p:ph type="title"/>
          </p:nvPr>
        </p:nvSpPr>
        <p:spPr/>
        <p:txBody>
          <a:bodyPr>
            <a:normAutofit/>
          </a:bodyPr>
          <a:lstStyle/>
          <a:p>
            <a:r>
              <a:rPr lang="nl-BE" sz="3600" dirty="0" smtClean="0"/>
              <a:t>Risicofactoren: familiale voorgeschiedenis</a:t>
            </a:r>
            <a:endParaRPr lang="nl-BE" sz="3600" dirty="0"/>
          </a:p>
        </p:txBody>
      </p:sp>
      <p:sp>
        <p:nvSpPr>
          <p:cNvPr id="3" name="Tijdelijke aanduiding voor tekst 2"/>
          <p:cNvSpPr>
            <a:spLocks noGrp="1"/>
          </p:cNvSpPr>
          <p:nvPr>
            <p:ph type="body" sz="quarter" idx="13"/>
          </p:nvPr>
        </p:nvSpPr>
        <p:spPr/>
        <p:txBody>
          <a:bodyPr/>
          <a:lstStyle/>
          <a:p>
            <a:r>
              <a:rPr lang="en-US" dirty="0" err="1"/>
              <a:t>Hendrickx</a:t>
            </a:r>
            <a:r>
              <a:rPr lang="en-US" dirty="0"/>
              <a:t>, G. et al. (2015) A look behind the scenes: the risk and pathogenesis of primary osteoporosis Nat. Rev. </a:t>
            </a:r>
            <a:r>
              <a:rPr lang="en-US" dirty="0" err="1"/>
              <a:t>Rheumatol</a:t>
            </a:r>
            <a:r>
              <a:rPr lang="en-US" dirty="0"/>
              <a:t>. doi:10.1038/nrrheum.2015.48</a:t>
            </a:r>
          </a:p>
          <a:p>
            <a:endParaRPr lang="nl-BE" dirty="0"/>
          </a:p>
        </p:txBody>
      </p:sp>
      <p:pic>
        <p:nvPicPr>
          <p:cNvPr id="4" name="Afbeelding 3"/>
          <p:cNvPicPr>
            <a:picLocks noChangeAspect="1"/>
          </p:cNvPicPr>
          <p:nvPr/>
        </p:nvPicPr>
        <p:blipFill>
          <a:blip r:embed="rId3"/>
          <a:stretch>
            <a:fillRect/>
          </a:stretch>
        </p:blipFill>
        <p:spPr>
          <a:xfrm flipH="1">
            <a:off x="251519" y="1670884"/>
            <a:ext cx="1772816" cy="1772816"/>
          </a:xfrm>
          <a:prstGeom prst="rect">
            <a:avLst/>
          </a:prstGeom>
        </p:spPr>
      </p:pic>
      <p:sp>
        <p:nvSpPr>
          <p:cNvPr id="5" name="PIJL-RECHTS 4"/>
          <p:cNvSpPr/>
          <p:nvPr/>
        </p:nvSpPr>
        <p:spPr>
          <a:xfrm rot="19487344">
            <a:off x="2068846" y="1998722"/>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2915816" y="1675547"/>
            <a:ext cx="584718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sz="1600" dirty="0" err="1" smtClean="0"/>
              <a:t>Monogenetische</a:t>
            </a:r>
            <a:r>
              <a:rPr lang="nl-BE" sz="1600" dirty="0" smtClean="0"/>
              <a:t> aandoeningen</a:t>
            </a:r>
            <a:endParaRPr lang="nl-BE" sz="1600" dirty="0"/>
          </a:p>
        </p:txBody>
      </p:sp>
      <p:sp>
        <p:nvSpPr>
          <p:cNvPr id="7" name="Tekstvak 6"/>
          <p:cNvSpPr txBox="1"/>
          <p:nvPr/>
        </p:nvSpPr>
        <p:spPr>
          <a:xfrm>
            <a:off x="2915815" y="2025423"/>
            <a:ext cx="584718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nl-BE" sz="1600" dirty="0" smtClean="0"/>
              <a:t>Meestal ontdekt op jonge leeftijd</a:t>
            </a:r>
          </a:p>
          <a:p>
            <a:pPr marL="285750" indent="-285750">
              <a:buFont typeface="Arial" panose="020B0604020202020204" pitchFamily="34" charset="0"/>
              <a:buChar char="•"/>
            </a:pPr>
            <a:r>
              <a:rPr lang="nl-BE" sz="1600" dirty="0" smtClean="0"/>
              <a:t>Vb. osteogenesis imperfecta, </a:t>
            </a:r>
            <a:r>
              <a:rPr lang="nl-BE" sz="1600" dirty="0" err="1" smtClean="0"/>
              <a:t>juvenile</a:t>
            </a:r>
            <a:r>
              <a:rPr lang="nl-BE" sz="1600" dirty="0" smtClean="0"/>
              <a:t> </a:t>
            </a:r>
            <a:r>
              <a:rPr lang="nl-BE" sz="1600" dirty="0" err="1" smtClean="0"/>
              <a:t>osteoporosis</a:t>
            </a:r>
            <a:endParaRPr lang="nl-BE" sz="1600" dirty="0"/>
          </a:p>
        </p:txBody>
      </p:sp>
      <p:sp>
        <p:nvSpPr>
          <p:cNvPr id="8" name="PIJL-RECHTS 7"/>
          <p:cNvSpPr/>
          <p:nvPr/>
        </p:nvSpPr>
        <p:spPr>
          <a:xfrm rot="2112656" flipV="1">
            <a:off x="2068847" y="2700501"/>
            <a:ext cx="64807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ekstvak 8"/>
          <p:cNvSpPr txBox="1"/>
          <p:nvPr/>
        </p:nvSpPr>
        <p:spPr>
          <a:xfrm>
            <a:off x="2915816" y="2981606"/>
            <a:ext cx="5847185"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sz="1600" dirty="0" err="1" smtClean="0"/>
              <a:t>Mulitfactoriële</a:t>
            </a:r>
            <a:r>
              <a:rPr lang="nl-BE" sz="1600" dirty="0" smtClean="0"/>
              <a:t> genetische </a:t>
            </a:r>
            <a:r>
              <a:rPr lang="nl-BE" sz="1600" dirty="0" err="1" smtClean="0"/>
              <a:t>voorbeschiktheid</a:t>
            </a:r>
            <a:endParaRPr lang="nl-BE" sz="1600" dirty="0"/>
          </a:p>
        </p:txBody>
      </p:sp>
      <p:sp>
        <p:nvSpPr>
          <p:cNvPr id="15" name="Tekstvak 14"/>
          <p:cNvSpPr txBox="1"/>
          <p:nvPr/>
        </p:nvSpPr>
        <p:spPr>
          <a:xfrm>
            <a:off x="2915815" y="4741330"/>
            <a:ext cx="292261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nl-BE" sz="1600" dirty="0" smtClean="0"/>
              <a:t>BMD</a:t>
            </a:r>
            <a:endParaRPr lang="nl-BE" sz="1600" dirty="0"/>
          </a:p>
        </p:txBody>
      </p:sp>
      <p:sp>
        <p:nvSpPr>
          <p:cNvPr id="16" name="Tekstvak 15"/>
          <p:cNvSpPr txBox="1"/>
          <p:nvPr/>
        </p:nvSpPr>
        <p:spPr>
          <a:xfrm>
            <a:off x="5840388" y="5101214"/>
            <a:ext cx="2922612"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sz="1600" dirty="0" smtClean="0"/>
              <a:t>Erfelijkheid van breuken is 25-35% (&lt; BMD)</a:t>
            </a:r>
            <a:endParaRPr lang="nl-BE" sz="1600" dirty="0"/>
          </a:p>
        </p:txBody>
      </p:sp>
      <p:sp>
        <p:nvSpPr>
          <p:cNvPr id="17" name="Tekstvak 16"/>
          <p:cNvSpPr txBox="1"/>
          <p:nvPr/>
        </p:nvSpPr>
        <p:spPr>
          <a:xfrm>
            <a:off x="5840388" y="4741330"/>
            <a:ext cx="292261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nl-BE" sz="1600" dirty="0" smtClean="0"/>
              <a:t>Breuken</a:t>
            </a:r>
            <a:endParaRPr lang="nl-BE" sz="1600" dirty="0"/>
          </a:p>
        </p:txBody>
      </p:sp>
      <p:pic>
        <p:nvPicPr>
          <p:cNvPr id="1030" name="Picture 6" descr="Afbeeldingsresultaat voor family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3420363"/>
            <a:ext cx="3508648" cy="119239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echte verbindingslijn 18"/>
          <p:cNvCxnSpPr>
            <a:stCxn id="9" idx="1"/>
          </p:cNvCxnSpPr>
          <p:nvPr/>
        </p:nvCxnSpPr>
        <p:spPr>
          <a:xfrm flipH="1">
            <a:off x="2913854" y="3150883"/>
            <a:ext cx="1962" cy="2556436"/>
          </a:xfrm>
          <a:prstGeom prst="line">
            <a:avLst/>
          </a:prstGeom>
          <a:ln w="28575">
            <a:solidFill>
              <a:srgbClr val="19606B"/>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a:stCxn id="9" idx="3"/>
          </p:cNvCxnSpPr>
          <p:nvPr/>
        </p:nvCxnSpPr>
        <p:spPr>
          <a:xfrm flipH="1">
            <a:off x="8763000" y="3150883"/>
            <a:ext cx="1" cy="2556436"/>
          </a:xfrm>
          <a:prstGeom prst="line">
            <a:avLst/>
          </a:prstGeom>
          <a:ln w="28575">
            <a:solidFill>
              <a:srgbClr val="1960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75794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Klinische toestand Marie</a:t>
            </a:r>
            <a:endParaRPr lang="nl-BE" dirty="0"/>
          </a:p>
        </p:txBody>
      </p:sp>
      <p:sp>
        <p:nvSpPr>
          <p:cNvPr id="3" name="Tijdelijke aanduiding voor tekst 2"/>
          <p:cNvSpPr>
            <a:spLocks noGrp="1"/>
          </p:cNvSpPr>
          <p:nvPr>
            <p:ph type="body" sz="quarter" idx="13"/>
          </p:nvPr>
        </p:nvSpPr>
        <p:spPr/>
        <p:txBody>
          <a:bodyPr/>
          <a:lstStyle/>
          <a:p>
            <a:r>
              <a:rPr lang="nl-BE" dirty="0"/>
              <a:t>Nederlandse Vereniging voor Reumatologie, Nederlands Huisartsen Genootschap, Nederlandse </a:t>
            </a:r>
            <a:r>
              <a:rPr lang="nl-BE" dirty="0" err="1"/>
              <a:t>Orthopaedische</a:t>
            </a:r>
            <a:r>
              <a:rPr lang="nl-BE" dirty="0"/>
              <a:t> Vereniging, Nederlandse Vereniging voor Heelkunde, O.P., </a:t>
            </a:r>
            <a:r>
              <a:rPr lang="nl-BE" i="1" dirty="0"/>
              <a:t>Richtlijn Osteoporose en Fractuurpreventie</a:t>
            </a:r>
            <a:r>
              <a:rPr lang="nl-BE" dirty="0"/>
              <a:t>, 2011</a:t>
            </a:r>
          </a:p>
        </p:txBody>
      </p:sp>
      <p:sp>
        <p:nvSpPr>
          <p:cNvPr id="4" name="Rechthoek 3"/>
          <p:cNvSpPr/>
          <p:nvPr/>
        </p:nvSpPr>
        <p:spPr>
          <a:xfrm>
            <a:off x="609599" y="1859340"/>
            <a:ext cx="8077199" cy="2585323"/>
          </a:xfrm>
          <a:prstGeom prst="rect">
            <a:avLst/>
          </a:prstGeom>
        </p:spPr>
        <p:txBody>
          <a:bodyPr wrap="square">
            <a:spAutoFit/>
          </a:bodyPr>
          <a:lstStyle/>
          <a:p>
            <a:pPr marL="342900" indent="-342900">
              <a:buAutoNum type="arabicPeriod"/>
            </a:pPr>
            <a:r>
              <a:rPr lang="nl-BE" dirty="0" smtClean="0"/>
              <a:t> </a:t>
            </a:r>
            <a:r>
              <a:rPr lang="nl-BE" u="sng" dirty="0" err="1" smtClean="0"/>
              <a:t>Botdensitometrie</a:t>
            </a:r>
            <a:endParaRPr lang="nl-BE" u="sng" dirty="0" smtClean="0"/>
          </a:p>
          <a:p>
            <a:pPr marL="742950" lvl="1" indent="-285750">
              <a:buFontTx/>
              <a:buChar char="-"/>
            </a:pPr>
            <a:r>
              <a:rPr lang="nl-BE" dirty="0" smtClean="0"/>
              <a:t>T-score in femurhals </a:t>
            </a:r>
            <a:r>
              <a:rPr lang="nl-BE" b="1" dirty="0" smtClean="0">
                <a:solidFill>
                  <a:srgbClr val="00B050"/>
                </a:solidFill>
              </a:rPr>
              <a:t>– 2,4</a:t>
            </a:r>
          </a:p>
          <a:p>
            <a:pPr marL="342900" indent="-342900">
              <a:buAutoNum type="arabicPeriod"/>
            </a:pPr>
            <a:endParaRPr lang="nl-BE" dirty="0"/>
          </a:p>
          <a:p>
            <a:pPr marL="342900" indent="-342900">
              <a:buAutoNum type="arabicPeriod"/>
            </a:pPr>
            <a:r>
              <a:rPr lang="nl-BE" u="sng" dirty="0" smtClean="0"/>
              <a:t>Evaluatie klinische toestand</a:t>
            </a:r>
          </a:p>
          <a:p>
            <a:pPr marL="742950" lvl="1" indent="-285750">
              <a:buFontTx/>
              <a:buChar char="-"/>
            </a:pPr>
            <a:r>
              <a:rPr lang="nl-BE" dirty="0" smtClean="0"/>
              <a:t>Zijn er nieuwe klinische risicofactoren aanwezig? </a:t>
            </a:r>
            <a:r>
              <a:rPr lang="nl-BE" b="1" dirty="0" smtClean="0">
                <a:solidFill>
                  <a:srgbClr val="00B050"/>
                </a:solidFill>
              </a:rPr>
              <a:t>NEEN</a:t>
            </a:r>
          </a:p>
          <a:p>
            <a:pPr marL="742950" lvl="1" indent="-285750">
              <a:buFontTx/>
              <a:buChar char="-"/>
            </a:pPr>
            <a:r>
              <a:rPr lang="nl-BE" dirty="0" smtClean="0"/>
              <a:t>Is er een nieuwe factuur geweest? </a:t>
            </a:r>
            <a:r>
              <a:rPr lang="nl-BE" b="1" dirty="0" smtClean="0">
                <a:solidFill>
                  <a:srgbClr val="00B050"/>
                </a:solidFill>
              </a:rPr>
              <a:t>NEEN </a:t>
            </a:r>
            <a:endParaRPr lang="nl-BE" dirty="0" smtClean="0"/>
          </a:p>
          <a:p>
            <a:pPr marL="742950" lvl="1" indent="-285750">
              <a:buFontTx/>
              <a:buChar char="-"/>
            </a:pPr>
            <a:r>
              <a:rPr lang="nl-BE" dirty="0" smtClean="0"/>
              <a:t>Is er ernstige secundaire osteoporose </a:t>
            </a:r>
            <a:r>
              <a:rPr lang="nl-BE" b="1" dirty="0">
                <a:solidFill>
                  <a:srgbClr val="00B050"/>
                </a:solidFill>
              </a:rPr>
              <a:t>NEEN</a:t>
            </a:r>
            <a:endParaRPr lang="nl-BE" dirty="0" smtClean="0"/>
          </a:p>
          <a:p>
            <a:pPr marL="742950" lvl="1" indent="-285750">
              <a:buFontTx/>
              <a:buChar char="-"/>
            </a:pPr>
            <a:r>
              <a:rPr lang="nl-BE" dirty="0" smtClean="0"/>
              <a:t>Is er </a:t>
            </a:r>
            <a:r>
              <a:rPr lang="nl-BE" dirty="0" err="1" smtClean="0"/>
              <a:t>glucocorticoïden</a:t>
            </a:r>
            <a:r>
              <a:rPr lang="nl-BE" dirty="0" smtClean="0"/>
              <a:t> gebruik &gt; 7,5mg / dag </a:t>
            </a:r>
            <a:r>
              <a:rPr lang="nl-BE" b="1" dirty="0" smtClean="0">
                <a:solidFill>
                  <a:srgbClr val="00B050"/>
                </a:solidFill>
              </a:rPr>
              <a:t>NEEN</a:t>
            </a:r>
            <a:endParaRPr lang="nl-BE" dirty="0" smtClean="0"/>
          </a:p>
          <a:p>
            <a:endParaRPr lang="nl-BE" dirty="0"/>
          </a:p>
        </p:txBody>
      </p:sp>
    </p:spTree>
    <p:extLst>
      <p:ext uri="{BB962C8B-B14F-4D97-AF65-F5344CB8AC3E}">
        <p14:creationId xmlns:p14="http://schemas.microsoft.com/office/powerpoint/2010/main" val="15751517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a:t>Bisfosfonaten: risico </a:t>
            </a:r>
            <a:r>
              <a:rPr lang="nl-BE" dirty="0" smtClean="0"/>
              <a:t>/baten </a:t>
            </a:r>
            <a:r>
              <a:rPr lang="nl-BE" dirty="0" smtClean="0">
                <a:sym typeface="Wingdings" panose="05000000000000000000" pitchFamily="2" charset="2"/>
              </a:rPr>
              <a:t> drug </a:t>
            </a:r>
            <a:r>
              <a:rPr lang="nl-BE" dirty="0" err="1" smtClean="0">
                <a:sym typeface="Wingdings" panose="05000000000000000000" pitchFamily="2" charset="2"/>
              </a:rPr>
              <a:t>holiday</a:t>
            </a:r>
            <a:endParaRPr lang="nl-BE" dirty="0"/>
          </a:p>
        </p:txBody>
      </p:sp>
      <p:sp>
        <p:nvSpPr>
          <p:cNvPr id="3" name="Tijdelijke aanduiding voor tekst 2"/>
          <p:cNvSpPr>
            <a:spLocks noGrp="1"/>
          </p:cNvSpPr>
          <p:nvPr>
            <p:ph type="body" sz="quarter" idx="13"/>
          </p:nvPr>
        </p:nvSpPr>
        <p:spPr/>
        <p:txBody>
          <a:bodyPr/>
          <a:lstStyle/>
          <a:p>
            <a:r>
              <a:rPr lang="nl-BE" dirty="0"/>
              <a:t>Nederlandse Vereniging voor Reumatologie, Nederlands Huisartsen Genootschap, Nederlandse </a:t>
            </a:r>
            <a:r>
              <a:rPr lang="nl-BE" dirty="0" err="1"/>
              <a:t>Orthopaedische</a:t>
            </a:r>
            <a:r>
              <a:rPr lang="nl-BE" dirty="0"/>
              <a:t> Vereniging, Nederlandse Vereniging voor Heelkunde, O.P., </a:t>
            </a:r>
            <a:r>
              <a:rPr lang="nl-BE" i="1" dirty="0"/>
              <a:t>Richtlijn Osteoporose en Fractuurpreventie</a:t>
            </a:r>
            <a:r>
              <a:rPr lang="nl-BE" dirty="0"/>
              <a:t>, 2011</a:t>
            </a:r>
          </a:p>
        </p:txBody>
      </p:sp>
      <p:grpSp>
        <p:nvGrpSpPr>
          <p:cNvPr id="12" name="Groep 11"/>
          <p:cNvGrpSpPr/>
          <p:nvPr/>
        </p:nvGrpSpPr>
        <p:grpSpPr>
          <a:xfrm>
            <a:off x="323528" y="1988840"/>
            <a:ext cx="8562877" cy="3533468"/>
            <a:chOff x="3275856" y="1628800"/>
            <a:chExt cx="8562877" cy="3533468"/>
          </a:xfrm>
        </p:grpSpPr>
        <p:pic>
          <p:nvPicPr>
            <p:cNvPr id="10" name="Afbeelding 9"/>
            <p:cNvPicPr>
              <a:picLocks noChangeAspect="1"/>
            </p:cNvPicPr>
            <p:nvPr/>
          </p:nvPicPr>
          <p:blipFill rotWithShape="1">
            <a:blip r:embed="rId3"/>
            <a:srcRect b="37088"/>
            <a:stretch/>
          </p:blipFill>
          <p:spPr>
            <a:xfrm>
              <a:off x="3275856" y="1628800"/>
              <a:ext cx="8562877" cy="3533468"/>
            </a:xfrm>
            <a:prstGeom prst="rect">
              <a:avLst/>
            </a:prstGeom>
          </p:spPr>
        </p:pic>
        <p:sp>
          <p:nvSpPr>
            <p:cNvPr id="11" name="Rechthoek 10"/>
            <p:cNvSpPr/>
            <p:nvPr/>
          </p:nvSpPr>
          <p:spPr>
            <a:xfrm>
              <a:off x="3491880" y="4658213"/>
              <a:ext cx="1728192" cy="498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6" name="Afgeronde rechthoek 5"/>
          <p:cNvSpPr/>
          <p:nvPr/>
        </p:nvSpPr>
        <p:spPr>
          <a:xfrm>
            <a:off x="4793195" y="2852936"/>
            <a:ext cx="1651013" cy="71777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9084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Levensstijladviezen</a:t>
            </a:r>
            <a:endParaRPr lang="nl-BE" dirty="0"/>
          </a:p>
        </p:txBody>
      </p:sp>
      <p:sp>
        <p:nvSpPr>
          <p:cNvPr id="3" name="Tijdelijke aanduiding voor tekst 2"/>
          <p:cNvSpPr>
            <a:spLocks noGrp="1"/>
          </p:cNvSpPr>
          <p:nvPr>
            <p:ph type="body" sz="quarter" idx="13"/>
          </p:nvPr>
        </p:nvSpPr>
        <p:spPr/>
        <p:txBody>
          <a:bodyPr/>
          <a:lstStyle/>
          <a:p>
            <a:r>
              <a:rPr lang="nl-BE" dirty="0" err="1" smtClean="0"/>
              <a:t>Farmaka</a:t>
            </a:r>
            <a:r>
              <a:rPr lang="nl-BE" dirty="0"/>
              <a:t>, </a:t>
            </a:r>
            <a:r>
              <a:rPr lang="nl-BE" i="1" dirty="0" err="1"/>
              <a:t>Geneesmiddele</a:t>
            </a:r>
            <a:r>
              <a:rPr lang="nl-BE" i="1" dirty="0"/>
              <a:t>[1] Geneesmiddelen bij osteoporose, 2012.n bij osteoporose</a:t>
            </a:r>
            <a:r>
              <a:rPr lang="nl-BE" dirty="0"/>
              <a:t>, </a:t>
            </a:r>
            <a:r>
              <a:rPr lang="nl-BE" dirty="0" smtClean="0"/>
              <a:t>2012</a:t>
            </a:r>
          </a:p>
          <a:p>
            <a:r>
              <a:rPr lang="nl-BE" dirty="0"/>
              <a:t>KCE 2011, SIGN, Gezondheidsraad 2008, </a:t>
            </a:r>
            <a:r>
              <a:rPr lang="nl-BE" dirty="0" err="1"/>
              <a:t>Prodigy</a:t>
            </a:r>
            <a:endParaRPr lang="nl-BE" dirty="0"/>
          </a:p>
        </p:txBody>
      </p:sp>
      <p:sp>
        <p:nvSpPr>
          <p:cNvPr id="5" name="Tekstvak 4"/>
          <p:cNvSpPr txBox="1"/>
          <p:nvPr/>
        </p:nvSpPr>
        <p:spPr>
          <a:xfrm>
            <a:off x="609600" y="1641582"/>
            <a:ext cx="8354887" cy="3385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nl-BE" sz="1600" b="1" dirty="0" smtClean="0"/>
              <a:t>DOEL: Ingrijpen op risicofactoren die je kan beïnvloeden</a:t>
            </a:r>
            <a:endParaRPr lang="nl-BE" sz="1600" b="1" dirty="0"/>
          </a:p>
        </p:txBody>
      </p:sp>
      <p:grpSp>
        <p:nvGrpSpPr>
          <p:cNvPr id="13" name="Groep 12"/>
          <p:cNvGrpSpPr/>
          <p:nvPr/>
        </p:nvGrpSpPr>
        <p:grpSpPr>
          <a:xfrm>
            <a:off x="208986" y="2335663"/>
            <a:ext cx="3024336" cy="3180255"/>
            <a:chOff x="609600" y="2276872"/>
            <a:chExt cx="3145929" cy="3305323"/>
          </a:xfrm>
        </p:grpSpPr>
        <p:pic>
          <p:nvPicPr>
            <p:cNvPr id="4" name="Afbeelding 3"/>
            <p:cNvPicPr>
              <a:picLocks noChangeAspect="1"/>
            </p:cNvPicPr>
            <p:nvPr/>
          </p:nvPicPr>
          <p:blipFill>
            <a:blip r:embed="rId3"/>
            <a:stretch>
              <a:fillRect/>
            </a:stretch>
          </p:blipFill>
          <p:spPr>
            <a:xfrm>
              <a:off x="609600" y="2276872"/>
              <a:ext cx="3145929" cy="3305323"/>
            </a:xfrm>
            <a:prstGeom prst="rect">
              <a:avLst/>
            </a:prstGeom>
          </p:spPr>
        </p:pic>
        <p:sp>
          <p:nvSpPr>
            <p:cNvPr id="6" name="Afgeronde rechthoek 5"/>
            <p:cNvSpPr/>
            <p:nvPr/>
          </p:nvSpPr>
          <p:spPr>
            <a:xfrm>
              <a:off x="2964674" y="4160655"/>
              <a:ext cx="587359" cy="591588"/>
            </a:xfrm>
            <a:prstGeom prst="roundRect">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BE"/>
            </a:p>
          </p:txBody>
        </p:sp>
        <p:sp>
          <p:nvSpPr>
            <p:cNvPr id="8" name="Afgeronde rechthoek 7"/>
            <p:cNvSpPr/>
            <p:nvPr/>
          </p:nvSpPr>
          <p:spPr>
            <a:xfrm>
              <a:off x="2513798" y="4631598"/>
              <a:ext cx="587359" cy="591588"/>
            </a:xfrm>
            <a:prstGeom prst="roundRect">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BE"/>
            </a:p>
          </p:txBody>
        </p:sp>
        <p:sp>
          <p:nvSpPr>
            <p:cNvPr id="9" name="Afgeronde rechthoek 8"/>
            <p:cNvSpPr/>
            <p:nvPr/>
          </p:nvSpPr>
          <p:spPr>
            <a:xfrm>
              <a:off x="2490647" y="2451079"/>
              <a:ext cx="587359" cy="591588"/>
            </a:xfrm>
            <a:prstGeom prst="roundRect">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BE"/>
            </a:p>
          </p:txBody>
        </p:sp>
        <p:sp>
          <p:nvSpPr>
            <p:cNvPr id="10" name="Afgeronde rechthoek 9"/>
            <p:cNvSpPr/>
            <p:nvPr/>
          </p:nvSpPr>
          <p:spPr>
            <a:xfrm>
              <a:off x="2964674" y="2926600"/>
              <a:ext cx="587359" cy="591588"/>
            </a:xfrm>
            <a:prstGeom prst="roundRect">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BE"/>
            </a:p>
          </p:txBody>
        </p:sp>
        <p:sp>
          <p:nvSpPr>
            <p:cNvPr id="11" name="Afgeronde rechthoek 10"/>
            <p:cNvSpPr/>
            <p:nvPr/>
          </p:nvSpPr>
          <p:spPr>
            <a:xfrm>
              <a:off x="1853179" y="2288447"/>
              <a:ext cx="587359" cy="591588"/>
            </a:xfrm>
            <a:prstGeom prst="roundRect">
              <a:avLst/>
            </a:prstGeom>
            <a:noFill/>
            <a:ln>
              <a:solidFill>
                <a:srgbClr val="92D05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nl-BE"/>
            </a:p>
          </p:txBody>
        </p:sp>
      </p:grpSp>
      <p:graphicFrame>
        <p:nvGraphicFramePr>
          <p:cNvPr id="14" name="Tabel 13"/>
          <p:cNvGraphicFramePr>
            <a:graphicFrameLocks noGrp="1"/>
          </p:cNvGraphicFramePr>
          <p:nvPr>
            <p:extLst>
              <p:ext uri="{D42A27DB-BD31-4B8C-83A1-F6EECF244321}">
                <p14:modId xmlns:p14="http://schemas.microsoft.com/office/powerpoint/2010/main" val="2560503993"/>
              </p:ext>
            </p:extLst>
          </p:nvPr>
        </p:nvGraphicFramePr>
        <p:xfrm>
          <a:off x="3265045" y="2196274"/>
          <a:ext cx="5699443" cy="3337560"/>
        </p:xfrm>
        <a:graphic>
          <a:graphicData uri="http://schemas.openxmlformats.org/drawingml/2006/table">
            <a:tbl>
              <a:tblPr firstRow="1" bandRow="1">
                <a:tableStyleId>{5940675A-B579-460E-94D1-54222C63F5DA}</a:tableStyleId>
              </a:tblPr>
              <a:tblGrid>
                <a:gridCol w="2387075">
                  <a:extLst>
                    <a:ext uri="{9D8B030D-6E8A-4147-A177-3AD203B41FA5}">
                      <a16:colId xmlns="" xmlns:a16="http://schemas.microsoft.com/office/drawing/2014/main" val="20000"/>
                    </a:ext>
                  </a:extLst>
                </a:gridCol>
                <a:gridCol w="3312368">
                  <a:extLst>
                    <a:ext uri="{9D8B030D-6E8A-4147-A177-3AD203B41FA5}">
                      <a16:colId xmlns=""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1" dirty="0" smtClean="0">
                          <a:solidFill>
                            <a:schemeClr val="bg1"/>
                          </a:solidFill>
                        </a:rPr>
                        <a:t>Lichaamsbeweging </a:t>
                      </a:r>
                    </a:p>
                  </a:txBody>
                  <a:tcPr>
                    <a:solidFill>
                      <a:srgbClr val="92D050"/>
                    </a:solidFill>
                  </a:tcPr>
                </a:tc>
                <a:tc>
                  <a:txBody>
                    <a:bodyPr/>
                    <a:lstStyle/>
                    <a:p>
                      <a:r>
                        <a:rPr lang="nl-BE" sz="1600" dirty="0" err="1" smtClean="0"/>
                        <a:t>Gewichtsdragende</a:t>
                      </a:r>
                      <a:r>
                        <a:rPr lang="nl-BE" sz="1600" dirty="0" smtClean="0"/>
                        <a:t> oefeningen, wandelen, aerobics,</a:t>
                      </a:r>
                    </a:p>
                    <a:p>
                      <a:r>
                        <a:rPr lang="nl-BE" sz="1600" dirty="0" smtClean="0"/>
                        <a:t>weerstandstraining</a:t>
                      </a:r>
                      <a:endParaRPr lang="nl-BE" sz="1600" dirty="0"/>
                    </a:p>
                  </a:txBody>
                  <a:tcPr>
                    <a:solidFill>
                      <a:srgbClr val="92D050">
                        <a:alpha val="38000"/>
                      </a:srgbClr>
                    </a:solidFill>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1" dirty="0" smtClean="0">
                          <a:solidFill>
                            <a:schemeClr val="bg1"/>
                          </a:solidFill>
                        </a:rPr>
                        <a:t>Calciumrijke voeding </a:t>
                      </a:r>
                    </a:p>
                  </a:txBody>
                  <a:tcPr>
                    <a:solidFill>
                      <a:srgbClr val="92D050"/>
                    </a:solidFill>
                  </a:tcPr>
                </a:tc>
                <a:tc>
                  <a:txBody>
                    <a:bodyPr/>
                    <a:lstStyle/>
                    <a:p>
                      <a:r>
                        <a:rPr lang="nl-BE" sz="1600" dirty="0" smtClean="0"/>
                        <a:t>1000 – 1200 mg/d</a:t>
                      </a:r>
                      <a:endParaRPr lang="nl-BE" sz="1600" dirty="0"/>
                    </a:p>
                  </a:txBody>
                  <a:tcPr>
                    <a:solidFill>
                      <a:srgbClr val="92D050">
                        <a:alpha val="38000"/>
                      </a:srgbClr>
                    </a:solidFill>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1" dirty="0" smtClean="0">
                          <a:solidFill>
                            <a:schemeClr val="bg1"/>
                          </a:solidFill>
                        </a:rPr>
                        <a:t>Blootstelling aan zonlicht </a:t>
                      </a:r>
                    </a:p>
                  </a:txBody>
                  <a:tcPr>
                    <a:solidFill>
                      <a:srgbClr val="92D050"/>
                    </a:solidFill>
                  </a:tcPr>
                </a:tc>
                <a:tc>
                  <a:txBody>
                    <a:bodyPr/>
                    <a:lstStyle/>
                    <a:p>
                      <a:r>
                        <a:rPr lang="nl-BE" sz="1600" dirty="0" smtClean="0"/>
                        <a:t>In open lucht, minimum 15 minuten per dag, minimum</a:t>
                      </a:r>
                    </a:p>
                    <a:p>
                      <a:r>
                        <a:rPr lang="nl-BE" sz="1600" dirty="0" smtClean="0"/>
                        <a:t>handen en gezicht onbedekt</a:t>
                      </a:r>
                      <a:endParaRPr lang="nl-BE" sz="1600" dirty="0"/>
                    </a:p>
                  </a:txBody>
                  <a:tcPr>
                    <a:solidFill>
                      <a:srgbClr val="92D050">
                        <a:alpha val="38000"/>
                      </a:srgbClr>
                    </a:solidFill>
                  </a:tcPr>
                </a:tc>
                <a:extLst>
                  <a:ext uri="{0D108BD9-81ED-4DB2-BD59-A6C34878D82A}">
                    <a16:rowId xmlns=""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1" dirty="0" smtClean="0">
                          <a:solidFill>
                            <a:schemeClr val="bg1"/>
                          </a:solidFill>
                        </a:rPr>
                        <a:t>Rookstop </a:t>
                      </a:r>
                    </a:p>
                  </a:txBody>
                  <a:tcPr>
                    <a:solidFill>
                      <a:srgbClr val="92D050"/>
                    </a:solidFill>
                  </a:tcPr>
                </a:tc>
                <a:tc>
                  <a:txBody>
                    <a:bodyPr/>
                    <a:lstStyle/>
                    <a:p>
                      <a:endParaRPr lang="nl-BE" sz="1600" dirty="0"/>
                    </a:p>
                  </a:txBody>
                  <a:tcPr>
                    <a:solidFill>
                      <a:srgbClr val="92D050">
                        <a:alpha val="38000"/>
                      </a:srgbClr>
                    </a:solidFill>
                  </a:tcPr>
                </a:tc>
                <a:extLst>
                  <a:ext uri="{0D108BD9-81ED-4DB2-BD59-A6C34878D82A}">
                    <a16:rowId xmlns=""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1" dirty="0" smtClean="0">
                          <a:solidFill>
                            <a:schemeClr val="bg1"/>
                          </a:solidFill>
                        </a:rPr>
                        <a:t>Beperking alcoholgebruik </a:t>
                      </a:r>
                    </a:p>
                  </a:txBody>
                  <a:tcPr>
                    <a:solidFill>
                      <a:srgbClr val="92D050"/>
                    </a:solidFill>
                  </a:tcPr>
                </a:tc>
                <a:tc>
                  <a:txBody>
                    <a:bodyPr/>
                    <a:lstStyle/>
                    <a:p>
                      <a:endParaRPr lang="nl-BE" sz="1600" dirty="0"/>
                    </a:p>
                  </a:txBody>
                  <a:tcPr>
                    <a:solidFill>
                      <a:srgbClr val="92D050">
                        <a:alpha val="38000"/>
                      </a:srgbClr>
                    </a:solidFill>
                  </a:tcPr>
                </a:tc>
                <a:extLst>
                  <a:ext uri="{0D108BD9-81ED-4DB2-BD59-A6C34878D82A}">
                    <a16:rowId xmlns="" xmlns:a16="http://schemas.microsoft.com/office/drawing/2014/main" val="100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600" b="1" dirty="0" smtClean="0">
                          <a:solidFill>
                            <a:schemeClr val="bg1"/>
                          </a:solidFill>
                        </a:rPr>
                        <a:t>Valpreventie </a:t>
                      </a:r>
                    </a:p>
                  </a:txBody>
                  <a:tcPr>
                    <a:solidFill>
                      <a:srgbClr val="92D050"/>
                    </a:solidFill>
                  </a:tcPr>
                </a:tc>
                <a:tc>
                  <a:txBody>
                    <a:bodyPr/>
                    <a:lstStyle/>
                    <a:p>
                      <a:endParaRPr lang="nl-BE" sz="1600" dirty="0"/>
                    </a:p>
                  </a:txBody>
                  <a:tcPr>
                    <a:solidFill>
                      <a:srgbClr val="92D050">
                        <a:alpha val="38000"/>
                      </a:srgbClr>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794589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Osteoporose: ziektebeeld</a:t>
            </a:r>
            <a:endParaRPr lang="nl-BE" dirty="0"/>
          </a:p>
        </p:txBody>
      </p:sp>
      <p:sp>
        <p:nvSpPr>
          <p:cNvPr id="3" name="Tijdelijke aanduiding voor tekst 2"/>
          <p:cNvSpPr>
            <a:spLocks noGrp="1"/>
          </p:cNvSpPr>
          <p:nvPr>
            <p:ph type="body" sz="quarter" idx="13"/>
          </p:nvPr>
        </p:nvSpPr>
        <p:spPr/>
        <p:txBody>
          <a:bodyPr/>
          <a:lstStyle/>
          <a:p>
            <a:r>
              <a:rPr lang="nl-BE" dirty="0" smtClean="0"/>
              <a:t>Ulrich </a:t>
            </a:r>
            <a:r>
              <a:rPr lang="nl-BE" dirty="0"/>
              <a:t>et al., Bone Vol. 25, No 1 </a:t>
            </a:r>
            <a:r>
              <a:rPr lang="nl-BE" dirty="0" err="1"/>
              <a:t>July</a:t>
            </a:r>
            <a:r>
              <a:rPr lang="nl-BE" dirty="0"/>
              <a:t> 1999</a:t>
            </a:r>
          </a:p>
          <a:p>
            <a:endParaRPr lang="nl-BE" dirty="0"/>
          </a:p>
        </p:txBody>
      </p:sp>
      <p:sp>
        <p:nvSpPr>
          <p:cNvPr id="4" name="Rechthoek 3"/>
          <p:cNvSpPr/>
          <p:nvPr/>
        </p:nvSpPr>
        <p:spPr>
          <a:xfrm>
            <a:off x="2013619" y="1758689"/>
            <a:ext cx="5559151"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defRPr/>
            </a:pPr>
            <a:r>
              <a:rPr lang="en-GB" dirty="0">
                <a:solidFill>
                  <a:schemeClr val="bg1"/>
                </a:solidFill>
                <a:ea typeface="ＭＳ Ｐゴシック" charset="0"/>
              </a:rPr>
              <a:t>Bot micro-</a:t>
            </a:r>
            <a:r>
              <a:rPr lang="en-GB" dirty="0" err="1">
                <a:solidFill>
                  <a:schemeClr val="bg1"/>
                </a:solidFill>
                <a:ea typeface="ＭＳ Ｐゴシック" charset="0"/>
              </a:rPr>
              <a:t>architectuur</a:t>
            </a:r>
            <a:r>
              <a:rPr lang="en-GB" dirty="0">
                <a:solidFill>
                  <a:schemeClr val="bg1"/>
                </a:solidFill>
                <a:ea typeface="ＭＳ Ｐゴシック" charset="0"/>
              </a:rPr>
              <a:t> </a:t>
            </a:r>
            <a:r>
              <a:rPr lang="en-GB" dirty="0" err="1">
                <a:solidFill>
                  <a:schemeClr val="bg1"/>
                </a:solidFill>
                <a:ea typeface="ＭＳ Ｐゴシック" charset="0"/>
              </a:rPr>
              <a:t>verklaart</a:t>
            </a:r>
            <a:r>
              <a:rPr lang="en-GB" dirty="0">
                <a:solidFill>
                  <a:schemeClr val="bg1"/>
                </a:solidFill>
                <a:ea typeface="ＭＳ Ｐゴシック" charset="0"/>
              </a:rPr>
              <a:t> </a:t>
            </a:r>
            <a:r>
              <a:rPr lang="en-GB" b="1" dirty="0">
                <a:solidFill>
                  <a:schemeClr val="bg1"/>
                </a:solidFill>
                <a:ea typeface="ＭＳ Ｐゴシック" charset="0"/>
              </a:rPr>
              <a:t>92%</a:t>
            </a:r>
            <a:r>
              <a:rPr lang="en-GB" dirty="0">
                <a:solidFill>
                  <a:schemeClr val="bg1"/>
                </a:solidFill>
                <a:ea typeface="ＭＳ Ｐゴシック" charset="0"/>
              </a:rPr>
              <a:t> van de </a:t>
            </a:r>
            <a:r>
              <a:rPr lang="en-GB" dirty="0" err="1">
                <a:solidFill>
                  <a:schemeClr val="bg1"/>
                </a:solidFill>
                <a:ea typeface="ＭＳ Ｐゴシック" charset="0"/>
              </a:rPr>
              <a:t>botsterkte</a:t>
            </a:r>
            <a:endParaRPr lang="en-GB" dirty="0">
              <a:solidFill>
                <a:schemeClr val="bg1"/>
              </a:solidFill>
              <a:ea typeface="ＭＳ Ｐゴシック" charset="0"/>
            </a:endParaRPr>
          </a:p>
        </p:txBody>
      </p:sp>
      <p:pic>
        <p:nvPicPr>
          <p:cNvPr id="5" name="Picture 3" descr="stable_stoo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97050" y="2455370"/>
            <a:ext cx="2592288" cy="335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7162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u="sng" dirty="0" smtClean="0"/>
              <a:t>Hoe kan je hier samenwerken </a:t>
            </a:r>
          </a:p>
          <a:p>
            <a:pPr algn="ctr"/>
            <a:r>
              <a:rPr lang="nl-BE" sz="4400" u="sng" dirty="0" smtClean="0"/>
              <a:t>tussen arts en apotheker?</a:t>
            </a:r>
            <a:endParaRPr lang="nl-BE" sz="4400" u="sng" dirty="0"/>
          </a:p>
        </p:txBody>
      </p:sp>
    </p:spTree>
    <p:extLst>
      <p:ext uri="{BB962C8B-B14F-4D97-AF65-F5344CB8AC3E}">
        <p14:creationId xmlns:p14="http://schemas.microsoft.com/office/powerpoint/2010/main" val="33504435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t>Is screening zinvol?</a:t>
            </a:r>
            <a:endParaRPr lang="nl-BE" sz="4400" dirty="0"/>
          </a:p>
        </p:txBody>
      </p:sp>
    </p:spTree>
    <p:extLst>
      <p:ext uri="{BB962C8B-B14F-4D97-AF65-F5344CB8AC3E}">
        <p14:creationId xmlns:p14="http://schemas.microsoft.com/office/powerpoint/2010/main" val="37450056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Screening</a:t>
            </a:r>
            <a:endParaRPr lang="nl-BE" dirty="0"/>
          </a:p>
        </p:txBody>
      </p:sp>
      <p:sp>
        <p:nvSpPr>
          <p:cNvPr id="3" name="Tijdelijke aanduiding voor tekst 2"/>
          <p:cNvSpPr>
            <a:spLocks noGrp="1"/>
          </p:cNvSpPr>
          <p:nvPr>
            <p:ph type="body" sz="quarter" idx="13"/>
          </p:nvPr>
        </p:nvSpPr>
        <p:spPr/>
        <p:txBody>
          <a:bodyPr/>
          <a:lstStyle/>
          <a:p>
            <a:endParaRPr lang="nl-BE" dirty="0"/>
          </a:p>
        </p:txBody>
      </p:sp>
      <p:sp>
        <p:nvSpPr>
          <p:cNvPr id="4" name="Rechthoek 3"/>
          <p:cNvSpPr/>
          <p:nvPr/>
        </p:nvSpPr>
        <p:spPr>
          <a:xfrm>
            <a:off x="609599" y="1859340"/>
            <a:ext cx="8077199" cy="3416320"/>
          </a:xfrm>
          <a:prstGeom prst="rect">
            <a:avLst/>
          </a:prstGeom>
        </p:spPr>
        <p:txBody>
          <a:bodyPr wrap="square">
            <a:spAutoFit/>
          </a:bodyPr>
          <a:lstStyle/>
          <a:p>
            <a:pPr>
              <a:buNone/>
            </a:pPr>
            <a:r>
              <a:rPr lang="en-US" b="1" u="sng" dirty="0" err="1"/>
              <a:t>Geen</a:t>
            </a:r>
            <a:r>
              <a:rPr lang="en-US" b="1" u="sng" dirty="0"/>
              <a:t> </a:t>
            </a:r>
            <a:r>
              <a:rPr lang="en-US" b="1" u="sng" dirty="0" err="1"/>
              <a:t>veralgemeende</a:t>
            </a:r>
            <a:r>
              <a:rPr lang="en-US" b="1" u="sng" dirty="0"/>
              <a:t> screening, </a:t>
            </a:r>
            <a:r>
              <a:rPr lang="en-US" b="1" u="sng" dirty="0" err="1"/>
              <a:t>wel</a:t>
            </a:r>
            <a:r>
              <a:rPr lang="en-US" b="1" u="sng" dirty="0"/>
              <a:t> case-finding</a:t>
            </a:r>
            <a:endParaRPr lang="en-US" b="1" u="sng" dirty="0" smtClean="0"/>
          </a:p>
          <a:p>
            <a:pPr>
              <a:buNone/>
            </a:pPr>
            <a:endParaRPr lang="en-US" dirty="0"/>
          </a:p>
          <a:p>
            <a:pPr>
              <a:buNone/>
            </a:pPr>
            <a:r>
              <a:rPr lang="en-US" dirty="0" err="1" smtClean="0"/>
              <a:t>Oudere</a:t>
            </a:r>
            <a:r>
              <a:rPr lang="en-US" dirty="0" smtClean="0"/>
              <a:t> </a:t>
            </a:r>
            <a:r>
              <a:rPr lang="en-US" dirty="0" err="1"/>
              <a:t>bevolking</a:t>
            </a:r>
            <a:endParaRPr lang="en-US" dirty="0"/>
          </a:p>
          <a:p>
            <a:pPr lvl="1"/>
            <a:r>
              <a:rPr lang="en-US" dirty="0"/>
              <a:t>NHG : &gt; 50 </a:t>
            </a:r>
            <a:r>
              <a:rPr lang="en-US" dirty="0" err="1"/>
              <a:t>jaar</a:t>
            </a:r>
            <a:r>
              <a:rPr lang="en-US" dirty="0"/>
              <a:t> </a:t>
            </a:r>
          </a:p>
          <a:p>
            <a:pPr lvl="1"/>
            <a:r>
              <a:rPr lang="en-US" dirty="0" err="1"/>
              <a:t>Domus</a:t>
            </a:r>
            <a:r>
              <a:rPr lang="en-US" dirty="0"/>
              <a:t> </a:t>
            </a:r>
            <a:r>
              <a:rPr lang="en-US" dirty="0" err="1"/>
              <a:t>Medica</a:t>
            </a:r>
            <a:r>
              <a:rPr lang="en-US" dirty="0"/>
              <a:t>: 50 of 65 </a:t>
            </a:r>
            <a:r>
              <a:rPr lang="en-US" dirty="0" err="1"/>
              <a:t>jaar</a:t>
            </a:r>
            <a:r>
              <a:rPr lang="en-US" dirty="0"/>
              <a:t>?</a:t>
            </a:r>
          </a:p>
          <a:p>
            <a:pPr lvl="1"/>
            <a:endParaRPr lang="en-US" dirty="0"/>
          </a:p>
          <a:p>
            <a:pPr>
              <a:buNone/>
            </a:pPr>
            <a:r>
              <a:rPr lang="en-US" dirty="0" err="1"/>
              <a:t>Wanneer</a:t>
            </a:r>
            <a:r>
              <a:rPr lang="en-US" dirty="0"/>
              <a:t>:</a:t>
            </a:r>
          </a:p>
          <a:p>
            <a:pPr lvl="1"/>
            <a:r>
              <a:rPr lang="en-US" dirty="0" err="1"/>
              <a:t>Bij</a:t>
            </a:r>
            <a:r>
              <a:rPr lang="en-US" dirty="0"/>
              <a:t> </a:t>
            </a:r>
            <a:r>
              <a:rPr lang="en-US" dirty="0" err="1"/>
              <a:t>valincident</a:t>
            </a:r>
            <a:r>
              <a:rPr lang="en-US" dirty="0"/>
              <a:t>(en)</a:t>
            </a:r>
          </a:p>
          <a:p>
            <a:pPr lvl="1"/>
            <a:r>
              <a:rPr lang="en-US" dirty="0" err="1"/>
              <a:t>Bij</a:t>
            </a:r>
            <a:r>
              <a:rPr lang="en-US" dirty="0"/>
              <a:t> </a:t>
            </a:r>
            <a:r>
              <a:rPr lang="en-US" dirty="0" err="1"/>
              <a:t>eerdere</a:t>
            </a:r>
            <a:r>
              <a:rPr lang="en-US" dirty="0"/>
              <a:t> </a:t>
            </a:r>
            <a:r>
              <a:rPr lang="en-US" dirty="0" err="1"/>
              <a:t>fracturen</a:t>
            </a:r>
            <a:r>
              <a:rPr lang="en-US" dirty="0"/>
              <a:t> (</a:t>
            </a:r>
            <a:r>
              <a:rPr lang="en-US" dirty="0" err="1"/>
              <a:t>uitgezonderd</a:t>
            </a:r>
            <a:r>
              <a:rPr lang="en-US" dirty="0"/>
              <a:t> </a:t>
            </a:r>
            <a:r>
              <a:rPr lang="nl-NL" dirty="0"/>
              <a:t>vinger, teen, schedel of gelaat) </a:t>
            </a:r>
          </a:p>
          <a:p>
            <a:pPr lvl="1"/>
            <a:r>
              <a:rPr lang="nl-NL" dirty="0"/>
              <a:t>Opgelet wervervelfractuur: - 25% &amp; - 4 mm</a:t>
            </a:r>
          </a:p>
          <a:p>
            <a:pPr lvl="1"/>
            <a:r>
              <a:rPr lang="nl-NL" dirty="0" err="1"/>
              <a:t>Postmenopausale</a:t>
            </a:r>
            <a:r>
              <a:rPr lang="nl-NL" dirty="0"/>
              <a:t> vrouwen met een bijkomende risico factor</a:t>
            </a:r>
          </a:p>
          <a:p>
            <a:pPr lvl="1"/>
            <a:r>
              <a:rPr lang="nl-NL" dirty="0"/>
              <a:t>Aanwezigheid van oorzaken van secondaire osteoporose</a:t>
            </a:r>
            <a:endParaRPr lang="en-US" dirty="0"/>
          </a:p>
        </p:txBody>
      </p:sp>
    </p:spTree>
    <p:extLst>
      <p:ext uri="{BB962C8B-B14F-4D97-AF65-F5344CB8AC3E}">
        <p14:creationId xmlns:p14="http://schemas.microsoft.com/office/powerpoint/2010/main" val="22430135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Screening</a:t>
            </a:r>
            <a:endParaRPr lang="nl-BE" dirty="0"/>
          </a:p>
        </p:txBody>
      </p:sp>
      <p:sp>
        <p:nvSpPr>
          <p:cNvPr id="3" name="Tijdelijke aanduiding voor tekst 2"/>
          <p:cNvSpPr>
            <a:spLocks noGrp="1"/>
          </p:cNvSpPr>
          <p:nvPr>
            <p:ph type="body" sz="quarter" idx="13"/>
          </p:nvPr>
        </p:nvSpPr>
        <p:spPr/>
        <p:txBody>
          <a:bodyPr/>
          <a:lstStyle/>
          <a:p>
            <a:r>
              <a:rPr lang="nl-BE" dirty="0"/>
              <a:t>Gezondheidszorg, F.K. voor de, </a:t>
            </a:r>
            <a:r>
              <a:rPr lang="nl-BE" dirty="0" err="1"/>
              <a:t>Pharmacological</a:t>
            </a:r>
            <a:r>
              <a:rPr lang="nl-BE" dirty="0"/>
              <a:t> prevention of </a:t>
            </a:r>
            <a:r>
              <a:rPr lang="nl-BE" dirty="0" err="1"/>
              <a:t>fragility</a:t>
            </a:r>
            <a:r>
              <a:rPr lang="nl-BE" dirty="0"/>
              <a:t> </a:t>
            </a:r>
            <a:r>
              <a:rPr lang="nl-BE" dirty="0" err="1"/>
              <a:t>fractures</a:t>
            </a:r>
            <a:r>
              <a:rPr lang="nl-BE" dirty="0"/>
              <a:t> in Belgium KCE </a:t>
            </a:r>
            <a:r>
              <a:rPr lang="nl-BE" dirty="0" err="1"/>
              <a:t>reports</a:t>
            </a:r>
            <a:r>
              <a:rPr lang="nl-BE" dirty="0"/>
              <a:t> 159C, </a:t>
            </a:r>
            <a:r>
              <a:rPr lang="nl-BE" dirty="0" err="1"/>
              <a:t>n.d</a:t>
            </a:r>
            <a:r>
              <a:rPr lang="nl-BE" dirty="0"/>
              <a:t>.</a:t>
            </a:r>
          </a:p>
          <a:p>
            <a:r>
              <a:rPr lang="nl-BE" dirty="0" smtClean="0"/>
              <a:t>Govaerts, F., Val- en fractuurpreventie. Huisarts Nu 2015, 44, 254–255</a:t>
            </a:r>
          </a:p>
          <a:p>
            <a:endParaRPr lang="nl-BE" dirty="0"/>
          </a:p>
        </p:txBody>
      </p:sp>
      <p:graphicFrame>
        <p:nvGraphicFramePr>
          <p:cNvPr id="4" name="Diagram 3"/>
          <p:cNvGraphicFramePr/>
          <p:nvPr>
            <p:extLst>
              <p:ext uri="{D42A27DB-BD31-4B8C-83A1-F6EECF244321}">
                <p14:modId xmlns:p14="http://schemas.microsoft.com/office/powerpoint/2010/main" val="2819539737"/>
              </p:ext>
            </p:extLst>
          </p:nvPr>
        </p:nvGraphicFramePr>
        <p:xfrm>
          <a:off x="609600" y="1844824"/>
          <a:ext cx="8426896"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p:cNvPicPr>
            <a:picLocks noChangeAspect="1"/>
          </p:cNvPicPr>
          <p:nvPr/>
        </p:nvPicPr>
        <p:blipFill>
          <a:blip r:embed="rId8"/>
          <a:stretch>
            <a:fillRect/>
          </a:stretch>
        </p:blipFill>
        <p:spPr>
          <a:xfrm>
            <a:off x="7668344" y="2285668"/>
            <a:ext cx="878632" cy="878632"/>
          </a:xfrm>
          <a:prstGeom prst="rect">
            <a:avLst/>
          </a:prstGeom>
        </p:spPr>
      </p:pic>
      <p:sp>
        <p:nvSpPr>
          <p:cNvPr id="6" name="PIJL-RECHTS 5"/>
          <p:cNvSpPr/>
          <p:nvPr/>
        </p:nvSpPr>
        <p:spPr>
          <a:xfrm>
            <a:off x="6066741" y="2580968"/>
            <a:ext cx="1440160" cy="288032"/>
          </a:xfrm>
          <a:prstGeom prst="rightArrow">
            <a:avLst/>
          </a:prstGeom>
          <a:solidFill>
            <a:srgbClr val="0142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IJL-RECHTS 6"/>
          <p:cNvSpPr/>
          <p:nvPr/>
        </p:nvSpPr>
        <p:spPr>
          <a:xfrm flipV="1">
            <a:off x="6063740" y="4365104"/>
            <a:ext cx="1440160" cy="288032"/>
          </a:xfrm>
          <a:prstGeom prst="rightArrow">
            <a:avLst/>
          </a:prstGeom>
          <a:solidFill>
            <a:srgbClr val="0142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8"/>
          <a:stretch>
            <a:fillRect/>
          </a:stretch>
        </p:blipFill>
        <p:spPr>
          <a:xfrm>
            <a:off x="7668344" y="4069804"/>
            <a:ext cx="878632" cy="878632"/>
          </a:xfrm>
          <a:prstGeom prst="rect">
            <a:avLst/>
          </a:prstGeom>
        </p:spPr>
      </p:pic>
      <p:sp>
        <p:nvSpPr>
          <p:cNvPr id="9" name="Afgeronde rechthoek 8"/>
          <p:cNvSpPr/>
          <p:nvPr/>
        </p:nvSpPr>
        <p:spPr>
          <a:xfrm>
            <a:off x="1115616" y="2499231"/>
            <a:ext cx="4789682" cy="3697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42367892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Screening: FRAX</a:t>
            </a:r>
            <a:endParaRPr lang="nl-BE" dirty="0"/>
          </a:p>
        </p:txBody>
      </p:sp>
      <p:sp>
        <p:nvSpPr>
          <p:cNvPr id="3" name="Tijdelijke aanduiding voor tekst 2"/>
          <p:cNvSpPr>
            <a:spLocks noGrp="1"/>
          </p:cNvSpPr>
          <p:nvPr>
            <p:ph type="body" sz="quarter" idx="13"/>
          </p:nvPr>
        </p:nvSpPr>
        <p:spPr/>
        <p:txBody>
          <a:bodyPr/>
          <a:lstStyle/>
          <a:p>
            <a:r>
              <a:rPr lang="nl-BE" dirty="0"/>
              <a:t>https://www.sheffield.ac.uk/FRAX/tool.aspx?country=18</a:t>
            </a:r>
          </a:p>
        </p:txBody>
      </p:sp>
      <p:pic>
        <p:nvPicPr>
          <p:cNvPr id="5" name="Afbeelding 4"/>
          <p:cNvPicPr>
            <a:picLocks noChangeAspect="1"/>
          </p:cNvPicPr>
          <p:nvPr/>
        </p:nvPicPr>
        <p:blipFill>
          <a:blip r:embed="rId3"/>
          <a:stretch>
            <a:fillRect/>
          </a:stretch>
        </p:blipFill>
        <p:spPr>
          <a:xfrm>
            <a:off x="899592" y="1628800"/>
            <a:ext cx="8040039" cy="4359261"/>
          </a:xfrm>
          <a:prstGeom prst="rect">
            <a:avLst/>
          </a:prstGeom>
        </p:spPr>
      </p:pic>
      <p:sp>
        <p:nvSpPr>
          <p:cNvPr id="6" name="Rechthoek 5"/>
          <p:cNvSpPr/>
          <p:nvPr/>
        </p:nvSpPr>
        <p:spPr>
          <a:xfrm>
            <a:off x="3541490" y="3313003"/>
            <a:ext cx="45720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r>
              <a:rPr lang="nl-BE" dirty="0" smtClean="0"/>
              <a:t>FRAX drempelwaarde </a:t>
            </a:r>
            <a:r>
              <a:rPr lang="nl-BE" dirty="0"/>
              <a:t>voor therapie-indicatie in </a:t>
            </a:r>
            <a:r>
              <a:rPr lang="nl-BE" dirty="0" smtClean="0"/>
              <a:t>België ???</a:t>
            </a:r>
            <a:endParaRPr lang="nl-BE" dirty="0"/>
          </a:p>
        </p:txBody>
      </p:sp>
      <p:sp>
        <p:nvSpPr>
          <p:cNvPr id="7" name="Rechthoek 6"/>
          <p:cNvSpPr/>
          <p:nvPr/>
        </p:nvSpPr>
        <p:spPr>
          <a:xfrm>
            <a:off x="3540738" y="4179795"/>
            <a:ext cx="3096344" cy="15483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Gekromde PIJL-OMLAAG 7"/>
          <p:cNvSpPr/>
          <p:nvPr/>
        </p:nvSpPr>
        <p:spPr>
          <a:xfrm rot="16200000">
            <a:off x="2533825" y="3681028"/>
            <a:ext cx="1080120" cy="7200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Tree>
    <p:extLst>
      <p:ext uri="{BB962C8B-B14F-4D97-AF65-F5344CB8AC3E}">
        <p14:creationId xmlns:p14="http://schemas.microsoft.com/office/powerpoint/2010/main" val="122849974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Screening: </a:t>
            </a:r>
            <a:r>
              <a:rPr lang="nl-BE" dirty="0" smtClean="0"/>
              <a:t>FRAX drempelwaarde</a:t>
            </a:r>
            <a:endParaRPr lang="nl-BE" dirty="0"/>
          </a:p>
        </p:txBody>
      </p:sp>
      <p:sp>
        <p:nvSpPr>
          <p:cNvPr id="3" name="Tijdelijke aanduiding voor tekst 2"/>
          <p:cNvSpPr>
            <a:spLocks noGrp="1"/>
          </p:cNvSpPr>
          <p:nvPr>
            <p:ph type="body" sz="quarter" idx="13"/>
          </p:nvPr>
        </p:nvSpPr>
        <p:spPr/>
        <p:txBody>
          <a:bodyPr/>
          <a:lstStyle/>
          <a:p>
            <a:r>
              <a:rPr lang="nl-BE" dirty="0"/>
              <a:t>Govaerts, F., Val- en fractuurpreventie. Huisarts Nu 2015, 44, 254–255</a:t>
            </a:r>
          </a:p>
          <a:p>
            <a:endParaRPr lang="nl-BE" dirty="0"/>
          </a:p>
        </p:txBody>
      </p:sp>
      <p:pic>
        <p:nvPicPr>
          <p:cNvPr id="4" name="Afbeelding 3"/>
          <p:cNvPicPr>
            <a:picLocks noChangeAspect="1"/>
          </p:cNvPicPr>
          <p:nvPr/>
        </p:nvPicPr>
        <p:blipFill>
          <a:blip r:embed="rId3"/>
          <a:stretch>
            <a:fillRect/>
          </a:stretch>
        </p:blipFill>
        <p:spPr>
          <a:xfrm>
            <a:off x="3069959" y="3185320"/>
            <a:ext cx="5796136" cy="2800778"/>
          </a:xfrm>
          <a:prstGeom prst="rect">
            <a:avLst/>
          </a:prstGeom>
        </p:spPr>
      </p:pic>
      <p:sp>
        <p:nvSpPr>
          <p:cNvPr id="5" name="Tekstvak 4"/>
          <p:cNvSpPr txBox="1"/>
          <p:nvPr/>
        </p:nvSpPr>
        <p:spPr>
          <a:xfrm>
            <a:off x="609599" y="1654773"/>
            <a:ext cx="8077199"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sz="1600" dirty="0" smtClean="0"/>
              <a:t>FRAX drempelwaarde</a:t>
            </a:r>
            <a:endParaRPr lang="nl-BE" sz="1600" dirty="0"/>
          </a:p>
        </p:txBody>
      </p:sp>
      <p:sp>
        <p:nvSpPr>
          <p:cNvPr id="6" name="Tekstvak 5"/>
          <p:cNvSpPr txBox="1"/>
          <p:nvPr/>
        </p:nvSpPr>
        <p:spPr>
          <a:xfrm>
            <a:off x="609598" y="2004649"/>
            <a:ext cx="807719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nl-BE" sz="1600" dirty="0" smtClean="0"/>
              <a:t>Leeftijdsgebonden</a:t>
            </a:r>
          </a:p>
          <a:p>
            <a:pPr marL="285750" indent="-285750">
              <a:buFont typeface="Arial" panose="020B0604020202020204" pitchFamily="34" charset="0"/>
              <a:buChar char="•"/>
            </a:pPr>
            <a:r>
              <a:rPr lang="nl-BE" sz="1600" dirty="0" smtClean="0"/>
              <a:t>Geen Belgische richtlijn</a:t>
            </a:r>
          </a:p>
        </p:txBody>
      </p:sp>
      <p:sp>
        <p:nvSpPr>
          <p:cNvPr id="7" name="PIJL-OMLAAG 6"/>
          <p:cNvSpPr/>
          <p:nvPr/>
        </p:nvSpPr>
        <p:spPr>
          <a:xfrm>
            <a:off x="2339752" y="2589424"/>
            <a:ext cx="432048" cy="5515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kstvak 7"/>
          <p:cNvSpPr txBox="1"/>
          <p:nvPr/>
        </p:nvSpPr>
        <p:spPr>
          <a:xfrm>
            <a:off x="2771800" y="2659677"/>
            <a:ext cx="2955233" cy="369332"/>
          </a:xfrm>
          <a:prstGeom prst="rect">
            <a:avLst/>
          </a:prstGeom>
          <a:noFill/>
        </p:spPr>
        <p:txBody>
          <a:bodyPr wrap="none" rtlCol="0">
            <a:spAutoFit/>
          </a:bodyPr>
          <a:lstStyle/>
          <a:p>
            <a:r>
              <a:rPr lang="nl-BE" dirty="0" smtClean="0"/>
              <a:t>Voorstel tot drempelwaarde </a:t>
            </a:r>
            <a:endParaRPr lang="nl-BE" dirty="0"/>
          </a:p>
        </p:txBody>
      </p:sp>
      <p:pic>
        <p:nvPicPr>
          <p:cNvPr id="9" name="Afbeelding 8"/>
          <p:cNvPicPr>
            <a:picLocks noChangeAspect="1"/>
          </p:cNvPicPr>
          <p:nvPr/>
        </p:nvPicPr>
        <p:blipFill rotWithShape="1">
          <a:blip r:embed="rId4"/>
          <a:srcRect l="35825" t="61118" r="32828" b="9149"/>
          <a:stretch/>
        </p:blipFill>
        <p:spPr>
          <a:xfrm>
            <a:off x="395536" y="4135510"/>
            <a:ext cx="2520280" cy="1296144"/>
          </a:xfrm>
          <a:prstGeom prst="rect">
            <a:avLst/>
          </a:prstGeom>
        </p:spPr>
      </p:pic>
      <p:sp>
        <p:nvSpPr>
          <p:cNvPr id="10" name="Gebogen pijl 9"/>
          <p:cNvSpPr/>
          <p:nvPr/>
        </p:nvSpPr>
        <p:spPr>
          <a:xfrm>
            <a:off x="2627784" y="4525737"/>
            <a:ext cx="1656184" cy="322633"/>
          </a:xfrm>
          <a:prstGeom prst="ben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12" name="PIJL-RECHTS 11"/>
          <p:cNvSpPr/>
          <p:nvPr/>
        </p:nvSpPr>
        <p:spPr>
          <a:xfrm rot="21332277">
            <a:off x="2779795" y="5000882"/>
            <a:ext cx="4025302" cy="134992"/>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7931542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Screening</a:t>
            </a:r>
            <a:endParaRPr lang="nl-BE" dirty="0"/>
          </a:p>
        </p:txBody>
      </p:sp>
      <p:sp>
        <p:nvSpPr>
          <p:cNvPr id="3" name="Tijdelijke aanduiding voor tekst 2"/>
          <p:cNvSpPr>
            <a:spLocks noGrp="1"/>
          </p:cNvSpPr>
          <p:nvPr>
            <p:ph type="body" sz="quarter" idx="13"/>
          </p:nvPr>
        </p:nvSpPr>
        <p:spPr/>
        <p:txBody>
          <a:bodyPr/>
          <a:lstStyle/>
          <a:p>
            <a:r>
              <a:rPr lang="nl-BE" dirty="0"/>
              <a:t>Gezondheidszorg, F.K. voor de, </a:t>
            </a:r>
            <a:r>
              <a:rPr lang="nl-BE" dirty="0" err="1"/>
              <a:t>Pharmacological</a:t>
            </a:r>
            <a:r>
              <a:rPr lang="nl-BE" dirty="0"/>
              <a:t> prevention of </a:t>
            </a:r>
            <a:r>
              <a:rPr lang="nl-BE" dirty="0" err="1"/>
              <a:t>fragility</a:t>
            </a:r>
            <a:r>
              <a:rPr lang="nl-BE" dirty="0"/>
              <a:t> </a:t>
            </a:r>
            <a:r>
              <a:rPr lang="nl-BE" dirty="0" err="1"/>
              <a:t>fractures</a:t>
            </a:r>
            <a:r>
              <a:rPr lang="nl-BE" dirty="0"/>
              <a:t> in Belgium KCE </a:t>
            </a:r>
            <a:r>
              <a:rPr lang="nl-BE" dirty="0" err="1"/>
              <a:t>reports</a:t>
            </a:r>
            <a:r>
              <a:rPr lang="nl-BE" dirty="0"/>
              <a:t> 159C, </a:t>
            </a:r>
            <a:r>
              <a:rPr lang="nl-BE" dirty="0" err="1"/>
              <a:t>n.d</a:t>
            </a:r>
            <a:r>
              <a:rPr lang="nl-BE" dirty="0"/>
              <a:t>.</a:t>
            </a:r>
          </a:p>
          <a:p>
            <a:r>
              <a:rPr lang="nl-BE" dirty="0" smtClean="0"/>
              <a:t>Govaerts, F., Val- en fractuurpreventie. Huisarts Nu 2015, 44, 254–255</a:t>
            </a:r>
          </a:p>
          <a:p>
            <a:endParaRPr lang="nl-BE" dirty="0"/>
          </a:p>
        </p:txBody>
      </p:sp>
      <p:graphicFrame>
        <p:nvGraphicFramePr>
          <p:cNvPr id="4" name="Diagram 3"/>
          <p:cNvGraphicFramePr/>
          <p:nvPr/>
        </p:nvGraphicFramePr>
        <p:xfrm>
          <a:off x="609600" y="1844824"/>
          <a:ext cx="8426896"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Afbeelding 4"/>
          <p:cNvPicPr>
            <a:picLocks noChangeAspect="1"/>
          </p:cNvPicPr>
          <p:nvPr/>
        </p:nvPicPr>
        <p:blipFill>
          <a:blip r:embed="rId8"/>
          <a:stretch>
            <a:fillRect/>
          </a:stretch>
        </p:blipFill>
        <p:spPr>
          <a:xfrm>
            <a:off x="7668344" y="2285668"/>
            <a:ext cx="878632" cy="878632"/>
          </a:xfrm>
          <a:prstGeom prst="rect">
            <a:avLst/>
          </a:prstGeom>
        </p:spPr>
      </p:pic>
      <p:sp>
        <p:nvSpPr>
          <p:cNvPr id="6" name="PIJL-RECHTS 5"/>
          <p:cNvSpPr/>
          <p:nvPr/>
        </p:nvSpPr>
        <p:spPr>
          <a:xfrm>
            <a:off x="6066741" y="2580968"/>
            <a:ext cx="1440160" cy="288032"/>
          </a:xfrm>
          <a:prstGeom prst="rightArrow">
            <a:avLst/>
          </a:prstGeom>
          <a:solidFill>
            <a:srgbClr val="0142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PIJL-RECHTS 6"/>
          <p:cNvSpPr/>
          <p:nvPr/>
        </p:nvSpPr>
        <p:spPr>
          <a:xfrm flipV="1">
            <a:off x="6063740" y="4365104"/>
            <a:ext cx="1440160" cy="288032"/>
          </a:xfrm>
          <a:prstGeom prst="rightArrow">
            <a:avLst/>
          </a:prstGeom>
          <a:solidFill>
            <a:srgbClr val="0142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8" name="Afbeelding 7"/>
          <p:cNvPicPr>
            <a:picLocks noChangeAspect="1"/>
          </p:cNvPicPr>
          <p:nvPr/>
        </p:nvPicPr>
        <p:blipFill>
          <a:blip r:embed="rId8"/>
          <a:stretch>
            <a:fillRect/>
          </a:stretch>
        </p:blipFill>
        <p:spPr>
          <a:xfrm>
            <a:off x="7668344" y="4069804"/>
            <a:ext cx="878632" cy="878632"/>
          </a:xfrm>
          <a:prstGeom prst="rect">
            <a:avLst/>
          </a:prstGeom>
        </p:spPr>
      </p:pic>
      <p:sp>
        <p:nvSpPr>
          <p:cNvPr id="9" name="Afgeronde rechthoek 8"/>
          <p:cNvSpPr/>
          <p:nvPr/>
        </p:nvSpPr>
        <p:spPr>
          <a:xfrm>
            <a:off x="1115616" y="4320650"/>
            <a:ext cx="4789682" cy="3697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9125670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t>Jean 72 jaar staat in de apotheek met een voorschriftje voor </a:t>
            </a:r>
            <a:r>
              <a:rPr lang="nl-BE" sz="4400" dirty="0" err="1" smtClean="0"/>
              <a:t>Prolia</a:t>
            </a:r>
            <a:endParaRPr lang="nl-BE" sz="4400" dirty="0" smtClean="0"/>
          </a:p>
        </p:txBody>
      </p:sp>
    </p:spTree>
    <p:extLst>
      <p:ext uri="{BB962C8B-B14F-4D97-AF65-F5344CB8AC3E}">
        <p14:creationId xmlns:p14="http://schemas.microsoft.com/office/powerpoint/2010/main" val="32470937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Prolia</a:t>
            </a:r>
            <a:endParaRPr lang="nl-BE" dirty="0"/>
          </a:p>
        </p:txBody>
      </p:sp>
      <p:sp>
        <p:nvSpPr>
          <p:cNvPr id="3" name="Tijdelijke aanduiding voor tekst 2"/>
          <p:cNvSpPr>
            <a:spLocks noGrp="1"/>
          </p:cNvSpPr>
          <p:nvPr>
            <p:ph type="body" sz="quarter" idx="13"/>
          </p:nvPr>
        </p:nvSpPr>
        <p:spPr/>
        <p:txBody>
          <a:bodyPr/>
          <a:lstStyle/>
          <a:p>
            <a:endParaRPr lang="nl-BE" dirty="0"/>
          </a:p>
        </p:txBody>
      </p:sp>
      <p:sp>
        <p:nvSpPr>
          <p:cNvPr id="4" name="Rechthoek 3"/>
          <p:cNvSpPr/>
          <p:nvPr/>
        </p:nvSpPr>
        <p:spPr>
          <a:xfrm>
            <a:off x="609599" y="1859340"/>
            <a:ext cx="8077199" cy="369332"/>
          </a:xfrm>
          <a:prstGeom prst="rect">
            <a:avLst/>
          </a:prstGeom>
        </p:spPr>
        <p:txBody>
          <a:bodyPr wrap="square">
            <a:spAutoFit/>
          </a:bodyPr>
          <a:lstStyle/>
          <a:p>
            <a:r>
              <a:rPr lang="nl-BE" dirty="0" smtClean="0"/>
              <a:t>Wat is het actief geneesmiddel en hoe werkt het?</a:t>
            </a:r>
            <a:endParaRPr lang="nl-BE" dirty="0"/>
          </a:p>
        </p:txBody>
      </p:sp>
    </p:spTree>
    <p:extLst>
      <p:ext uri="{BB962C8B-B14F-4D97-AF65-F5344CB8AC3E}">
        <p14:creationId xmlns:p14="http://schemas.microsoft.com/office/powerpoint/2010/main" val="1382337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dirty="0" err="1"/>
              <a:t>Denosumab</a:t>
            </a:r>
            <a:r>
              <a:rPr lang="nl-BE" dirty="0" smtClean="0"/>
              <a:t>: werkingsmechanisme</a:t>
            </a:r>
            <a:endParaRPr lang="nl-BE" dirty="0"/>
          </a:p>
        </p:txBody>
      </p:sp>
      <p:sp>
        <p:nvSpPr>
          <p:cNvPr id="3" name="Tijdelijke aanduiding voor tekst 2"/>
          <p:cNvSpPr>
            <a:spLocks noGrp="1"/>
          </p:cNvSpPr>
          <p:nvPr>
            <p:ph type="body" sz="quarter" idx="13"/>
          </p:nvPr>
        </p:nvSpPr>
        <p:spPr/>
        <p:txBody>
          <a:bodyPr/>
          <a:lstStyle/>
          <a:p>
            <a:r>
              <a:rPr lang="nl-BE" dirty="0" smtClean="0"/>
              <a:t>Figuur: </a:t>
            </a:r>
            <a:r>
              <a:rPr lang="nl-BE" dirty="0"/>
              <a:t>Baron, R., Ferrari, S., Russell, R.G.G., </a:t>
            </a:r>
            <a:r>
              <a:rPr lang="nl-BE" dirty="0" err="1"/>
              <a:t>Denosumab</a:t>
            </a:r>
            <a:r>
              <a:rPr lang="nl-BE" dirty="0"/>
              <a:t> </a:t>
            </a:r>
            <a:r>
              <a:rPr lang="nl-BE" dirty="0" err="1"/>
              <a:t>and</a:t>
            </a:r>
            <a:r>
              <a:rPr lang="nl-BE" dirty="0"/>
              <a:t> </a:t>
            </a:r>
            <a:r>
              <a:rPr lang="nl-BE" dirty="0" err="1"/>
              <a:t>bisphosphonates</a:t>
            </a:r>
            <a:r>
              <a:rPr lang="nl-BE" dirty="0"/>
              <a:t>: Different </a:t>
            </a:r>
            <a:r>
              <a:rPr lang="nl-BE" dirty="0" err="1"/>
              <a:t>mechanisms</a:t>
            </a:r>
            <a:r>
              <a:rPr lang="nl-BE" dirty="0"/>
              <a:t> of action </a:t>
            </a:r>
            <a:r>
              <a:rPr lang="nl-BE" dirty="0" err="1"/>
              <a:t>and</a:t>
            </a:r>
            <a:r>
              <a:rPr lang="nl-BE" dirty="0"/>
              <a:t> </a:t>
            </a:r>
            <a:r>
              <a:rPr lang="nl-BE" dirty="0" err="1"/>
              <a:t>effects</a:t>
            </a:r>
            <a:r>
              <a:rPr lang="nl-BE" dirty="0"/>
              <a:t>. </a:t>
            </a:r>
            <a:r>
              <a:rPr lang="nl-BE" i="1" dirty="0"/>
              <a:t>Bone</a:t>
            </a:r>
            <a:r>
              <a:rPr lang="nl-BE" dirty="0"/>
              <a:t> 2011, 48, </a:t>
            </a:r>
            <a:r>
              <a:rPr lang="nl-BE" dirty="0" smtClean="0"/>
              <a:t>677–692</a:t>
            </a:r>
          </a:p>
          <a:p>
            <a:r>
              <a:rPr lang="nl-BE" dirty="0" err="1"/>
              <a:t>denosumab</a:t>
            </a:r>
            <a:r>
              <a:rPr lang="nl-BE" dirty="0"/>
              <a:t> | Farmacotherapeutisch Kompas </a:t>
            </a:r>
            <a:r>
              <a:rPr lang="nl-BE" dirty="0" err="1"/>
              <a:t>n.d</a:t>
            </a:r>
            <a:r>
              <a:rPr lang="nl-BE" dirty="0"/>
              <a:t>.</a:t>
            </a:r>
          </a:p>
        </p:txBody>
      </p:sp>
      <p:pic>
        <p:nvPicPr>
          <p:cNvPr id="4" name="Afbeelding 3"/>
          <p:cNvPicPr>
            <a:picLocks noChangeAspect="1"/>
          </p:cNvPicPr>
          <p:nvPr/>
        </p:nvPicPr>
        <p:blipFill rotWithShape="1">
          <a:blip r:embed="rId3"/>
          <a:srcRect l="46726" b="8436"/>
          <a:stretch/>
        </p:blipFill>
        <p:spPr>
          <a:xfrm>
            <a:off x="609600" y="1619852"/>
            <a:ext cx="2590328" cy="4340393"/>
          </a:xfrm>
          <a:prstGeom prst="rect">
            <a:avLst/>
          </a:prstGeom>
        </p:spPr>
      </p:pic>
      <p:sp>
        <p:nvSpPr>
          <p:cNvPr id="5" name="Rechthoek 4"/>
          <p:cNvSpPr/>
          <p:nvPr/>
        </p:nvSpPr>
        <p:spPr>
          <a:xfrm>
            <a:off x="3491880" y="1772816"/>
            <a:ext cx="52711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err="1" smtClean="0"/>
              <a:t>Denusomab</a:t>
            </a:r>
            <a:r>
              <a:rPr lang="nl-BE" dirty="0" smtClean="0"/>
              <a:t> = Humaan </a:t>
            </a:r>
            <a:r>
              <a:rPr lang="nl-BE" dirty="0"/>
              <a:t>IgG2 monoklonaal </a:t>
            </a:r>
            <a:r>
              <a:rPr lang="nl-BE" dirty="0" smtClean="0"/>
              <a:t>AL. </a:t>
            </a:r>
            <a:endParaRPr lang="nl-BE" dirty="0"/>
          </a:p>
        </p:txBody>
      </p:sp>
      <p:sp>
        <p:nvSpPr>
          <p:cNvPr id="6" name="Rechthoek 5"/>
          <p:cNvSpPr/>
          <p:nvPr/>
        </p:nvSpPr>
        <p:spPr>
          <a:xfrm>
            <a:off x="3491880" y="2665173"/>
            <a:ext cx="527112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a:t>Bindt </a:t>
            </a:r>
            <a:r>
              <a:rPr lang="nl-BE" dirty="0" smtClean="0"/>
              <a:t>aan RANK-ligand </a:t>
            </a:r>
            <a:r>
              <a:rPr lang="nl-BE" dirty="0"/>
              <a:t>of </a:t>
            </a:r>
            <a:r>
              <a:rPr lang="nl-BE" dirty="0" smtClean="0"/>
              <a:t>RANKL = cytokine essentieel voor vorming en activering osteoclasten en </a:t>
            </a:r>
            <a:r>
              <a:rPr lang="nl-BE" dirty="0" err="1" smtClean="0"/>
              <a:t>progenitors</a:t>
            </a:r>
            <a:endParaRPr lang="nl-BE" dirty="0"/>
          </a:p>
        </p:txBody>
      </p:sp>
      <p:sp>
        <p:nvSpPr>
          <p:cNvPr id="7" name="Rechthoek 6"/>
          <p:cNvSpPr/>
          <p:nvPr/>
        </p:nvSpPr>
        <p:spPr>
          <a:xfrm>
            <a:off x="3491880" y="4111528"/>
            <a:ext cx="52711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a:solidFill>
                  <a:schemeClr val="tx1"/>
                </a:solidFill>
              </a:rPr>
              <a:t>V</a:t>
            </a:r>
            <a:r>
              <a:rPr lang="nl-BE" dirty="0" smtClean="0">
                <a:solidFill>
                  <a:schemeClr val="tx1"/>
                </a:solidFill>
              </a:rPr>
              <a:t>orming</a:t>
            </a:r>
            <a:r>
              <a:rPr lang="nl-BE" dirty="0">
                <a:solidFill>
                  <a:schemeClr val="tx1"/>
                </a:solidFill>
              </a:rPr>
              <a:t>, activiteit en </a:t>
            </a:r>
            <a:r>
              <a:rPr lang="nl-BE" dirty="0" smtClean="0">
                <a:solidFill>
                  <a:schemeClr val="tx1"/>
                </a:solidFill>
              </a:rPr>
              <a:t>overleving osteoclasten </a:t>
            </a:r>
            <a:r>
              <a:rPr lang="nl-BE" dirty="0" smtClean="0">
                <a:solidFill>
                  <a:schemeClr val="tx1"/>
                </a:solidFill>
                <a:latin typeface="Calibri" panose="020F0502020204030204" pitchFamily="34" charset="0"/>
                <a:cs typeface="Calibri" panose="020F0502020204030204" pitchFamily="34" charset="0"/>
              </a:rPr>
              <a:t>↓</a:t>
            </a:r>
            <a:endParaRPr lang="nl-BE" dirty="0"/>
          </a:p>
        </p:txBody>
      </p:sp>
      <p:sp>
        <p:nvSpPr>
          <p:cNvPr id="8" name="Rechthoek 7"/>
          <p:cNvSpPr/>
          <p:nvPr/>
        </p:nvSpPr>
        <p:spPr>
          <a:xfrm>
            <a:off x="3491880" y="5003884"/>
            <a:ext cx="527112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smtClean="0"/>
              <a:t>Botresorptie </a:t>
            </a:r>
            <a:r>
              <a:rPr lang="nl-BE" dirty="0"/>
              <a:t>in corticaal en trabeculair </a:t>
            </a:r>
            <a:r>
              <a:rPr lang="nl-BE" dirty="0" smtClean="0"/>
              <a:t>botweefsel </a:t>
            </a:r>
            <a:r>
              <a:rPr lang="nl-BE" dirty="0" smtClean="0">
                <a:latin typeface="Calibri" panose="020F0502020204030204" pitchFamily="34" charset="0"/>
                <a:cs typeface="Calibri" panose="020F0502020204030204" pitchFamily="34" charset="0"/>
              </a:rPr>
              <a:t>↓</a:t>
            </a:r>
            <a:endParaRPr lang="nl-BE" dirty="0"/>
          </a:p>
        </p:txBody>
      </p:sp>
      <p:sp>
        <p:nvSpPr>
          <p:cNvPr id="9" name="PIJL-OMLAAG 8"/>
          <p:cNvSpPr/>
          <p:nvPr/>
        </p:nvSpPr>
        <p:spPr>
          <a:xfrm>
            <a:off x="6012160" y="2183844"/>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PIJL-OMLAAG 9"/>
          <p:cNvSpPr/>
          <p:nvPr/>
        </p:nvSpPr>
        <p:spPr>
          <a:xfrm>
            <a:off x="6012160" y="3633991"/>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PIJL-OMLAAG 10"/>
          <p:cNvSpPr/>
          <p:nvPr/>
        </p:nvSpPr>
        <p:spPr>
          <a:xfrm>
            <a:off x="6019428" y="4529650"/>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882062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dirty="0" smtClean="0"/>
              <a:t>Is behandelen wel nuttig?</a:t>
            </a:r>
            <a:endParaRPr lang="nl-BE" sz="4400" dirty="0"/>
          </a:p>
        </p:txBody>
      </p:sp>
    </p:spTree>
    <p:extLst>
      <p:ext uri="{BB962C8B-B14F-4D97-AF65-F5344CB8AC3E}">
        <p14:creationId xmlns:p14="http://schemas.microsoft.com/office/powerpoint/2010/main" val="365364731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Prolia</a:t>
            </a:r>
            <a:endParaRPr lang="nl-BE" dirty="0"/>
          </a:p>
        </p:txBody>
      </p:sp>
      <p:sp>
        <p:nvSpPr>
          <p:cNvPr id="3" name="Tijdelijke aanduiding voor tekst 2"/>
          <p:cNvSpPr>
            <a:spLocks noGrp="1"/>
          </p:cNvSpPr>
          <p:nvPr>
            <p:ph type="body" sz="quarter" idx="13"/>
          </p:nvPr>
        </p:nvSpPr>
        <p:spPr/>
        <p:txBody>
          <a:bodyPr/>
          <a:lstStyle/>
          <a:p>
            <a:endParaRPr lang="nl-BE" dirty="0"/>
          </a:p>
        </p:txBody>
      </p:sp>
      <p:sp>
        <p:nvSpPr>
          <p:cNvPr id="4" name="Rechthoek 3"/>
          <p:cNvSpPr/>
          <p:nvPr/>
        </p:nvSpPr>
        <p:spPr>
          <a:xfrm>
            <a:off x="609599" y="1859340"/>
            <a:ext cx="8077199" cy="2031325"/>
          </a:xfrm>
          <a:prstGeom prst="rect">
            <a:avLst/>
          </a:prstGeom>
        </p:spPr>
        <p:txBody>
          <a:bodyPr wrap="square">
            <a:spAutoFit/>
          </a:bodyPr>
          <a:lstStyle/>
          <a:p>
            <a:r>
              <a:rPr lang="nl-BE" u="sng" dirty="0" smtClean="0"/>
              <a:t>Wat is er speciaal aan </a:t>
            </a:r>
            <a:r>
              <a:rPr lang="nl-BE" u="sng" dirty="0" err="1" smtClean="0"/>
              <a:t>Prolia</a:t>
            </a:r>
            <a:r>
              <a:rPr lang="nl-BE" u="sng" dirty="0" smtClean="0"/>
              <a:t>?</a:t>
            </a:r>
          </a:p>
          <a:p>
            <a:endParaRPr lang="nl-BE" dirty="0"/>
          </a:p>
          <a:p>
            <a:pPr marL="285750" indent="-285750">
              <a:buFontTx/>
              <a:buChar char="-"/>
            </a:pPr>
            <a:r>
              <a:rPr lang="nl-BE" i="1" dirty="0" smtClean="0"/>
              <a:t>Bewaren in de koelkast</a:t>
            </a:r>
          </a:p>
          <a:p>
            <a:pPr marL="285750" indent="-285750">
              <a:buFontTx/>
              <a:buChar char="-"/>
            </a:pPr>
            <a:endParaRPr lang="nl-BE" i="1" dirty="0" smtClean="0"/>
          </a:p>
          <a:p>
            <a:pPr marL="285750" indent="-285750">
              <a:buFontTx/>
              <a:buChar char="-"/>
            </a:pPr>
            <a:r>
              <a:rPr lang="nl-BE" i="1" dirty="0" smtClean="0"/>
              <a:t>Injectie in plaats van tabletten</a:t>
            </a:r>
          </a:p>
          <a:p>
            <a:pPr marL="285750" indent="-285750">
              <a:buFontTx/>
              <a:buChar char="-"/>
            </a:pPr>
            <a:endParaRPr lang="nl-BE" i="1" dirty="0" smtClean="0"/>
          </a:p>
          <a:p>
            <a:pPr marL="285750" indent="-285750">
              <a:buFontTx/>
              <a:buChar char="-"/>
            </a:pPr>
            <a:r>
              <a:rPr lang="nl-BE" i="1" dirty="0" smtClean="0"/>
              <a:t>Slechts 1 x per 6 maand </a:t>
            </a:r>
            <a:endParaRPr lang="nl-BE" i="1" dirty="0"/>
          </a:p>
        </p:txBody>
      </p:sp>
    </p:spTree>
    <p:extLst>
      <p:ext uri="{BB962C8B-B14F-4D97-AF65-F5344CB8AC3E}">
        <p14:creationId xmlns:p14="http://schemas.microsoft.com/office/powerpoint/2010/main" val="216584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Prolia</a:t>
            </a:r>
            <a:endParaRPr lang="nl-BE" dirty="0"/>
          </a:p>
        </p:txBody>
      </p:sp>
      <p:sp>
        <p:nvSpPr>
          <p:cNvPr id="3" name="Tijdelijke aanduiding voor tekst 2"/>
          <p:cNvSpPr>
            <a:spLocks noGrp="1"/>
          </p:cNvSpPr>
          <p:nvPr>
            <p:ph type="body" sz="quarter" idx="13"/>
          </p:nvPr>
        </p:nvSpPr>
        <p:spPr/>
        <p:txBody>
          <a:bodyPr/>
          <a:lstStyle/>
          <a:p>
            <a:endParaRPr lang="nl-BE" dirty="0"/>
          </a:p>
        </p:txBody>
      </p:sp>
      <p:sp>
        <p:nvSpPr>
          <p:cNvPr id="4" name="Rechthoek 3"/>
          <p:cNvSpPr/>
          <p:nvPr/>
        </p:nvSpPr>
        <p:spPr>
          <a:xfrm>
            <a:off x="609599" y="1859340"/>
            <a:ext cx="8077199" cy="646331"/>
          </a:xfrm>
          <a:prstGeom prst="rect">
            <a:avLst/>
          </a:prstGeom>
        </p:spPr>
        <p:txBody>
          <a:bodyPr wrap="square">
            <a:spAutoFit/>
          </a:bodyPr>
          <a:lstStyle/>
          <a:p>
            <a:r>
              <a:rPr lang="nl-BE" u="sng" dirty="0" smtClean="0"/>
              <a:t>Waarvoor wordt </a:t>
            </a:r>
            <a:r>
              <a:rPr lang="nl-BE" u="sng" dirty="0" err="1" smtClean="0"/>
              <a:t>Prolia</a:t>
            </a:r>
            <a:r>
              <a:rPr lang="nl-BE" u="sng" dirty="0" smtClean="0"/>
              <a:t>® allemaal terugbetaald?</a:t>
            </a:r>
          </a:p>
          <a:p>
            <a:endParaRPr lang="nl-BE" dirty="0"/>
          </a:p>
        </p:txBody>
      </p:sp>
    </p:spTree>
    <p:extLst>
      <p:ext uri="{BB962C8B-B14F-4D97-AF65-F5344CB8AC3E}">
        <p14:creationId xmlns:p14="http://schemas.microsoft.com/office/powerpoint/2010/main" val="7286283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Denosumab</a:t>
            </a:r>
            <a:r>
              <a:rPr lang="nl-BE" dirty="0" smtClean="0"/>
              <a:t>: plaatsbepaling</a:t>
            </a:r>
            <a:endParaRPr lang="nl-BE" dirty="0"/>
          </a:p>
        </p:txBody>
      </p:sp>
      <p:sp>
        <p:nvSpPr>
          <p:cNvPr id="3" name="Tijdelijke aanduiding voor tekst 2"/>
          <p:cNvSpPr>
            <a:spLocks noGrp="1"/>
          </p:cNvSpPr>
          <p:nvPr>
            <p:ph type="body" sz="quarter" idx="13"/>
          </p:nvPr>
        </p:nvSpPr>
        <p:spPr/>
        <p:txBody>
          <a:bodyPr/>
          <a:lstStyle/>
          <a:p>
            <a:r>
              <a:rPr lang="nl-BE" dirty="0"/>
              <a:t>BCFI, BCFI </a:t>
            </a:r>
            <a:r>
              <a:rPr lang="nl-BE" dirty="0" err="1"/>
              <a:t>Folia</a:t>
            </a:r>
            <a:r>
              <a:rPr lang="nl-BE" dirty="0"/>
              <a:t>: Nieuwigheden 2011: stand van zaken 5 jaar later. </a:t>
            </a:r>
            <a:r>
              <a:rPr lang="nl-BE" i="1" dirty="0" err="1"/>
              <a:t>Folia</a:t>
            </a:r>
            <a:r>
              <a:rPr lang="nl-BE" dirty="0"/>
              <a:t> 2017, </a:t>
            </a:r>
            <a:r>
              <a:rPr lang="nl-BE" dirty="0" smtClean="0"/>
              <a:t>44</a:t>
            </a:r>
            <a:br>
              <a:rPr lang="nl-BE" dirty="0" smtClean="0"/>
            </a:br>
            <a:r>
              <a:rPr lang="nl-BE" dirty="0"/>
              <a:t>BCFI | </a:t>
            </a:r>
            <a:r>
              <a:rPr lang="nl-BE" dirty="0" err="1"/>
              <a:t>Denosumab</a:t>
            </a:r>
            <a:r>
              <a:rPr lang="nl-BE" dirty="0"/>
              <a:t> </a:t>
            </a:r>
            <a:r>
              <a:rPr lang="nl-BE" dirty="0" err="1"/>
              <a:t>n.d</a:t>
            </a:r>
            <a:r>
              <a:rPr lang="nl-BE" dirty="0"/>
              <a:t>.</a:t>
            </a:r>
          </a:p>
        </p:txBody>
      </p:sp>
      <p:sp>
        <p:nvSpPr>
          <p:cNvPr id="4" name="Tekstvak 3"/>
          <p:cNvSpPr txBox="1"/>
          <p:nvPr/>
        </p:nvSpPr>
        <p:spPr>
          <a:xfrm>
            <a:off x="1547664" y="3127285"/>
            <a:ext cx="721533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Arial" panose="020B0604020202020204" pitchFamily="34" charset="0"/>
              <a:buChar char="•"/>
            </a:pPr>
            <a:r>
              <a:rPr lang="nl-BE" dirty="0" smtClean="0"/>
              <a:t>CI voor bisfosfonaat per os  (</a:t>
            </a:r>
            <a:r>
              <a:rPr lang="nl-BE" dirty="0" err="1" smtClean="0"/>
              <a:t>vb</a:t>
            </a:r>
            <a:r>
              <a:rPr lang="nl-BE" dirty="0" smtClean="0"/>
              <a:t> nierinsufficiëntie) of</a:t>
            </a:r>
          </a:p>
          <a:p>
            <a:pPr marL="285750" indent="-285750">
              <a:buFont typeface="Arial" panose="020B0604020202020204" pitchFamily="34" charset="0"/>
              <a:buChar char="•"/>
            </a:pPr>
            <a:r>
              <a:rPr lang="nl-BE" dirty="0" smtClean="0"/>
              <a:t>Oraal bisfosfonaat wordt slecht verdragen</a:t>
            </a:r>
            <a:endParaRPr lang="nl-BE" dirty="0"/>
          </a:p>
        </p:txBody>
      </p:sp>
      <p:sp>
        <p:nvSpPr>
          <p:cNvPr id="23" name="Tekstvak 22"/>
          <p:cNvSpPr txBox="1"/>
          <p:nvPr/>
        </p:nvSpPr>
        <p:spPr>
          <a:xfrm>
            <a:off x="609600" y="1790286"/>
            <a:ext cx="81534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BE" dirty="0" smtClean="0"/>
              <a:t>Terugbetaling bij …</a:t>
            </a:r>
            <a:endParaRPr lang="nl-BE" dirty="0"/>
          </a:p>
        </p:txBody>
      </p:sp>
      <p:sp>
        <p:nvSpPr>
          <p:cNvPr id="24" name="Tekstvak 23"/>
          <p:cNvSpPr txBox="1"/>
          <p:nvPr/>
        </p:nvSpPr>
        <p:spPr>
          <a:xfrm>
            <a:off x="609600" y="2168540"/>
            <a:ext cx="81534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BE" dirty="0" smtClean="0"/>
              <a:t>Postmenopauzale osteoporose met</a:t>
            </a:r>
          </a:p>
          <a:p>
            <a:pPr marL="285750" indent="-285750">
              <a:buFont typeface="Arial" panose="020B0604020202020204" pitchFamily="34" charset="0"/>
              <a:buChar char="•"/>
            </a:pPr>
            <a:r>
              <a:rPr lang="nl-BE" dirty="0"/>
              <a:t>a</a:t>
            </a:r>
            <a:r>
              <a:rPr lang="nl-BE" dirty="0" smtClean="0"/>
              <a:t>ntecedent wervel# of </a:t>
            </a:r>
          </a:p>
          <a:p>
            <a:pPr marL="285750" indent="-285750">
              <a:buFont typeface="Arial" panose="020B0604020202020204" pitchFamily="34" charset="0"/>
              <a:buChar char="•"/>
            </a:pPr>
            <a:r>
              <a:rPr lang="nl-BE" dirty="0" smtClean="0"/>
              <a:t>T-score&lt;-2.5 LWZ of heup </a:t>
            </a:r>
            <a:endParaRPr lang="nl-BE" dirty="0"/>
          </a:p>
        </p:txBody>
      </p:sp>
      <p:sp>
        <p:nvSpPr>
          <p:cNvPr id="5" name="Rechthoek 4"/>
          <p:cNvSpPr/>
          <p:nvPr/>
        </p:nvSpPr>
        <p:spPr>
          <a:xfrm>
            <a:off x="612334" y="4290698"/>
            <a:ext cx="8153399"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nl-BE" sz="1400" dirty="0"/>
              <a:t>Behandeling van osteoporose bij mannen met prostaatkanker die hormoonablatie ondergaan</a:t>
            </a:r>
            <a:r>
              <a:rPr lang="nl-BE" sz="1400" dirty="0" smtClean="0"/>
              <a:t>.</a:t>
            </a:r>
            <a:endParaRPr lang="nl-BE" sz="1400" dirty="0"/>
          </a:p>
        </p:txBody>
      </p:sp>
      <p:sp>
        <p:nvSpPr>
          <p:cNvPr id="25" name="Rechthoek 24"/>
          <p:cNvSpPr/>
          <p:nvPr/>
        </p:nvSpPr>
        <p:spPr>
          <a:xfrm>
            <a:off x="611271" y="4633890"/>
            <a:ext cx="8153399"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nl-BE" sz="1400" dirty="0"/>
              <a:t>Preventie van botcomplicaties bij volwassenen met gevorderde maligniteiten waarbij bot is betrokken</a:t>
            </a:r>
            <a:r>
              <a:rPr lang="nl-BE" sz="1400" dirty="0" smtClean="0"/>
              <a:t>.</a:t>
            </a:r>
            <a:endParaRPr lang="nl-BE" sz="1400" dirty="0"/>
          </a:p>
        </p:txBody>
      </p:sp>
      <p:sp>
        <p:nvSpPr>
          <p:cNvPr id="6" name="Rechthoek 5"/>
          <p:cNvSpPr/>
          <p:nvPr/>
        </p:nvSpPr>
        <p:spPr>
          <a:xfrm>
            <a:off x="2286000" y="2365764"/>
            <a:ext cx="4572000" cy="646331"/>
          </a:xfrm>
          <a:prstGeom prst="rect">
            <a:avLst/>
          </a:prstGeom>
        </p:spPr>
        <p:txBody>
          <a:bodyPr>
            <a:spAutoFit/>
          </a:bodyPr>
          <a:lstStyle/>
          <a:p>
            <a:r>
              <a:rPr lang="nl-BE" dirty="0"/>
              <a:t/>
            </a:r>
            <a:br>
              <a:rPr lang="nl-BE" dirty="0"/>
            </a:br>
            <a:endParaRPr lang="nl-BE" dirty="0"/>
          </a:p>
        </p:txBody>
      </p:sp>
      <p:sp>
        <p:nvSpPr>
          <p:cNvPr id="26" name="Rechthoek 25"/>
          <p:cNvSpPr/>
          <p:nvPr/>
        </p:nvSpPr>
        <p:spPr>
          <a:xfrm>
            <a:off x="609601" y="4977082"/>
            <a:ext cx="8153399"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nl-BE" sz="1400" dirty="0"/>
              <a:t>Behandeling van botverlies door langdurige systemische behandeling met corticosteroïden bij volwassenen met verhoogd risico van fracturen.</a:t>
            </a:r>
          </a:p>
        </p:txBody>
      </p:sp>
      <p:sp>
        <p:nvSpPr>
          <p:cNvPr id="27" name="Rechthoek 26"/>
          <p:cNvSpPr/>
          <p:nvPr/>
        </p:nvSpPr>
        <p:spPr>
          <a:xfrm>
            <a:off x="609601" y="5535717"/>
            <a:ext cx="8153399" cy="30777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nl-BE" sz="1400" dirty="0"/>
              <a:t>Behandeling van sommige vormen van </a:t>
            </a:r>
            <a:r>
              <a:rPr lang="nl-BE" sz="1400" dirty="0" err="1"/>
              <a:t>reusceltumoren</a:t>
            </a:r>
            <a:r>
              <a:rPr lang="nl-BE" sz="1400" dirty="0" smtClean="0"/>
              <a:t>.</a:t>
            </a:r>
            <a:endParaRPr lang="nl-BE" sz="1400" dirty="0"/>
          </a:p>
        </p:txBody>
      </p:sp>
      <p:sp>
        <p:nvSpPr>
          <p:cNvPr id="14" name="Gebogen PIJL-OMHOOG 13"/>
          <p:cNvSpPr/>
          <p:nvPr/>
        </p:nvSpPr>
        <p:spPr>
          <a:xfrm rot="5400000">
            <a:off x="1043608" y="3208875"/>
            <a:ext cx="504056" cy="360040"/>
          </a:xfrm>
          <a:prstGeom prst="ben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nl-BE"/>
          </a:p>
        </p:txBody>
      </p:sp>
      <p:sp>
        <p:nvSpPr>
          <p:cNvPr id="15" name="Tekstvak 14"/>
          <p:cNvSpPr txBox="1"/>
          <p:nvPr/>
        </p:nvSpPr>
        <p:spPr>
          <a:xfrm>
            <a:off x="437753" y="3169536"/>
            <a:ext cx="720080" cy="369332"/>
          </a:xfrm>
          <a:prstGeom prst="rect">
            <a:avLst/>
          </a:prstGeom>
          <a:noFill/>
        </p:spPr>
        <p:txBody>
          <a:bodyPr wrap="square" rtlCol="0">
            <a:spAutoFit/>
          </a:bodyPr>
          <a:lstStyle/>
          <a:p>
            <a:r>
              <a:rPr lang="nl-BE" dirty="0" smtClean="0"/>
              <a:t>VWD</a:t>
            </a:r>
            <a:endParaRPr lang="nl-BE" dirty="0"/>
          </a:p>
        </p:txBody>
      </p:sp>
    </p:spTree>
    <p:extLst>
      <p:ext uri="{BB962C8B-B14F-4D97-AF65-F5344CB8AC3E}">
        <p14:creationId xmlns:p14="http://schemas.microsoft.com/office/powerpoint/2010/main" val="261049485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Denosumab</a:t>
            </a:r>
            <a:r>
              <a:rPr lang="nl-BE" dirty="0" smtClean="0"/>
              <a:t>: plaatsbepaling</a:t>
            </a:r>
            <a:endParaRPr lang="nl-BE" dirty="0"/>
          </a:p>
        </p:txBody>
      </p:sp>
      <p:sp>
        <p:nvSpPr>
          <p:cNvPr id="3" name="Tijdelijke aanduiding voor tekst 2"/>
          <p:cNvSpPr>
            <a:spLocks noGrp="1"/>
          </p:cNvSpPr>
          <p:nvPr>
            <p:ph type="body" sz="quarter" idx="13"/>
          </p:nvPr>
        </p:nvSpPr>
        <p:spPr/>
        <p:txBody>
          <a:bodyPr/>
          <a:lstStyle/>
          <a:p>
            <a:r>
              <a:rPr lang="nl-BE" dirty="0"/>
              <a:t>BCFI, BCFI </a:t>
            </a:r>
            <a:r>
              <a:rPr lang="nl-BE" dirty="0" err="1"/>
              <a:t>Folia</a:t>
            </a:r>
            <a:r>
              <a:rPr lang="nl-BE" dirty="0"/>
              <a:t>: Nieuwigheden 2011: stand van zaken 5 jaar later. </a:t>
            </a:r>
            <a:r>
              <a:rPr lang="nl-BE" i="1" dirty="0" err="1"/>
              <a:t>Folia</a:t>
            </a:r>
            <a:r>
              <a:rPr lang="nl-BE" dirty="0"/>
              <a:t> 2017, 44</a:t>
            </a:r>
          </a:p>
        </p:txBody>
      </p:sp>
      <p:sp>
        <p:nvSpPr>
          <p:cNvPr id="7" name="Tekstvak 6"/>
          <p:cNvSpPr txBox="1"/>
          <p:nvPr/>
        </p:nvSpPr>
        <p:spPr>
          <a:xfrm>
            <a:off x="633728" y="2891917"/>
            <a:ext cx="180216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Prijs voor 1 jaar behandeling</a:t>
            </a:r>
            <a:endParaRPr lang="nl-BE" dirty="0"/>
          </a:p>
        </p:txBody>
      </p:sp>
      <p:sp>
        <p:nvSpPr>
          <p:cNvPr id="8" name="Gebogen PIJL-OMHOOG 7"/>
          <p:cNvSpPr/>
          <p:nvPr/>
        </p:nvSpPr>
        <p:spPr>
          <a:xfrm rot="5400000" flipH="1">
            <a:off x="850305" y="1484231"/>
            <a:ext cx="1151022" cy="1584176"/>
          </a:xfrm>
          <a:prstGeom prst="bentUpArrow">
            <a:avLst>
              <a:gd name="adj1" fmla="val 14574"/>
              <a:gd name="adj2" fmla="val 1718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Gebogen PIJL-OMHOOG 8"/>
          <p:cNvSpPr/>
          <p:nvPr/>
        </p:nvSpPr>
        <p:spPr>
          <a:xfrm rot="16200000" flipH="1" flipV="1">
            <a:off x="921760" y="3284984"/>
            <a:ext cx="1008112" cy="1584176"/>
          </a:xfrm>
          <a:prstGeom prst="bentUpArrow">
            <a:avLst>
              <a:gd name="adj1" fmla="val 14574"/>
              <a:gd name="adj2" fmla="val 1718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p:nvPicPr>
        <p:blipFill>
          <a:blip r:embed="rId3"/>
          <a:stretch>
            <a:fillRect/>
          </a:stretch>
        </p:blipFill>
        <p:spPr>
          <a:xfrm>
            <a:off x="923720" y="2048014"/>
            <a:ext cx="764835" cy="764835"/>
          </a:xfrm>
          <a:prstGeom prst="rect">
            <a:avLst/>
          </a:prstGeom>
        </p:spPr>
      </p:pic>
      <p:sp>
        <p:nvSpPr>
          <p:cNvPr id="11" name="Tekstvak 10"/>
          <p:cNvSpPr txBox="1"/>
          <p:nvPr/>
        </p:nvSpPr>
        <p:spPr>
          <a:xfrm>
            <a:off x="2586143" y="1725533"/>
            <a:ext cx="483907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Voor de gemeenschap</a:t>
            </a:r>
            <a:endParaRPr lang="nl-BE" dirty="0"/>
          </a:p>
        </p:txBody>
      </p:sp>
      <p:sp>
        <p:nvSpPr>
          <p:cNvPr id="12" name="Tekstvak 11"/>
          <p:cNvSpPr txBox="1"/>
          <p:nvPr/>
        </p:nvSpPr>
        <p:spPr>
          <a:xfrm>
            <a:off x="2586143" y="2157848"/>
            <a:ext cx="48390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err="1" smtClean="0"/>
              <a:t>Denosumab</a:t>
            </a:r>
            <a:r>
              <a:rPr lang="nl-BE" dirty="0" smtClean="0"/>
              <a:t>: €360,42</a:t>
            </a:r>
            <a:endParaRPr lang="nl-BE" dirty="0"/>
          </a:p>
        </p:txBody>
      </p:sp>
      <p:sp>
        <p:nvSpPr>
          <p:cNvPr id="13" name="Tekstvak 12"/>
          <p:cNvSpPr txBox="1"/>
          <p:nvPr/>
        </p:nvSpPr>
        <p:spPr>
          <a:xfrm>
            <a:off x="2586143" y="2590163"/>
            <a:ext cx="48451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Alendronaat </a:t>
            </a:r>
            <a:r>
              <a:rPr lang="nl-BE" dirty="0"/>
              <a:t>70 mg </a:t>
            </a:r>
            <a:r>
              <a:rPr lang="nl-BE" dirty="0" smtClean="0"/>
              <a:t>per os, 1x/w; generiek: €93,04</a:t>
            </a:r>
            <a:endParaRPr lang="nl-BE" dirty="0"/>
          </a:p>
        </p:txBody>
      </p:sp>
      <p:pic>
        <p:nvPicPr>
          <p:cNvPr id="17" name="Afbeelding 16"/>
          <p:cNvPicPr>
            <a:picLocks noChangeAspect="1"/>
          </p:cNvPicPr>
          <p:nvPr/>
        </p:nvPicPr>
        <p:blipFill>
          <a:blip r:embed="rId4"/>
          <a:stretch>
            <a:fillRect/>
          </a:stretch>
        </p:blipFill>
        <p:spPr>
          <a:xfrm>
            <a:off x="923720" y="3639622"/>
            <a:ext cx="456253" cy="685626"/>
          </a:xfrm>
          <a:prstGeom prst="rect">
            <a:avLst/>
          </a:prstGeom>
        </p:spPr>
      </p:pic>
      <p:sp>
        <p:nvSpPr>
          <p:cNvPr id="18" name="Tekstvak 17"/>
          <p:cNvSpPr txBox="1"/>
          <p:nvPr/>
        </p:nvSpPr>
        <p:spPr>
          <a:xfrm>
            <a:off x="2586143" y="3275952"/>
            <a:ext cx="483907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BE" dirty="0" smtClean="0"/>
              <a:t>Voor </a:t>
            </a:r>
            <a:r>
              <a:rPr lang="nl-BE" dirty="0"/>
              <a:t>de patiënt </a:t>
            </a:r>
            <a:r>
              <a:rPr lang="nl-BE" sz="1600" dirty="0"/>
              <a:t>(situatie op </a:t>
            </a:r>
            <a:r>
              <a:rPr lang="nl-BE" sz="1600" dirty="0" smtClean="0"/>
              <a:t>24/10/16)</a:t>
            </a:r>
            <a:endParaRPr lang="nl-BE" sz="1600" dirty="0"/>
          </a:p>
        </p:txBody>
      </p:sp>
      <p:sp>
        <p:nvSpPr>
          <p:cNvPr id="19" name="Tekstvak 18"/>
          <p:cNvSpPr txBox="1"/>
          <p:nvPr/>
        </p:nvSpPr>
        <p:spPr>
          <a:xfrm>
            <a:off x="2586143" y="3708267"/>
            <a:ext cx="48390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err="1" smtClean="0"/>
              <a:t>Denosumab</a:t>
            </a:r>
            <a:r>
              <a:rPr lang="nl-BE" dirty="0" smtClean="0"/>
              <a:t>: €23,60</a:t>
            </a:r>
            <a:endParaRPr lang="nl-BE" dirty="0"/>
          </a:p>
        </p:txBody>
      </p:sp>
      <p:sp>
        <p:nvSpPr>
          <p:cNvPr id="20" name="Tekstvak 19"/>
          <p:cNvSpPr txBox="1"/>
          <p:nvPr/>
        </p:nvSpPr>
        <p:spPr>
          <a:xfrm>
            <a:off x="2586143" y="4140582"/>
            <a:ext cx="4845128"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l-BE" dirty="0" smtClean="0"/>
              <a:t>Alendronaat </a:t>
            </a:r>
            <a:r>
              <a:rPr lang="nl-BE" dirty="0"/>
              <a:t>70 mg </a:t>
            </a:r>
            <a:r>
              <a:rPr lang="nl-BE" dirty="0" smtClean="0"/>
              <a:t>per os, 1x/w; generiek: €26,04</a:t>
            </a:r>
            <a:endParaRPr lang="nl-BE" dirty="0"/>
          </a:p>
        </p:txBody>
      </p:sp>
      <p:sp>
        <p:nvSpPr>
          <p:cNvPr id="21" name="Niet gelijk aan 20"/>
          <p:cNvSpPr/>
          <p:nvPr/>
        </p:nvSpPr>
        <p:spPr>
          <a:xfrm>
            <a:off x="7431270" y="2262648"/>
            <a:ext cx="792088" cy="529064"/>
          </a:xfrm>
          <a:prstGeom prst="mathNotEqual">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2" name="Gelijk 21"/>
          <p:cNvSpPr/>
          <p:nvPr/>
        </p:nvSpPr>
        <p:spPr>
          <a:xfrm>
            <a:off x="7431270" y="3759406"/>
            <a:ext cx="792088" cy="56584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sp>
        <p:nvSpPr>
          <p:cNvPr id="24" name="Rechteraccolade 23"/>
          <p:cNvSpPr/>
          <p:nvPr/>
        </p:nvSpPr>
        <p:spPr>
          <a:xfrm rot="5400000">
            <a:off x="3986968" y="683726"/>
            <a:ext cx="874439" cy="8072492"/>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5" name="Tekstvak 24"/>
          <p:cNvSpPr txBox="1"/>
          <p:nvPr/>
        </p:nvSpPr>
        <p:spPr>
          <a:xfrm>
            <a:off x="2659922" y="5235833"/>
            <a:ext cx="352853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nl-BE" dirty="0" smtClean="0"/>
              <a:t>Strikte terugbetalingsvoorwaarden</a:t>
            </a:r>
            <a:endParaRPr lang="nl-BE" dirty="0"/>
          </a:p>
        </p:txBody>
      </p:sp>
    </p:spTree>
    <p:extLst>
      <p:ext uri="{BB962C8B-B14F-4D97-AF65-F5344CB8AC3E}">
        <p14:creationId xmlns:p14="http://schemas.microsoft.com/office/powerpoint/2010/main" val="23556478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Prolia</a:t>
            </a:r>
            <a:r>
              <a:rPr lang="nl-BE" dirty="0" smtClean="0"/>
              <a:t> – duurtijd </a:t>
            </a:r>
            <a:endParaRPr lang="nl-BE" dirty="0"/>
          </a:p>
        </p:txBody>
      </p:sp>
      <p:sp>
        <p:nvSpPr>
          <p:cNvPr id="3" name="Tijdelijke aanduiding voor tekst 2"/>
          <p:cNvSpPr>
            <a:spLocks noGrp="1"/>
          </p:cNvSpPr>
          <p:nvPr>
            <p:ph type="body" sz="quarter" idx="13"/>
          </p:nvPr>
        </p:nvSpPr>
        <p:spPr/>
        <p:txBody>
          <a:bodyPr/>
          <a:lstStyle/>
          <a:p>
            <a:r>
              <a:rPr lang="nl-BE" dirty="0"/>
              <a:t>https://www.ncbi.nlm.nih.gov/pubmed/28789921</a:t>
            </a:r>
            <a:endParaRPr lang="nl-BE" dirty="0"/>
          </a:p>
        </p:txBody>
      </p:sp>
      <p:sp>
        <p:nvSpPr>
          <p:cNvPr id="4" name="Rechthoek 3"/>
          <p:cNvSpPr/>
          <p:nvPr/>
        </p:nvSpPr>
        <p:spPr>
          <a:xfrm>
            <a:off x="609599" y="1859340"/>
            <a:ext cx="8077199" cy="369332"/>
          </a:xfrm>
          <a:prstGeom prst="rect">
            <a:avLst/>
          </a:prstGeom>
        </p:spPr>
        <p:txBody>
          <a:bodyPr wrap="square">
            <a:spAutoFit/>
          </a:bodyPr>
          <a:lstStyle/>
          <a:p>
            <a:r>
              <a:rPr lang="nl-BE" dirty="0" smtClean="0"/>
              <a:t>Hoelang dient </a:t>
            </a:r>
            <a:r>
              <a:rPr lang="nl-BE" dirty="0" err="1" smtClean="0"/>
              <a:t>Prolia</a:t>
            </a:r>
            <a:r>
              <a:rPr lang="nl-BE" dirty="0" smtClean="0"/>
              <a:t>® te worden ingenomen?</a:t>
            </a:r>
            <a:endParaRPr lang="nl-BE" dirty="0"/>
          </a:p>
        </p:txBody>
      </p:sp>
    </p:spTree>
    <p:extLst>
      <p:ext uri="{BB962C8B-B14F-4D97-AF65-F5344CB8AC3E}">
        <p14:creationId xmlns:p14="http://schemas.microsoft.com/office/powerpoint/2010/main" val="30882507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smtClean="0"/>
              <a:t>Denosumab</a:t>
            </a:r>
            <a:r>
              <a:rPr lang="nl-BE" dirty="0" smtClean="0"/>
              <a:t>: veiligheid</a:t>
            </a:r>
            <a:endParaRPr lang="nl-BE" dirty="0"/>
          </a:p>
        </p:txBody>
      </p:sp>
      <p:sp>
        <p:nvSpPr>
          <p:cNvPr id="3" name="Tijdelijke aanduiding voor tekst 2"/>
          <p:cNvSpPr>
            <a:spLocks noGrp="1"/>
          </p:cNvSpPr>
          <p:nvPr>
            <p:ph type="body" sz="quarter" idx="13"/>
          </p:nvPr>
        </p:nvSpPr>
        <p:spPr/>
        <p:txBody>
          <a:bodyPr/>
          <a:lstStyle/>
          <a:p>
            <a:r>
              <a:rPr lang="nl-BE" dirty="0"/>
              <a:t>BCFI, BCFI </a:t>
            </a:r>
            <a:r>
              <a:rPr lang="nl-BE" dirty="0" err="1"/>
              <a:t>Folia</a:t>
            </a:r>
            <a:r>
              <a:rPr lang="nl-BE" dirty="0"/>
              <a:t>: Nieuwigheden 2011: stand van zaken 5 jaar later. </a:t>
            </a:r>
            <a:r>
              <a:rPr lang="nl-BE" i="1" dirty="0" err="1"/>
              <a:t>Folia</a:t>
            </a:r>
            <a:r>
              <a:rPr lang="nl-BE" dirty="0"/>
              <a:t> 2017, 44</a:t>
            </a:r>
            <a:br>
              <a:rPr lang="nl-BE" dirty="0"/>
            </a:br>
            <a:r>
              <a:rPr lang="nl-BE" dirty="0"/>
              <a:t>BCFI | </a:t>
            </a:r>
            <a:r>
              <a:rPr lang="nl-BE" dirty="0" err="1"/>
              <a:t>Denosumab</a:t>
            </a:r>
            <a:r>
              <a:rPr lang="nl-BE" dirty="0"/>
              <a:t> </a:t>
            </a:r>
            <a:r>
              <a:rPr lang="nl-BE" dirty="0" err="1"/>
              <a:t>n.d</a:t>
            </a:r>
            <a:r>
              <a:rPr lang="nl-BE" dirty="0"/>
              <a:t>.</a:t>
            </a:r>
          </a:p>
          <a:p>
            <a:endParaRPr lang="nl-BE" dirty="0"/>
          </a:p>
        </p:txBody>
      </p:sp>
      <p:sp>
        <p:nvSpPr>
          <p:cNvPr id="4" name="Afgeronde rechthoek 3"/>
          <p:cNvSpPr/>
          <p:nvPr/>
        </p:nvSpPr>
        <p:spPr>
          <a:xfrm>
            <a:off x="609600" y="1634584"/>
            <a:ext cx="8282881" cy="2198906"/>
          </a:xfrm>
          <a:prstGeom prst="roundRect">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b="1" dirty="0" smtClean="0">
                <a:solidFill>
                  <a:srgbClr val="C00000"/>
                </a:solidFill>
              </a:rPr>
              <a:t>Risico’s</a:t>
            </a:r>
            <a:endParaRPr lang="nl-BE" sz="2400" b="1" dirty="0">
              <a:solidFill>
                <a:srgbClr val="C00000"/>
              </a:solidFill>
            </a:endParaRPr>
          </a:p>
        </p:txBody>
      </p:sp>
      <p:sp>
        <p:nvSpPr>
          <p:cNvPr id="5" name="Tekstvak 4"/>
          <p:cNvSpPr txBox="1"/>
          <p:nvPr/>
        </p:nvSpPr>
        <p:spPr>
          <a:xfrm>
            <a:off x="3742098" y="3351205"/>
            <a:ext cx="2381890" cy="369332"/>
          </a:xfrm>
          <a:prstGeom prst="rect">
            <a:avLst/>
          </a:prstGeom>
          <a:solidFill>
            <a:schemeClr val="bg1"/>
          </a:solidFill>
          <a:ln w="9525">
            <a:solidFill>
              <a:srgbClr val="C00000"/>
            </a:solidFill>
          </a:ln>
        </p:spPr>
        <p:txBody>
          <a:bodyPr wrap="square" rtlCol="0">
            <a:spAutoFit/>
          </a:bodyPr>
          <a:lstStyle/>
          <a:p>
            <a:r>
              <a:rPr lang="nl-BE" dirty="0" err="1" smtClean="0"/>
              <a:t>Hypocalciëmie</a:t>
            </a:r>
            <a:r>
              <a:rPr lang="nl-BE" dirty="0" smtClean="0"/>
              <a:t> </a:t>
            </a:r>
            <a:r>
              <a:rPr lang="nl-BE" sz="1100" dirty="0" smtClean="0"/>
              <a:t>(soms fataal)</a:t>
            </a:r>
            <a:endParaRPr lang="nl-BE" dirty="0"/>
          </a:p>
        </p:txBody>
      </p:sp>
      <p:sp>
        <p:nvSpPr>
          <p:cNvPr id="6" name="Tekstvak 5"/>
          <p:cNvSpPr txBox="1"/>
          <p:nvPr/>
        </p:nvSpPr>
        <p:spPr>
          <a:xfrm>
            <a:off x="1160932" y="3361629"/>
            <a:ext cx="2381890" cy="369332"/>
          </a:xfrm>
          <a:prstGeom prst="rect">
            <a:avLst/>
          </a:prstGeom>
          <a:solidFill>
            <a:schemeClr val="bg1"/>
          </a:solidFill>
          <a:ln w="9525">
            <a:solidFill>
              <a:srgbClr val="C00000"/>
            </a:solidFill>
          </a:ln>
        </p:spPr>
        <p:txBody>
          <a:bodyPr wrap="square" rtlCol="0">
            <a:spAutoFit/>
          </a:bodyPr>
          <a:lstStyle/>
          <a:p>
            <a:r>
              <a:rPr lang="nl-BE" dirty="0" smtClean="0"/>
              <a:t>Gastro-intestinale last</a:t>
            </a:r>
            <a:endParaRPr lang="nl-BE" sz="1400" dirty="0"/>
          </a:p>
        </p:txBody>
      </p:sp>
      <p:sp>
        <p:nvSpPr>
          <p:cNvPr id="9" name="Rechthoek 8"/>
          <p:cNvSpPr/>
          <p:nvPr/>
        </p:nvSpPr>
        <p:spPr>
          <a:xfrm>
            <a:off x="1166343" y="2153876"/>
            <a:ext cx="1948250" cy="369332"/>
          </a:xfrm>
          <a:prstGeom prst="rect">
            <a:avLst/>
          </a:prstGeom>
          <a:ln w="9525">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a:t>Bot- en spierpijn</a:t>
            </a:r>
          </a:p>
        </p:txBody>
      </p:sp>
      <p:sp>
        <p:nvSpPr>
          <p:cNvPr id="10" name="Rechthoek 9"/>
          <p:cNvSpPr/>
          <p:nvPr/>
        </p:nvSpPr>
        <p:spPr>
          <a:xfrm>
            <a:off x="6220392" y="3348543"/>
            <a:ext cx="2096024" cy="369332"/>
          </a:xfrm>
          <a:prstGeom prst="rect">
            <a:avLst/>
          </a:prstGeom>
          <a:ln w="9525">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err="1" smtClean="0"/>
              <a:t>Osteonecrose</a:t>
            </a:r>
            <a:r>
              <a:rPr lang="nl-BE" dirty="0" smtClean="0"/>
              <a:t> kaak</a:t>
            </a:r>
            <a:endParaRPr lang="nl-BE" dirty="0"/>
          </a:p>
        </p:txBody>
      </p:sp>
      <p:sp>
        <p:nvSpPr>
          <p:cNvPr id="11" name="Rechthoek 10"/>
          <p:cNvSpPr/>
          <p:nvPr/>
        </p:nvSpPr>
        <p:spPr>
          <a:xfrm>
            <a:off x="3322020" y="2162108"/>
            <a:ext cx="3432671" cy="369332"/>
          </a:xfrm>
          <a:prstGeom prst="rect">
            <a:avLst/>
          </a:prstGeom>
          <a:ln w="9525">
            <a:solidFill>
              <a:srgbClr val="C00000"/>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BE" dirty="0"/>
              <a:t>Risico van kanker op lange termijn</a:t>
            </a:r>
          </a:p>
        </p:txBody>
      </p:sp>
      <p:sp>
        <p:nvSpPr>
          <p:cNvPr id="12" name="Rechthoek 11"/>
          <p:cNvSpPr/>
          <p:nvPr/>
        </p:nvSpPr>
        <p:spPr>
          <a:xfrm>
            <a:off x="1166342" y="2672022"/>
            <a:ext cx="3007555" cy="369332"/>
          </a:xfrm>
          <a:prstGeom prst="rect">
            <a:avLst/>
          </a:prstGeom>
          <a:ln w="9525">
            <a:solidFill>
              <a:srgbClr val="C00000"/>
            </a:solidFill>
          </a:ln>
        </p:spPr>
        <p:style>
          <a:lnRef idx="2">
            <a:schemeClr val="accent1"/>
          </a:lnRef>
          <a:fillRef idx="1">
            <a:schemeClr val="lt1"/>
          </a:fillRef>
          <a:effectRef idx="0">
            <a:schemeClr val="accent1"/>
          </a:effectRef>
          <a:fontRef idx="minor">
            <a:schemeClr val="dk1"/>
          </a:fontRef>
        </p:style>
        <p:txBody>
          <a:bodyPr wrap="none">
            <a:spAutoFit/>
          </a:bodyPr>
          <a:lstStyle/>
          <a:p>
            <a:r>
              <a:rPr lang="nl-BE" dirty="0"/>
              <a:t>Atypische </a:t>
            </a:r>
            <a:r>
              <a:rPr lang="nl-BE" dirty="0" smtClean="0"/>
              <a:t>fracturen </a:t>
            </a:r>
            <a:r>
              <a:rPr lang="nl-BE" dirty="0" err="1" smtClean="0"/>
              <a:t>vnl</a:t>
            </a:r>
            <a:r>
              <a:rPr lang="nl-BE" dirty="0" smtClean="0"/>
              <a:t> femur</a:t>
            </a:r>
            <a:endParaRPr lang="nl-BE" dirty="0"/>
          </a:p>
        </p:txBody>
      </p:sp>
      <p:sp>
        <p:nvSpPr>
          <p:cNvPr id="13" name="Rechthoek 12"/>
          <p:cNvSpPr/>
          <p:nvPr/>
        </p:nvSpPr>
        <p:spPr>
          <a:xfrm>
            <a:off x="4355976" y="2618157"/>
            <a:ext cx="3960440" cy="646331"/>
          </a:xfrm>
          <a:prstGeom prst="rect">
            <a:avLst/>
          </a:prstGeom>
          <a:ln w="9525">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a:t>Infecties van de huid (zelden cellulitis), de luchtwegen en de urinewegen</a:t>
            </a:r>
          </a:p>
        </p:txBody>
      </p:sp>
      <p:sp>
        <p:nvSpPr>
          <p:cNvPr id="14" name="Rechthoek 13"/>
          <p:cNvSpPr/>
          <p:nvPr/>
        </p:nvSpPr>
        <p:spPr>
          <a:xfrm>
            <a:off x="6942831" y="2162108"/>
            <a:ext cx="1373585" cy="369332"/>
          </a:xfrm>
          <a:prstGeom prst="rect">
            <a:avLst/>
          </a:prstGeom>
          <a:ln w="9525">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nl-BE" dirty="0" err="1" smtClean="0"/>
              <a:t>Rash</a:t>
            </a:r>
            <a:endParaRPr lang="nl-BE" dirty="0"/>
          </a:p>
        </p:txBody>
      </p:sp>
      <p:sp>
        <p:nvSpPr>
          <p:cNvPr id="15" name="Gebogen PIJL-OMHOOG 14"/>
          <p:cNvSpPr/>
          <p:nvPr/>
        </p:nvSpPr>
        <p:spPr>
          <a:xfrm rot="5400000" flipV="1">
            <a:off x="2888938" y="4128767"/>
            <a:ext cx="1307767" cy="648072"/>
          </a:xfrm>
          <a:prstGeom prst="bentUpArrow">
            <a:avLst>
              <a:gd name="adj1" fmla="val 18513"/>
              <a:gd name="adj2" fmla="val 19324"/>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Afgeronde rechthoek 15"/>
          <p:cNvSpPr/>
          <p:nvPr/>
        </p:nvSpPr>
        <p:spPr>
          <a:xfrm>
            <a:off x="609599" y="4437112"/>
            <a:ext cx="2504993" cy="1045615"/>
          </a:xfrm>
          <a:prstGeom prst="roundRect">
            <a:avLst/>
          </a:prstGeom>
          <a:solidFill>
            <a:srgbClr val="FF0000">
              <a:alpha val="43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000" b="1" dirty="0" smtClean="0">
                <a:solidFill>
                  <a:schemeClr val="tx1"/>
                </a:solidFill>
              </a:rPr>
              <a:t>Contra-indicatie</a:t>
            </a:r>
            <a:endParaRPr lang="nl-BE" sz="2000" b="1" dirty="0">
              <a:solidFill>
                <a:schemeClr val="tx1"/>
              </a:solidFill>
            </a:endParaRPr>
          </a:p>
        </p:txBody>
      </p:sp>
      <p:sp>
        <p:nvSpPr>
          <p:cNvPr id="17" name="Tekstvak 16"/>
          <p:cNvSpPr txBox="1"/>
          <p:nvPr/>
        </p:nvSpPr>
        <p:spPr>
          <a:xfrm>
            <a:off x="1071597" y="4931876"/>
            <a:ext cx="1670253" cy="369332"/>
          </a:xfrm>
          <a:prstGeom prst="rect">
            <a:avLst/>
          </a:prstGeom>
          <a:solidFill>
            <a:schemeClr val="bg1"/>
          </a:solidFill>
          <a:ln>
            <a:solidFill>
              <a:srgbClr val="FF0000"/>
            </a:solidFill>
          </a:ln>
        </p:spPr>
        <p:txBody>
          <a:bodyPr wrap="square" rtlCol="0">
            <a:spAutoFit/>
          </a:bodyPr>
          <a:lstStyle/>
          <a:p>
            <a:r>
              <a:rPr lang="nl-BE" dirty="0" err="1" smtClean="0"/>
              <a:t>Hypocalciëmie</a:t>
            </a:r>
            <a:endParaRPr lang="nl-BE" dirty="0"/>
          </a:p>
        </p:txBody>
      </p:sp>
      <p:sp>
        <p:nvSpPr>
          <p:cNvPr id="18" name="Afgeronde rechthoek 17"/>
          <p:cNvSpPr/>
          <p:nvPr/>
        </p:nvSpPr>
        <p:spPr>
          <a:xfrm>
            <a:off x="4200096" y="4023985"/>
            <a:ext cx="4692385" cy="1565255"/>
          </a:xfrm>
          <a:prstGeom prst="roundRect">
            <a:avLst/>
          </a:prstGeom>
          <a:solidFill>
            <a:srgbClr val="92D050">
              <a:alpha val="25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BE" sz="2400" b="1" smtClean="0">
                <a:solidFill>
                  <a:srgbClr val="00B050"/>
                </a:solidFill>
              </a:rPr>
              <a:t>Voorzorgsmaatregel</a:t>
            </a:r>
            <a:endParaRPr lang="nl-BE" sz="2400" b="1" dirty="0">
              <a:solidFill>
                <a:srgbClr val="00B050"/>
              </a:solidFill>
            </a:endParaRPr>
          </a:p>
        </p:txBody>
      </p:sp>
      <p:sp>
        <p:nvSpPr>
          <p:cNvPr id="19" name="Tekstvak 18"/>
          <p:cNvSpPr txBox="1"/>
          <p:nvPr/>
        </p:nvSpPr>
        <p:spPr>
          <a:xfrm>
            <a:off x="4645026" y="4507596"/>
            <a:ext cx="3364485" cy="369332"/>
          </a:xfrm>
          <a:prstGeom prst="rect">
            <a:avLst/>
          </a:prstGeom>
          <a:solidFill>
            <a:schemeClr val="bg1"/>
          </a:solidFill>
          <a:ln>
            <a:solidFill>
              <a:srgbClr val="00B050"/>
            </a:solidFill>
          </a:ln>
        </p:spPr>
        <p:txBody>
          <a:bodyPr wrap="square" rtlCol="0">
            <a:spAutoFit/>
          </a:bodyPr>
          <a:lstStyle/>
          <a:p>
            <a:r>
              <a:rPr lang="nl-BE" dirty="0" smtClean="0"/>
              <a:t>Gelijktijdige inname Ca + vit D</a:t>
            </a:r>
            <a:endParaRPr lang="nl-BE" dirty="0"/>
          </a:p>
        </p:txBody>
      </p:sp>
      <p:sp>
        <p:nvSpPr>
          <p:cNvPr id="20" name="Rechthoek 19"/>
          <p:cNvSpPr/>
          <p:nvPr/>
        </p:nvSpPr>
        <p:spPr>
          <a:xfrm>
            <a:off x="4592411" y="6012320"/>
            <a:ext cx="4196244" cy="211270"/>
          </a:xfrm>
          <a:prstGeom prst="rect">
            <a:avLst/>
          </a:prstGeom>
        </p:spPr>
        <p:txBody>
          <a:bodyPr wrap="square">
            <a:spAutoFit/>
          </a:bodyPr>
          <a:lstStyle/>
          <a:p>
            <a:endParaRPr lang="nl-BE" dirty="0">
              <a:solidFill>
                <a:srgbClr val="000000"/>
              </a:solidFill>
              <a:latin typeface="Calibri" panose="020F0502020204030204" pitchFamily="34" charset="0"/>
            </a:endParaRPr>
          </a:p>
        </p:txBody>
      </p:sp>
      <p:sp>
        <p:nvSpPr>
          <p:cNvPr id="21" name="Tekstvak 20"/>
          <p:cNvSpPr txBox="1"/>
          <p:nvPr/>
        </p:nvSpPr>
        <p:spPr>
          <a:xfrm>
            <a:off x="4645026" y="4956354"/>
            <a:ext cx="2807293" cy="369332"/>
          </a:xfrm>
          <a:prstGeom prst="rect">
            <a:avLst/>
          </a:prstGeom>
          <a:solidFill>
            <a:schemeClr val="bg1"/>
          </a:solidFill>
          <a:ln>
            <a:solidFill>
              <a:srgbClr val="00B050"/>
            </a:solidFill>
          </a:ln>
        </p:spPr>
        <p:txBody>
          <a:bodyPr wrap="square" rtlCol="0">
            <a:spAutoFit/>
          </a:bodyPr>
          <a:lstStyle/>
          <a:p>
            <a:r>
              <a:rPr lang="nl-BE" dirty="0" smtClean="0">
                <a:solidFill>
                  <a:srgbClr val="000000"/>
                </a:solidFill>
                <a:latin typeface="Calibri" panose="020F0502020204030204" pitchFamily="34" charset="0"/>
              </a:rPr>
              <a:t>Extra aandacht tandzorg</a:t>
            </a:r>
            <a:endParaRPr lang="nl-BE" dirty="0">
              <a:solidFill>
                <a:srgbClr val="000000"/>
              </a:solidFill>
              <a:latin typeface="Calibri" panose="020F0502020204030204" pitchFamily="34" charset="0"/>
            </a:endParaRPr>
          </a:p>
        </p:txBody>
      </p:sp>
      <p:sp>
        <p:nvSpPr>
          <p:cNvPr id="22" name="Gebogen PIJL-OMHOOG 21"/>
          <p:cNvSpPr/>
          <p:nvPr/>
        </p:nvSpPr>
        <p:spPr>
          <a:xfrm rot="16200000" flipH="1" flipV="1">
            <a:off x="3766134" y="3970878"/>
            <a:ext cx="1004482" cy="648072"/>
          </a:xfrm>
          <a:prstGeom prst="bentUpArrow">
            <a:avLst>
              <a:gd name="adj1" fmla="val 18513"/>
              <a:gd name="adj2" fmla="val 19324"/>
              <a:gd name="adj3" fmla="val 25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Gebogen PIJL-OMHOOG 23"/>
          <p:cNvSpPr/>
          <p:nvPr/>
        </p:nvSpPr>
        <p:spPr>
          <a:xfrm rot="5400000" flipV="1">
            <a:off x="7150759" y="4205916"/>
            <a:ext cx="1542517" cy="648072"/>
          </a:xfrm>
          <a:prstGeom prst="bentUpArrow">
            <a:avLst>
              <a:gd name="adj1" fmla="val 18513"/>
              <a:gd name="adj2" fmla="val 19324"/>
              <a:gd name="adj3" fmla="val 2500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52765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Doelstelling</a:t>
            </a:r>
            <a:endParaRPr lang="nl-BE" dirty="0"/>
          </a:p>
        </p:txBody>
      </p:sp>
      <p:sp>
        <p:nvSpPr>
          <p:cNvPr id="3" name="Tijdelijke aanduiding voor tekst 2"/>
          <p:cNvSpPr>
            <a:spLocks noGrp="1"/>
          </p:cNvSpPr>
          <p:nvPr>
            <p:ph type="body" sz="quarter" idx="13"/>
          </p:nvPr>
        </p:nvSpPr>
        <p:spPr/>
        <p:txBody>
          <a:bodyPr/>
          <a:lstStyle/>
          <a:p>
            <a:endParaRPr lang="nl-BE"/>
          </a:p>
        </p:txBody>
      </p:sp>
      <p:sp>
        <p:nvSpPr>
          <p:cNvPr id="4" name="Tijdelijke aanduiding voor tekst 3"/>
          <p:cNvSpPr>
            <a:spLocks noGrp="1"/>
          </p:cNvSpPr>
          <p:nvPr>
            <p:ph type="body" sz="quarter" idx="16"/>
          </p:nvPr>
        </p:nvSpPr>
        <p:spPr>
          <a:xfrm>
            <a:off x="2329157" y="1758681"/>
            <a:ext cx="6357643" cy="4046583"/>
          </a:xfrm>
        </p:spPr>
        <p:txBody>
          <a:bodyPr/>
          <a:lstStyle/>
          <a:p>
            <a:pPr algn="just"/>
            <a:r>
              <a:rPr lang="nl-BE" dirty="0" smtClean="0"/>
              <a:t>Het </a:t>
            </a:r>
            <a:r>
              <a:rPr lang="nl-BE" dirty="0"/>
              <a:t>belangrijkste doel </a:t>
            </a:r>
            <a:r>
              <a:rPr lang="nl-BE" dirty="0" smtClean="0"/>
              <a:t>is het gebruik </a:t>
            </a:r>
            <a:r>
              <a:rPr lang="nl-BE" dirty="0"/>
              <a:t>van geneesmiddelen en supplementen (vitamine D/calcium, bisfosfonaten en </a:t>
            </a:r>
            <a:r>
              <a:rPr lang="nl-BE" dirty="0" err="1"/>
              <a:t>denosumab</a:t>
            </a:r>
            <a:r>
              <a:rPr lang="nl-BE" dirty="0"/>
              <a:t>) in de behandeling van osteoporose te </a:t>
            </a:r>
            <a:r>
              <a:rPr lang="nl-BE" dirty="0" smtClean="0"/>
              <a:t>verbeteren.</a:t>
            </a:r>
          </a:p>
          <a:p>
            <a:pPr marL="457200" indent="-457200">
              <a:buAutoNum type="arabicPeriod"/>
            </a:pPr>
            <a:endParaRPr lang="nl-BE" dirty="0" smtClean="0"/>
          </a:p>
          <a:p>
            <a:pPr marL="457200" indent="-457200">
              <a:buAutoNum type="arabicPeriod"/>
            </a:pPr>
            <a:endParaRPr lang="nl-BE" dirty="0" smtClean="0"/>
          </a:p>
          <a:p>
            <a:endParaRPr lang="nl-BE" dirty="0" smtClean="0"/>
          </a:p>
          <a:p>
            <a:endParaRPr lang="nl-BE" dirty="0" smtClean="0"/>
          </a:p>
          <a:p>
            <a:endParaRPr lang="nl-BE" dirty="0"/>
          </a:p>
          <a:p>
            <a:endParaRPr lang="nl-BE" dirty="0"/>
          </a:p>
        </p:txBody>
      </p:sp>
      <p:sp>
        <p:nvSpPr>
          <p:cNvPr id="5" name="Rechthoek 4"/>
          <p:cNvSpPr/>
          <p:nvPr/>
        </p:nvSpPr>
        <p:spPr>
          <a:xfrm>
            <a:off x="0" y="0"/>
            <a:ext cx="9144000" cy="6757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4400" u="sng" dirty="0" smtClean="0"/>
              <a:t>Welke afspraken vinden jullie belangrijk om samen te werken?</a:t>
            </a:r>
          </a:p>
        </p:txBody>
      </p:sp>
    </p:spTree>
    <p:extLst>
      <p:ext uri="{BB962C8B-B14F-4D97-AF65-F5344CB8AC3E}">
        <p14:creationId xmlns:p14="http://schemas.microsoft.com/office/powerpoint/2010/main" val="30674523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Meten is weten…</a:t>
            </a:r>
            <a:endParaRPr lang="nl-BE" dirty="0"/>
          </a:p>
        </p:txBody>
      </p:sp>
      <p:sp>
        <p:nvSpPr>
          <p:cNvPr id="3" name="Tijdelijke aanduiding voor tekst 2"/>
          <p:cNvSpPr>
            <a:spLocks noGrp="1"/>
          </p:cNvSpPr>
          <p:nvPr>
            <p:ph type="body" sz="quarter" idx="13"/>
          </p:nvPr>
        </p:nvSpPr>
        <p:spPr/>
        <p:txBody>
          <a:bodyPr/>
          <a:lstStyle/>
          <a:p>
            <a:endParaRPr lang="nl-BE" dirty="0"/>
          </a:p>
        </p:txBody>
      </p:sp>
      <p:sp>
        <p:nvSpPr>
          <p:cNvPr id="4" name="Rechthoek 3"/>
          <p:cNvSpPr/>
          <p:nvPr/>
        </p:nvSpPr>
        <p:spPr>
          <a:xfrm>
            <a:off x="609599" y="1859340"/>
            <a:ext cx="8077199" cy="2308324"/>
          </a:xfrm>
          <a:prstGeom prst="rect">
            <a:avLst/>
          </a:prstGeom>
        </p:spPr>
        <p:txBody>
          <a:bodyPr wrap="square">
            <a:spAutoFit/>
          </a:bodyPr>
          <a:lstStyle/>
          <a:p>
            <a:pPr marL="285750" indent="-285750">
              <a:buFont typeface="Arial" panose="020B0604020202020204" pitchFamily="34" charset="0"/>
              <a:buChar char="•"/>
            </a:pPr>
            <a:r>
              <a:rPr lang="nl-BE" dirty="0" smtClean="0"/>
              <a:t>Percentage patiënten met bisfosfonaten/</a:t>
            </a:r>
            <a:r>
              <a:rPr lang="nl-BE" dirty="0" err="1" smtClean="0"/>
              <a:t>denosumab</a:t>
            </a:r>
            <a:r>
              <a:rPr lang="nl-BE" dirty="0" smtClean="0"/>
              <a:t> die calcium/</a:t>
            </a:r>
            <a:r>
              <a:rPr lang="nl-BE" dirty="0" err="1" smtClean="0"/>
              <a:t>cit</a:t>
            </a:r>
            <a:r>
              <a:rPr lang="nl-BE" dirty="0" smtClean="0"/>
              <a:t> D bijnemen</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smtClean="0"/>
              <a:t>Percentage patiënten die langer dan 5 jaar bisfosfonaten innemen</a:t>
            </a:r>
          </a:p>
          <a:p>
            <a:pPr marL="285750" indent="-285750">
              <a:buFont typeface="Arial" panose="020B0604020202020204" pitchFamily="34" charset="0"/>
              <a:buChar char="•"/>
            </a:pPr>
            <a:endParaRPr lang="nl-BE" dirty="0"/>
          </a:p>
          <a:p>
            <a:pPr marL="285750" indent="-285750">
              <a:buFont typeface="Arial" panose="020B0604020202020204" pitchFamily="34" charset="0"/>
              <a:buChar char="•"/>
            </a:pPr>
            <a:r>
              <a:rPr lang="nl-BE" dirty="0" smtClean="0"/>
              <a:t>Gemiddeld aantal afleveringen (en injectie) van </a:t>
            </a:r>
            <a:r>
              <a:rPr lang="nl-BE" dirty="0" err="1" smtClean="0"/>
              <a:t>Prolia</a:t>
            </a:r>
            <a:r>
              <a:rPr lang="nl-BE" dirty="0" smtClean="0"/>
              <a:t>®</a:t>
            </a:r>
          </a:p>
          <a:p>
            <a:endParaRPr lang="nl-BE" u="sng" dirty="0"/>
          </a:p>
          <a:p>
            <a:endParaRPr lang="nl-BE" u="sng" dirty="0" smtClean="0"/>
          </a:p>
          <a:p>
            <a:endParaRPr lang="nl-BE" dirty="0"/>
          </a:p>
        </p:txBody>
      </p:sp>
    </p:spTree>
    <p:extLst>
      <p:ext uri="{BB962C8B-B14F-4D97-AF65-F5344CB8AC3E}">
        <p14:creationId xmlns:p14="http://schemas.microsoft.com/office/powerpoint/2010/main" val="27656787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an">
  <a:themeElements>
    <a:clrScheme name="Aangepast 9">
      <a:dk1>
        <a:sysClr val="windowText" lastClr="000000"/>
      </a:dk1>
      <a:lt1>
        <a:sysClr val="window" lastClr="FFFFFF"/>
      </a:lt1>
      <a:dk2>
        <a:srgbClr val="233438"/>
      </a:dk2>
      <a:lt2>
        <a:srgbClr val="B7A52A"/>
      </a:lt2>
      <a:accent1>
        <a:srgbClr val="268593"/>
      </a:accent1>
      <a:accent2>
        <a:srgbClr val="233438"/>
      </a:accent2>
      <a:accent3>
        <a:srgbClr val="797027"/>
      </a:accent3>
      <a:accent4>
        <a:srgbClr val="B7A52A"/>
      </a:accent4>
      <a:accent5>
        <a:srgbClr val="23393A"/>
      </a:accent5>
      <a:accent6>
        <a:srgbClr val="268593"/>
      </a:accent6>
      <a:hlink>
        <a:srgbClr val="B7A52A"/>
      </a:hlink>
      <a:folHlink>
        <a:srgbClr val="797027"/>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568A40B-FD45-4F66-A803-05D2C20909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van de leerling</Template>
  <TotalTime>0</TotalTime>
  <Words>25177</Words>
  <Application>Microsoft Office PowerPoint</Application>
  <PresentationFormat>Diavoorstelling (4:3)</PresentationFormat>
  <Paragraphs>1741</Paragraphs>
  <Slides>97</Slides>
  <Notes>97</Notes>
  <HiddenSlides>0</HiddenSlides>
  <MMClips>0</MMClips>
  <ScaleCrop>false</ScaleCrop>
  <HeadingPairs>
    <vt:vector size="8" baseType="variant">
      <vt:variant>
        <vt:lpstr>Gebruikte lettertypen</vt:lpstr>
      </vt:variant>
      <vt:variant>
        <vt:i4>13</vt:i4>
      </vt:variant>
      <vt:variant>
        <vt:lpstr>Thema</vt:lpstr>
      </vt:variant>
      <vt:variant>
        <vt:i4>1</vt:i4>
      </vt:variant>
      <vt:variant>
        <vt:lpstr>Ingesloten OLE-bronprogramma's</vt:lpstr>
      </vt:variant>
      <vt:variant>
        <vt:i4>1</vt:i4>
      </vt:variant>
      <vt:variant>
        <vt:lpstr>Diatitels</vt:lpstr>
      </vt:variant>
      <vt:variant>
        <vt:i4>97</vt:i4>
      </vt:variant>
    </vt:vector>
  </HeadingPairs>
  <TitlesOfParts>
    <vt:vector size="112" baseType="lpstr">
      <vt:lpstr>ＭＳ Ｐゴシック</vt:lpstr>
      <vt:lpstr>ＭＳ Ｐゴシック</vt:lpstr>
      <vt:lpstr>Arial</vt:lpstr>
      <vt:lpstr>Calibri</vt:lpstr>
      <vt:lpstr>Corbel</vt:lpstr>
      <vt:lpstr>HGGothicM</vt:lpstr>
      <vt:lpstr>Lucida Grande</vt:lpstr>
      <vt:lpstr>Symbol</vt:lpstr>
      <vt:lpstr>Tahoma</vt:lpstr>
      <vt:lpstr>Times</vt:lpstr>
      <vt:lpstr>Times New Roman</vt:lpstr>
      <vt:lpstr>Wingdings</vt:lpstr>
      <vt:lpstr>Wingdings 2</vt:lpstr>
      <vt:lpstr>Mediaan</vt:lpstr>
      <vt:lpstr>Photo Editor Photo</vt:lpstr>
      <vt:lpstr>Veilig gebruik van osteoporose medicatie in 1e lijn</vt:lpstr>
      <vt:lpstr>Met dank aan…</vt:lpstr>
      <vt:lpstr>Doelstelling</vt:lpstr>
      <vt:lpstr>Doelstelling</vt:lpstr>
      <vt:lpstr>Het bot: botstructuur</vt:lpstr>
      <vt:lpstr>Bot remodelling</vt:lpstr>
      <vt:lpstr>Osteoporose: ziektebeeld</vt:lpstr>
      <vt:lpstr>Osteoporose: ziektebeeld</vt:lpstr>
      <vt:lpstr>Doelstelling</vt:lpstr>
      <vt:lpstr>Osteoporose: impact</vt:lpstr>
      <vt:lpstr>Osteoporose</vt:lpstr>
      <vt:lpstr>Belang preventie</vt:lpstr>
      <vt:lpstr>Epidemiologie</vt:lpstr>
      <vt:lpstr>Epidemiologie</vt:lpstr>
      <vt:lpstr>Enkele cijfers: EU</vt:lpstr>
      <vt:lpstr>Enkele cijfers: België</vt:lpstr>
      <vt:lpstr>Osteoporose: kostprijs</vt:lpstr>
      <vt:lpstr>Doelstelling</vt:lpstr>
      <vt:lpstr>Alendronaat</vt:lpstr>
      <vt:lpstr>Bisfosfonaten (BP)</vt:lpstr>
      <vt:lpstr>Bisfosfonaten: werkingsmechanisme</vt:lpstr>
      <vt:lpstr>Bisfosfonaten: werkingsmechanisme</vt:lpstr>
      <vt:lpstr>Bisfosfonaten ↓ fractuurrisico</vt:lpstr>
      <vt:lpstr>Invuloefeningen bisfosfonaten</vt:lpstr>
      <vt:lpstr>Invuloefening – indicaties </vt:lpstr>
      <vt:lpstr>Invuloefening – indicaties </vt:lpstr>
      <vt:lpstr>Invuloefeningen bisfosfonaten</vt:lpstr>
      <vt:lpstr>Oefening – vul in</vt:lpstr>
      <vt:lpstr>Oefening – vul in</vt:lpstr>
      <vt:lpstr>Francine</vt:lpstr>
      <vt:lpstr>Interacties</vt:lpstr>
      <vt:lpstr>Bisfosfonaten … voorzorgen zijn nodig</vt:lpstr>
      <vt:lpstr>Bisfosfonaten … voorzorgen zijn nodig</vt:lpstr>
      <vt:lpstr>Doelstelling</vt:lpstr>
      <vt:lpstr>Bisfosfonaten: contra-indicaties</vt:lpstr>
      <vt:lpstr>Doelstelling</vt:lpstr>
      <vt:lpstr>Calcium en vit D: cijfers België</vt:lpstr>
      <vt:lpstr>Calcium en vit D metabolisme</vt:lpstr>
      <vt:lpstr>Rol vitamine D</vt:lpstr>
      <vt:lpstr>Vit D: referentiewaarden</vt:lpstr>
      <vt:lpstr>Vit D: meten is weten?</vt:lpstr>
      <vt:lpstr>Rol calcium</vt:lpstr>
      <vt:lpstr>Doelstelling</vt:lpstr>
      <vt:lpstr>Voedingsbron calcium</vt:lpstr>
      <vt:lpstr>Calcium: inname supplementen</vt:lpstr>
      <vt:lpstr>Calciumsupplement: cardiovasculair risico</vt:lpstr>
      <vt:lpstr>Calciumsupplement: cardiovasculair risico</vt:lpstr>
      <vt:lpstr>Calcium en vitamine D: nut?</vt:lpstr>
      <vt:lpstr>Calcium en vitamine D: nut?</vt:lpstr>
      <vt:lpstr>Calcium en vitamine D: nut?</vt:lpstr>
      <vt:lpstr>Calcium en vitamine D: nut?</vt:lpstr>
      <vt:lpstr>Calcium en vitamine D: nut?</vt:lpstr>
      <vt:lpstr>Calcium en vitamine D: nut?</vt:lpstr>
      <vt:lpstr>Calcium en vitamine D: aanbeveling</vt:lpstr>
      <vt:lpstr>Doelstelling</vt:lpstr>
      <vt:lpstr>Doelstelling</vt:lpstr>
      <vt:lpstr>Bisfosfonaten: … er zijn risico’s aan verbonden</vt:lpstr>
      <vt:lpstr>Bisfosfonaten: risico op atypische (femur)fractuur</vt:lpstr>
      <vt:lpstr>Herevaluatie</vt:lpstr>
      <vt:lpstr>Herevaluatie</vt:lpstr>
      <vt:lpstr>Screening: DXA </vt:lpstr>
      <vt:lpstr>Screening: DXA </vt:lpstr>
      <vt:lpstr>Botdensitometrie the Gold standard for Osteoporosis detection</vt:lpstr>
      <vt:lpstr>Doelstelling</vt:lpstr>
      <vt:lpstr>Risicofactoren</vt:lpstr>
      <vt:lpstr>Risicofactoren: piekbotmassa, calcium, vitamine D en beweging</vt:lpstr>
      <vt:lpstr>Risicofactoren</vt:lpstr>
      <vt:lpstr>Risicofactoren: geslachtshormonen</vt:lpstr>
      <vt:lpstr>Risicofactoren: geslachtshormonen</vt:lpstr>
      <vt:lpstr>Risicofactoren</vt:lpstr>
      <vt:lpstr>Risicofactoren: medicatie</vt:lpstr>
      <vt:lpstr>Risicofactoren</vt:lpstr>
      <vt:lpstr>Risicofactoren: alcohol en roken</vt:lpstr>
      <vt:lpstr>Risicofactoren: alcohol en roken</vt:lpstr>
      <vt:lpstr>Risicofactoren</vt:lpstr>
      <vt:lpstr>Risicofactoren: familiale voorgeschiedenis</vt:lpstr>
      <vt:lpstr>Klinische toestand Marie</vt:lpstr>
      <vt:lpstr>Bisfosfonaten: risico /baten  drug holiday</vt:lpstr>
      <vt:lpstr>Levensstijladviezen</vt:lpstr>
      <vt:lpstr>Doelstelling</vt:lpstr>
      <vt:lpstr>Doelstelling</vt:lpstr>
      <vt:lpstr>Screening</vt:lpstr>
      <vt:lpstr>Screening</vt:lpstr>
      <vt:lpstr>Screening: FRAX</vt:lpstr>
      <vt:lpstr>Screening: FRAX drempelwaarde</vt:lpstr>
      <vt:lpstr>Screening</vt:lpstr>
      <vt:lpstr>Doelstelling</vt:lpstr>
      <vt:lpstr>Prolia</vt:lpstr>
      <vt:lpstr>Denosumab: werkingsmechanisme</vt:lpstr>
      <vt:lpstr>Prolia</vt:lpstr>
      <vt:lpstr>Prolia</vt:lpstr>
      <vt:lpstr>Denosumab: plaatsbepaling</vt:lpstr>
      <vt:lpstr>Denosumab: plaatsbepaling</vt:lpstr>
      <vt:lpstr>Prolia – duurtijd </vt:lpstr>
      <vt:lpstr>Denosumab: veiligheid</vt:lpstr>
      <vt:lpstr>Doelstelling</vt:lpstr>
      <vt:lpstr>Meten is weten…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2018-02-20T12:50:28Z</dcterms:created>
  <dcterms:modified xsi:type="dcterms:W3CDTF">2019-09-30T11:51:01Z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TC101671259990</vt:lpwstr>
  </property>
</Properties>
</file>