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0"/>
  </p:notesMasterIdLst>
  <p:sldIdLst>
    <p:sldId id="256" r:id="rId3"/>
    <p:sldId id="263" r:id="rId4"/>
    <p:sldId id="264" r:id="rId5"/>
    <p:sldId id="285" r:id="rId6"/>
    <p:sldId id="286" r:id="rId7"/>
    <p:sldId id="287" r:id="rId8"/>
    <p:sldId id="288" r:id="rId9"/>
    <p:sldId id="303" r:id="rId10"/>
    <p:sldId id="289" r:id="rId11"/>
    <p:sldId id="290" r:id="rId12"/>
    <p:sldId id="304" r:id="rId13"/>
    <p:sldId id="29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5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A76"/>
    <a:srgbClr val="016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087" autoAdjust="0"/>
  </p:normalViewPr>
  <p:slideViewPr>
    <p:cSldViewPr>
      <p:cViewPr varScale="1">
        <p:scale>
          <a:sx n="76" d="100"/>
          <a:sy n="76" d="100"/>
        </p:scale>
        <p:origin x="108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4089689083299E-2"/>
          <c:y val="2.1923609169059201E-2"/>
          <c:w val="0.93107897483811097"/>
          <c:h val="0.813572424650735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Sheet1!$C$51</c:f>
              <c:strCache>
                <c:ptCount val="1"/>
                <c:pt idx="0">
                  <c:v>&lt;30 ml/min (Stage 4+5)</c:v>
                </c:pt>
              </c:strCache>
            </c:strRef>
          </c:tx>
          <c:invertIfNegative val="0"/>
          <c:cat>
            <c:strRef>
              <c:f>Sheet1!$B$52:$B$61</c:f>
              <c:strCache>
                <c:ptCount val="10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4">
                  <c:v>70-74</c:v>
                </c:pt>
                <c:pt idx="5">
                  <c:v>75-79</c:v>
                </c:pt>
                <c:pt idx="6">
                  <c:v>80-84</c:v>
                </c:pt>
                <c:pt idx="7">
                  <c:v>85-89</c:v>
                </c:pt>
                <c:pt idx="8">
                  <c:v>90-94</c:v>
                </c:pt>
                <c:pt idx="9">
                  <c:v>95+</c:v>
                </c:pt>
              </c:strCache>
            </c:strRef>
          </c:cat>
          <c:val>
            <c:numRef>
              <c:f>Sheet1!$C$52:$C$61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50</c:v>
                </c:pt>
                <c:pt idx="5">
                  <c:v>73</c:v>
                </c:pt>
                <c:pt idx="6">
                  <c:v>54</c:v>
                </c:pt>
                <c:pt idx="7">
                  <c:v>43</c:v>
                </c:pt>
                <c:pt idx="8">
                  <c:v>18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FD-40DB-952A-755FE97C8D49}"/>
            </c:ext>
          </c:extLst>
        </c:ser>
        <c:ser>
          <c:idx val="1"/>
          <c:order val="1"/>
          <c:tx>
            <c:strRef>
              <c:f>Sheet1!$D$51</c:f>
              <c:strCache>
                <c:ptCount val="1"/>
                <c:pt idx="0">
                  <c:v>30-45 ml/min (stage 3B)</c:v>
                </c:pt>
              </c:strCache>
            </c:strRef>
          </c:tx>
          <c:invertIfNegative val="0"/>
          <c:cat>
            <c:strRef>
              <c:f>Sheet1!$B$52:$B$61</c:f>
              <c:strCache>
                <c:ptCount val="10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4">
                  <c:v>70-74</c:v>
                </c:pt>
                <c:pt idx="5">
                  <c:v>75-79</c:v>
                </c:pt>
                <c:pt idx="6">
                  <c:v>80-84</c:v>
                </c:pt>
                <c:pt idx="7">
                  <c:v>85-89</c:v>
                </c:pt>
                <c:pt idx="8">
                  <c:v>90-94</c:v>
                </c:pt>
                <c:pt idx="9">
                  <c:v>95+</c:v>
                </c:pt>
              </c:strCache>
            </c:strRef>
          </c:cat>
          <c:val>
            <c:numRef>
              <c:f>Sheet1!$D$52:$D$61</c:f>
              <c:numCache>
                <c:formatCode>General</c:formatCode>
                <c:ptCount val="10"/>
                <c:pt idx="0">
                  <c:v>6</c:v>
                </c:pt>
                <c:pt idx="1">
                  <c:v>16</c:v>
                </c:pt>
                <c:pt idx="2">
                  <c:v>18</c:v>
                </c:pt>
                <c:pt idx="3">
                  <c:v>46</c:v>
                </c:pt>
                <c:pt idx="4">
                  <c:v>90</c:v>
                </c:pt>
                <c:pt idx="5">
                  <c:v>142</c:v>
                </c:pt>
                <c:pt idx="6">
                  <c:v>162</c:v>
                </c:pt>
                <c:pt idx="7">
                  <c:v>105</c:v>
                </c:pt>
                <c:pt idx="8">
                  <c:v>33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FD-40DB-952A-755FE97C8D49}"/>
            </c:ext>
          </c:extLst>
        </c:ser>
        <c:ser>
          <c:idx val="2"/>
          <c:order val="2"/>
          <c:tx>
            <c:strRef>
              <c:f>Sheet1!$E$51</c:f>
              <c:strCache>
                <c:ptCount val="1"/>
                <c:pt idx="0">
                  <c:v>45-60 ml/min (stage 3A)</c:v>
                </c:pt>
              </c:strCache>
            </c:strRef>
          </c:tx>
          <c:invertIfNegative val="0"/>
          <c:cat>
            <c:strRef>
              <c:f>Sheet1!$B$52:$B$61</c:f>
              <c:strCache>
                <c:ptCount val="10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4">
                  <c:v>70-74</c:v>
                </c:pt>
                <c:pt idx="5">
                  <c:v>75-79</c:v>
                </c:pt>
                <c:pt idx="6">
                  <c:v>80-84</c:v>
                </c:pt>
                <c:pt idx="7">
                  <c:v>85-89</c:v>
                </c:pt>
                <c:pt idx="8">
                  <c:v>90-94</c:v>
                </c:pt>
                <c:pt idx="9">
                  <c:v>95+</c:v>
                </c:pt>
              </c:strCache>
            </c:strRef>
          </c:cat>
          <c:val>
            <c:numRef>
              <c:f>Sheet1!$E$52:$E$61</c:f>
              <c:numCache>
                <c:formatCode>General</c:formatCode>
                <c:ptCount val="10"/>
                <c:pt idx="0">
                  <c:v>50</c:v>
                </c:pt>
                <c:pt idx="1">
                  <c:v>79</c:v>
                </c:pt>
                <c:pt idx="2">
                  <c:v>141</c:v>
                </c:pt>
                <c:pt idx="3">
                  <c:v>198</c:v>
                </c:pt>
                <c:pt idx="4">
                  <c:v>340</c:v>
                </c:pt>
                <c:pt idx="5">
                  <c:v>386</c:v>
                </c:pt>
                <c:pt idx="6">
                  <c:v>340</c:v>
                </c:pt>
                <c:pt idx="7">
                  <c:v>205</c:v>
                </c:pt>
                <c:pt idx="8">
                  <c:v>61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FD-40DB-952A-755FE97C8D49}"/>
            </c:ext>
          </c:extLst>
        </c:ser>
        <c:ser>
          <c:idx val="3"/>
          <c:order val="3"/>
          <c:tx>
            <c:strRef>
              <c:f>Sheet1!$F$51</c:f>
              <c:strCache>
                <c:ptCount val="1"/>
                <c:pt idx="0">
                  <c:v>&gt;60 ml/min (stage 0-2)</c:v>
                </c:pt>
              </c:strCache>
            </c:strRef>
          </c:tx>
          <c:invertIfNegative val="0"/>
          <c:cat>
            <c:strRef>
              <c:f>Sheet1!$B$52:$B$61</c:f>
              <c:strCache>
                <c:ptCount val="10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4">
                  <c:v>70-74</c:v>
                </c:pt>
                <c:pt idx="5">
                  <c:v>75-79</c:v>
                </c:pt>
                <c:pt idx="6">
                  <c:v>80-84</c:v>
                </c:pt>
                <c:pt idx="7">
                  <c:v>85-89</c:v>
                </c:pt>
                <c:pt idx="8">
                  <c:v>90-94</c:v>
                </c:pt>
                <c:pt idx="9">
                  <c:v>95+</c:v>
                </c:pt>
              </c:strCache>
            </c:strRef>
          </c:cat>
          <c:val>
            <c:numRef>
              <c:f>Sheet1!$F$52:$F$61</c:f>
              <c:numCache>
                <c:formatCode>General</c:formatCode>
                <c:ptCount val="10"/>
                <c:pt idx="0">
                  <c:v>2094</c:v>
                </c:pt>
                <c:pt idx="1">
                  <c:v>2228</c:v>
                </c:pt>
                <c:pt idx="2">
                  <c:v>2180</c:v>
                </c:pt>
                <c:pt idx="3">
                  <c:v>2094</c:v>
                </c:pt>
                <c:pt idx="4">
                  <c:v>1851</c:v>
                </c:pt>
                <c:pt idx="5">
                  <c:v>1475</c:v>
                </c:pt>
                <c:pt idx="6">
                  <c:v>839</c:v>
                </c:pt>
                <c:pt idx="7">
                  <c:v>367</c:v>
                </c:pt>
                <c:pt idx="8">
                  <c:v>97</c:v>
                </c:pt>
                <c:pt idx="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FD-40DB-952A-755FE97C8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55470528"/>
        <c:axId val="455472880"/>
      </c:barChart>
      <c:catAx>
        <c:axId val="45547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nl-BE"/>
          </a:p>
        </c:txPr>
        <c:crossAx val="455472880"/>
        <c:crosses val="autoZero"/>
        <c:auto val="1"/>
        <c:lblAlgn val="ctr"/>
        <c:lblOffset val="100"/>
        <c:noMultiLvlLbl val="0"/>
      </c:catAx>
      <c:valAx>
        <c:axId val="4554728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55470528"/>
        <c:crosses val="autoZero"/>
        <c:crossBetween val="between"/>
      </c:valAx>
    </c:plotArea>
    <c:legend>
      <c:legendPos val="b"/>
      <c:legendEntry>
        <c:idx val="3"/>
        <c:txPr>
          <a:bodyPr/>
          <a:lstStyle/>
          <a:p>
            <a:pPr>
              <a:defRPr sz="1600"/>
            </a:pPr>
            <a:endParaRPr lang="nl-BE"/>
          </a:p>
        </c:txPr>
      </c:legendEntry>
      <c:layout>
        <c:manualLayout>
          <c:xMode val="edge"/>
          <c:yMode val="edge"/>
          <c:x val="5.7355867414912399E-3"/>
          <c:y val="0.91006328993223196"/>
          <c:w val="0.99344878422993999"/>
          <c:h val="8.9936710067767406E-2"/>
        </c:manualLayout>
      </c:layout>
      <c:overlay val="0"/>
      <c:txPr>
        <a:bodyPr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Per</a:t>
            </a:r>
            <a:r>
              <a:rPr lang="nl-BE" baseline="0"/>
              <a:t> stadium</a:t>
            </a:r>
            <a:endParaRPr lang="nl-BE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959653027081396E-2"/>
          <c:y val="8.7327858822325397E-2"/>
          <c:w val="0.77659931427963202"/>
          <c:h val="0.81365661152533497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Stadium 3A</c:v>
                </c:pt>
                <c:pt idx="1">
                  <c:v>Stadium 3B</c:v>
                </c:pt>
                <c:pt idx="2">
                  <c:v>Stadium 4</c:v>
                </c:pt>
                <c:pt idx="3">
                  <c:v>Stadium 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335000</c:v>
                </c:pt>
                <c:pt idx="1">
                  <c:v>137000</c:v>
                </c:pt>
                <c:pt idx="2">
                  <c:v>53000</c:v>
                </c:pt>
                <c:pt idx="3">
                  <c:v>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8-4316-9F87-E885DB5963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85832370851684003"/>
          <c:w val="0.89337764313419199"/>
          <c:h val="0.101933807452499"/>
        </c:manualLayout>
      </c:layout>
      <c:overlay val="0"/>
      <c:txPr>
        <a:bodyPr/>
        <a:lstStyle/>
        <a:p>
          <a:pPr>
            <a:defRPr sz="1800"/>
          </a:pPr>
          <a:endParaRPr lang="nl-B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per "traject"</a:t>
            </a:r>
          </a:p>
        </c:rich>
      </c:tx>
      <c:layout>
        <c:manualLayout>
          <c:xMode val="edge"/>
          <c:yMode val="edge"/>
          <c:x val="0.41134712767384302"/>
          <c:y val="1.54544891745411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708184354892"/>
          <c:y val="8.8906687170701298E-2"/>
          <c:w val="0.81976239233479398"/>
          <c:h val="0.77812539844787498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Sheet1!$B$7:$B$10</c:f>
              <c:strCache>
                <c:ptCount val="4"/>
                <c:pt idx="0">
                  <c:v>Geen</c:v>
                </c:pt>
                <c:pt idx="1">
                  <c:v>Zorgtraject</c:v>
                </c:pt>
                <c:pt idx="2">
                  <c:v>Post transplant</c:v>
                </c:pt>
                <c:pt idx="3">
                  <c:v>Dialyse</c:v>
                </c:pt>
              </c:strCache>
            </c:strRef>
          </c:cat>
          <c:val>
            <c:numRef>
              <c:f>Sheet1!$C$7:$C$10</c:f>
              <c:numCache>
                <c:formatCode>General</c:formatCode>
                <c:ptCount val="4"/>
                <c:pt idx="0">
                  <c:v>520000</c:v>
                </c:pt>
                <c:pt idx="1">
                  <c:v>10000</c:v>
                </c:pt>
                <c:pt idx="2">
                  <c:v>3100</c:v>
                </c:pt>
                <c:pt idx="3">
                  <c:v>4400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3-424B-8B3A-6A55CD7E35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90081328487560297"/>
          <c:w val="0.93964001465522595"/>
          <c:h val="4.4987852656894298E-2"/>
        </c:manualLayout>
      </c:layout>
      <c:overlay val="0"/>
      <c:txPr>
        <a:bodyPr/>
        <a:lstStyle/>
        <a:p>
          <a:pPr>
            <a:defRPr sz="1800"/>
          </a:pPr>
          <a:endParaRPr lang="nl-B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/>
              <a:t>B. Dat is vooral zo bij patiënten die een zoutarm dieet volgen of behandeld worden met diuretica, 	omdat zij een extra stimulatie hebben van het RAS. </a:t>
            </a:r>
            <a:br>
              <a:rPr lang="nl-BE" sz="1200" dirty="0" smtClean="0"/>
            </a:br>
            <a:r>
              <a:rPr lang="nl-BE" sz="1200" dirty="0" smtClean="0"/>
              <a:t>De proteïnuriedaling die hiermee gepaard gaat, is grotendeels uiting van de gereduceerde 	hyperfiltratie. Mogelijk hebben ACE-i ook een rechtstreeks effect op de permeabiliteit van de glomerulaire filter.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2204864"/>
            <a:ext cx="64770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nl-NL" dirty="0" smtClean="0"/>
              <a:t>Onderwerp</a:t>
            </a:r>
            <a:endParaRPr lang="en-US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9" y="198664"/>
            <a:ext cx="1064732" cy="1214112"/>
          </a:xfrm>
          <a:prstGeom prst="rect">
            <a:avLst/>
          </a:prstGeom>
        </p:spPr>
      </p:pic>
      <p:sp>
        <p:nvSpPr>
          <p:cNvPr id="19" name="Footer Placeholder 16"/>
          <p:cNvSpPr txBox="1">
            <a:spLocks/>
          </p:cNvSpPr>
          <p:nvPr userDrawn="1"/>
        </p:nvSpPr>
        <p:spPr>
          <a:xfrm>
            <a:off x="2359152" y="6044184"/>
            <a:ext cx="6784848" cy="713232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59025" y="4149080"/>
            <a:ext cx="6480175" cy="432048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 smtClean="0"/>
              <a:t>Regio:</a:t>
            </a:r>
            <a:endParaRPr lang="nl-BE" dirty="0"/>
          </a:p>
        </p:txBody>
      </p:sp>
      <p:sp>
        <p:nvSpPr>
          <p:cNvPr id="24" name="Footer Placeholder 16"/>
          <p:cNvSpPr txBox="1">
            <a:spLocks/>
          </p:cNvSpPr>
          <p:nvPr userDrawn="1"/>
        </p:nvSpPr>
        <p:spPr>
          <a:xfrm>
            <a:off x="1301558" y="198664"/>
            <a:ext cx="7537641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1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KWALITEITSBEVORDEREND PROGRAMMA VOOR EEN MEDISCH FARMACEUTISCH OVERLEG</a:t>
            </a:r>
            <a:endParaRPr lang="en-US" dirty="0" smtClean="0"/>
          </a:p>
        </p:txBody>
      </p:sp>
      <p:sp>
        <p:nvSpPr>
          <p:cNvPr id="30" name="Tijdelijke aanduiding vo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59024" y="4696544"/>
            <a:ext cx="6480175" cy="432048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 smtClean="0"/>
              <a:t>Moderator:</a:t>
            </a:r>
            <a:endParaRPr lang="nl-BE" dirty="0"/>
          </a:p>
        </p:txBody>
      </p:sp>
      <p:sp>
        <p:nvSpPr>
          <p:cNvPr id="31" name="Tijdelijke aanduiding voor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2359023" y="5242691"/>
            <a:ext cx="6480175" cy="432048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 smtClean="0"/>
              <a:t>Datum:</a:t>
            </a:r>
            <a:endParaRPr lang="nl-BE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5" hasCustomPrompt="1"/>
          </p:nvPr>
        </p:nvSpPr>
        <p:spPr>
          <a:xfrm>
            <a:off x="2359022" y="6053328"/>
            <a:ext cx="6480175" cy="704088"/>
          </a:xfrm>
        </p:spPr>
        <p:txBody>
          <a:bodyPr anchor="ctr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Koninklijke apothekers vereniging van </a:t>
            </a:r>
            <a:r>
              <a:rPr lang="nl-BE" dirty="0" err="1" smtClean="0"/>
              <a:t>antwerpen</a:t>
            </a:r>
            <a:r>
              <a:rPr lang="nl-BE" dirty="0" smtClean="0"/>
              <a:t> (KAVA) in  samenwerking met </a:t>
            </a:r>
            <a:r>
              <a:rPr lang="nl-BE" dirty="0" err="1" smtClean="0"/>
              <a:t>Domus</a:t>
            </a:r>
            <a:r>
              <a:rPr lang="nl-BE" dirty="0" smtClean="0"/>
              <a:t> </a:t>
            </a:r>
            <a:r>
              <a:rPr lang="nl-BE" dirty="0" err="1" smtClean="0"/>
              <a:t>medica</a:t>
            </a:r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t dank 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Met dank aan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74109"/>
            <a:ext cx="1080120" cy="108012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8" y="4839689"/>
            <a:ext cx="2592288" cy="938228"/>
          </a:xfrm>
          <a:prstGeom prst="rect">
            <a:avLst/>
          </a:prstGeom>
        </p:spPr>
      </p:pic>
      <p:sp>
        <p:nvSpPr>
          <p:cNvPr id="24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10635"/>
            <a:ext cx="1490135" cy="1012289"/>
          </a:xfrm>
          <a:prstGeom prst="rect">
            <a:avLst/>
          </a:prstGeom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2592883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lphaUcPeriod"/>
              <a:defRPr sz="2000">
                <a:solidFill>
                  <a:schemeClr val="tx2"/>
                </a:solidFill>
              </a:defRPr>
            </a:lvl1pPr>
            <a:lvl2pPr marL="880110" indent="-514350">
              <a:buFont typeface="+mj-lt"/>
              <a:buAutoNum type="arabicPeriod"/>
              <a:defRPr sz="2000">
                <a:solidFill>
                  <a:schemeClr val="tx2"/>
                </a:solidFill>
              </a:defRPr>
            </a:lvl2pPr>
            <a:lvl3pPr marL="1143000" indent="-457200">
              <a:buFont typeface="+mj-lt"/>
              <a:buAutoNum type="romanLcPeriod"/>
              <a:defRPr sz="2000">
                <a:solidFill>
                  <a:schemeClr val="tx2"/>
                </a:solidFill>
              </a:defRPr>
            </a:lvl3pPr>
            <a:lvl4pPr marL="1600200" indent="-457200">
              <a:buFont typeface="+mj-lt"/>
              <a:buAutoNum type="alphaUcPeriod"/>
              <a:defRPr/>
            </a:lvl4pPr>
            <a:lvl5pPr marL="2057400" indent="-4572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702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FAF-6DFD-43A0-BEC6-D31BF4361FDF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CB08-46A1-4F60-B705-B71797976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94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stel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nl-NL" dirty="0" smtClean="0"/>
              <a:t>Doelstellingen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609601" y="1758681"/>
            <a:ext cx="1630680" cy="4052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2" y="2847494"/>
            <a:ext cx="1354536" cy="1544575"/>
          </a:xfrm>
          <a:prstGeom prst="rect">
            <a:avLst/>
          </a:prstGeom>
        </p:spPr>
      </p:pic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2329157" y="1758681"/>
            <a:ext cx="6357643" cy="414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nl-BE" dirty="0" smtClean="0"/>
              <a:t>Doelstelling 1</a:t>
            </a:r>
            <a:endParaRPr lang="nl-BE" dirty="0"/>
          </a:p>
        </p:txBody>
      </p:sp>
      <p:sp>
        <p:nvSpPr>
          <p:cNvPr id="21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29156" y="2276872"/>
            <a:ext cx="6357643" cy="414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nl-BE" dirty="0" smtClean="0"/>
              <a:t>Doelstelling 2</a:t>
            </a:r>
            <a:endParaRPr lang="nl-BE" dirty="0"/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Overzicht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359025" y="1700213"/>
            <a:ext cx="6407150" cy="410527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lphaUcPeriod"/>
              <a:defRPr sz="2000">
                <a:solidFill>
                  <a:schemeClr val="tx2"/>
                </a:solidFill>
              </a:defRPr>
            </a:lvl1pPr>
            <a:lvl2pPr marL="880110" indent="-514350">
              <a:buFont typeface="+mj-lt"/>
              <a:buAutoNum type="arabicPeriod"/>
              <a:defRPr sz="2000">
                <a:solidFill>
                  <a:schemeClr val="tx2"/>
                </a:solidFill>
              </a:defRPr>
            </a:lvl2pPr>
            <a:lvl3pPr marL="1143000" indent="-457200">
              <a:buFont typeface="+mj-lt"/>
              <a:buAutoNum type="romanLcPeriod"/>
              <a:defRPr sz="2000">
                <a:solidFill>
                  <a:schemeClr val="tx2"/>
                </a:solidFill>
              </a:defRPr>
            </a:lvl3pPr>
            <a:lvl4pPr marL="1600200" indent="-457200">
              <a:buFont typeface="+mj-lt"/>
              <a:buAutoNum type="alphaUcPeriod"/>
              <a:defRPr/>
            </a:lvl4pPr>
            <a:lvl5pPr marL="2057400" indent="-4572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14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Inleiding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Conclusie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675377" y="1758681"/>
            <a:ext cx="1564903" cy="4052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2" y="2847494"/>
            <a:ext cx="1354536" cy="1544575"/>
          </a:xfrm>
          <a:prstGeom prst="rect">
            <a:avLst/>
          </a:prstGeom>
        </p:spPr>
      </p:pic>
      <p:sp>
        <p:nvSpPr>
          <p:cNvPr id="16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2329157" y="1758681"/>
            <a:ext cx="6357643" cy="414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nl-BE" dirty="0" smtClean="0"/>
              <a:t>Punt 1</a:t>
            </a:r>
            <a:endParaRPr lang="nl-BE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29156" y="2276872"/>
            <a:ext cx="6357643" cy="414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nl-BE" dirty="0" smtClean="0"/>
              <a:t>Punt 2</a:t>
            </a:r>
            <a:endParaRPr lang="nl-BE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dank 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Met dank aan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84490"/>
            <a:ext cx="2195791" cy="219579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08" y="1988840"/>
            <a:ext cx="4220531" cy="1527539"/>
          </a:xfrm>
          <a:prstGeom prst="rect">
            <a:avLst/>
          </a:prstGeom>
        </p:spPr>
      </p:pic>
      <p:sp>
        <p:nvSpPr>
          <p:cNvPr id="24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05" y="3498884"/>
            <a:ext cx="3024336" cy="20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‹nr.›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18" name="Rectangle 9"/>
          <p:cNvSpPr/>
          <p:nvPr userDrawn="1"/>
        </p:nvSpPr>
        <p:spPr>
          <a:xfrm>
            <a:off x="-9144" y="6044184"/>
            <a:ext cx="836728" cy="7223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/>
          <p:nvPr userDrawn="1"/>
        </p:nvSpPr>
        <p:spPr>
          <a:xfrm>
            <a:off x="899592" y="6044184"/>
            <a:ext cx="82444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6053138"/>
            <a:ext cx="7787207" cy="70485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Bronnen</a:t>
            </a:r>
            <a:endParaRPr lang="nl-BE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" y="6101872"/>
            <a:ext cx="532318" cy="6070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5/8/2018 2:33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‹nr.›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2" r:id="rId2"/>
    <p:sldLayoutId id="2147483705" r:id="rId3"/>
    <p:sldLayoutId id="2147483704" r:id="rId4"/>
    <p:sldLayoutId id="2147483700" r:id="rId5"/>
    <p:sldLayoutId id="2147483696" r:id="rId6"/>
    <p:sldLayoutId id="2147483703" r:id="rId7"/>
    <p:sldLayoutId id="2147483697" r:id="rId8"/>
    <p:sldLayoutId id="2147483698" r:id="rId9"/>
    <p:sldLayoutId id="2147483699" r:id="rId10"/>
    <p:sldLayoutId id="2147483701" r:id="rId11"/>
    <p:sldLayoutId id="2147483706" r:id="rId12"/>
    <p:sldLayoutId id="2147483707" r:id="rId13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niet-limitatieve%20lijst%20van%20medicati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../aanpassen%20geneesmiddelen%20NBVN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587680" cy="1828800"/>
          </a:xfrm>
        </p:spPr>
        <p:txBody>
          <a:bodyPr>
            <a:normAutofit/>
          </a:bodyPr>
          <a:lstStyle/>
          <a:p>
            <a:r>
              <a:rPr lang="nl-BE" dirty="0" smtClean="0"/>
              <a:t>Multidisciplinaire aanpak CNI  module </a:t>
            </a:r>
            <a:r>
              <a:rPr lang="nl-BE" dirty="0" smtClean="0"/>
              <a:t>Kennisoverdracht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33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Eiwit in urine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92500" lnSpcReduction="20000"/>
          </a:bodyPr>
          <a:lstStyle/>
          <a:p>
            <a:r>
              <a:rPr lang="nl-BE" sz="1800" dirty="0" smtClean="0"/>
              <a:t>Dipstick : erg </a:t>
            </a:r>
            <a:r>
              <a:rPr lang="nl-BE" sz="1800" dirty="0"/>
              <a:t>lage </a:t>
            </a:r>
            <a:r>
              <a:rPr lang="nl-BE" sz="1800" dirty="0" smtClean="0"/>
              <a:t>sensitiviteit</a:t>
            </a:r>
          </a:p>
          <a:p>
            <a:r>
              <a:rPr lang="nl-BE" sz="1800" dirty="0" smtClean="0"/>
              <a:t>24-uurs </a:t>
            </a:r>
            <a:r>
              <a:rPr lang="nl-BE" sz="1800" dirty="0"/>
              <a:t>urine</a:t>
            </a:r>
            <a:br>
              <a:rPr lang="nl-BE" sz="1800" dirty="0"/>
            </a:br>
            <a:r>
              <a:rPr lang="nl-BE" sz="1800" dirty="0" smtClean="0"/>
              <a:t>vergt </a:t>
            </a:r>
            <a:r>
              <a:rPr lang="nl-BE" sz="1800" dirty="0"/>
              <a:t>collectie, mogelijke onvolledigheid van de collectie, invloed van dehydratatie </a:t>
            </a:r>
          </a:p>
          <a:p>
            <a:r>
              <a:rPr lang="nl-BE" sz="1800" dirty="0"/>
              <a:t>ochtend-urine-staal: ratio </a:t>
            </a:r>
            <a:br>
              <a:rPr lang="nl-BE" sz="1800" dirty="0"/>
            </a:br>
            <a:r>
              <a:rPr lang="nl-BE" sz="1800" dirty="0"/>
              <a:t>	= gecorrigeerde proteïnurie</a:t>
            </a:r>
            <a:br>
              <a:rPr lang="nl-BE" sz="1800" dirty="0"/>
            </a:br>
            <a:r>
              <a:rPr lang="nl-BE" sz="1800" dirty="0"/>
              <a:t>	</a:t>
            </a:r>
            <a:r>
              <a:rPr lang="nl-BE" sz="1800" u="sng" dirty="0"/>
              <a:t> proteïne-concentratie</a:t>
            </a:r>
            <a:r>
              <a:rPr lang="nl-BE" sz="1800" dirty="0"/>
              <a:t>  (in mg/dl)</a:t>
            </a:r>
            <a:br>
              <a:rPr lang="nl-BE" sz="1800" dirty="0"/>
            </a:br>
            <a:r>
              <a:rPr lang="nl-BE" sz="1800" dirty="0"/>
              <a:t>	creatinine-concentratie (in g/dl)</a:t>
            </a:r>
            <a:br>
              <a:rPr lang="nl-BE" sz="1800" dirty="0"/>
            </a:b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	gecorrigeerde proteïnurie: vanaf 450 mg/g  (&gt; 50 mg/</a:t>
            </a:r>
            <a:r>
              <a:rPr lang="nl-BE" sz="1800" dirty="0" err="1"/>
              <a:t>mmol</a:t>
            </a:r>
            <a:r>
              <a:rPr lang="nl-BE" sz="1800" dirty="0"/>
              <a:t>)</a:t>
            </a:r>
            <a:br>
              <a:rPr lang="nl-BE" sz="1800" dirty="0"/>
            </a:br>
            <a:r>
              <a:rPr lang="nl-BE" sz="1800" dirty="0"/>
              <a:t>	gecorrigeerde </a:t>
            </a:r>
            <a:r>
              <a:rPr lang="nl-BE" sz="1800" dirty="0" err="1"/>
              <a:t>albuminurie</a:t>
            </a:r>
            <a:r>
              <a:rPr lang="nl-BE" sz="1800" dirty="0"/>
              <a:t>: vanaf 300 mg/g (&gt; 30 mg/</a:t>
            </a:r>
            <a:r>
              <a:rPr lang="nl-BE" sz="1800" dirty="0" err="1"/>
              <a:t>mmol</a:t>
            </a:r>
            <a:r>
              <a:rPr lang="nl-BE" sz="1800" dirty="0"/>
              <a:t>)</a:t>
            </a:r>
            <a:br>
              <a:rPr lang="nl-BE" sz="1800" dirty="0"/>
            </a:b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	bij diabetici: urinaire albumine-creatinine-ratio (ACR) sensitiever dan </a:t>
            </a:r>
            <a:br>
              <a:rPr lang="nl-BE" sz="1800" dirty="0"/>
            </a:br>
            <a:r>
              <a:rPr lang="nl-BE" sz="1800" dirty="0"/>
              <a:t>			proteïne/creatinine-ratio</a:t>
            </a:r>
          </a:p>
          <a:p>
            <a:endParaRPr lang="nl-BE" sz="1800" dirty="0"/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 </a:t>
            </a:r>
            <a:r>
              <a:rPr lang="nl-BE" sz="1800" dirty="0"/>
              <a:t>discussie over de referentiewaarden </a:t>
            </a:r>
            <a:br>
              <a:rPr lang="nl-BE" sz="1800" dirty="0"/>
            </a:br>
            <a:r>
              <a:rPr lang="nl-BE" sz="1800" dirty="0">
                <a:sym typeface="Wingdings" panose="05000000000000000000" pitchFamily="2" charset="2"/>
              </a:rPr>
              <a:t> e</a:t>
            </a:r>
            <a:r>
              <a:rPr lang="nl-BE" sz="1800" dirty="0"/>
              <a:t>lke hoeveelheid albumine of proteïne is een probleem </a:t>
            </a:r>
            <a:r>
              <a:rPr lang="nl-BE" sz="1800" dirty="0" smtClean="0"/>
              <a:t>!</a:t>
            </a:r>
            <a:endParaRPr lang="nl-NL" sz="1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4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2" descr="https://www.henw.org/images/articles/hw09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8" y="-9004"/>
            <a:ext cx="6839854" cy="68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2" descr="Afbeeldingsresultaat voor nierinsufficiënt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20949" r="3416" b="2374"/>
          <a:stretch/>
        </p:blipFill>
        <p:spPr bwMode="auto">
          <a:xfrm>
            <a:off x="-189466" y="332656"/>
            <a:ext cx="933346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9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Beleid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nl-BE" sz="2400" dirty="0"/>
              <a:t>nierinsufficiëntie in kaart </a:t>
            </a:r>
            <a:r>
              <a:rPr lang="nl-BE" sz="2400" dirty="0" smtClean="0"/>
              <a:t>brengen en reversibiliteit nakijken 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pPr>
              <a:buAutoNum type="arabicPeriod"/>
            </a:pPr>
            <a:r>
              <a:rPr lang="nl-BE" sz="2400" dirty="0"/>
              <a:t>verdere acteruitgang van de nierfunctie </a:t>
            </a:r>
            <a:r>
              <a:rPr lang="nl-BE" sz="2400" dirty="0" smtClean="0"/>
              <a:t>tegengaan (factoren</a:t>
            </a:r>
            <a:r>
              <a:rPr lang="nl-BE" sz="2400" dirty="0"/>
              <a:t>: hypertensie, diabetes, </a:t>
            </a:r>
            <a:r>
              <a:rPr lang="nl-BE" sz="2400" dirty="0" err="1"/>
              <a:t>albuminurie</a:t>
            </a:r>
            <a:r>
              <a:rPr lang="nl-BE" sz="2400" dirty="0"/>
              <a:t>, </a:t>
            </a:r>
            <a:r>
              <a:rPr lang="nl-BE" sz="2400" dirty="0" err="1"/>
              <a:t>proteinurie</a:t>
            </a:r>
            <a:r>
              <a:rPr lang="nl-BE" sz="2400" dirty="0"/>
              <a:t>, </a:t>
            </a:r>
            <a:r>
              <a:rPr lang="nl-BE" sz="2400" dirty="0" err="1"/>
              <a:t>dyslipidemie</a:t>
            </a:r>
            <a:r>
              <a:rPr lang="nl-BE" sz="2400" dirty="0"/>
              <a:t>, overgewicht, </a:t>
            </a:r>
            <a:r>
              <a:rPr lang="nl-BE" sz="2400" dirty="0" smtClean="0"/>
              <a:t>roken)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pPr>
              <a:buAutoNum type="arabicPeriod"/>
            </a:pPr>
            <a:r>
              <a:rPr lang="nl-BE" sz="2400" dirty="0"/>
              <a:t>complicaties van nierinsufficiëntie </a:t>
            </a:r>
            <a:r>
              <a:rPr lang="nl-BE" sz="2400" dirty="0" smtClean="0"/>
              <a:t>opvangen (hypertensie</a:t>
            </a:r>
            <a:r>
              <a:rPr lang="nl-BE" sz="2400" dirty="0"/>
              <a:t>, anemie, Vit D </a:t>
            </a:r>
            <a:r>
              <a:rPr lang="nl-BE" sz="2400" dirty="0" err="1"/>
              <a:t>deficientie</a:t>
            </a:r>
            <a:r>
              <a:rPr lang="nl-BE" sz="2400" dirty="0"/>
              <a:t>, </a:t>
            </a:r>
            <a:r>
              <a:rPr lang="nl-BE" sz="2400" dirty="0" err="1"/>
              <a:t>hypofosfatemie</a:t>
            </a:r>
            <a:r>
              <a:rPr lang="nl-BE" sz="2400" dirty="0"/>
              <a:t>, metabole acidose, </a:t>
            </a:r>
            <a:r>
              <a:rPr lang="nl-BE" sz="2400" dirty="0" err="1"/>
              <a:t>hyperkaliemie</a:t>
            </a:r>
            <a:r>
              <a:rPr lang="nl-BE" sz="2400" dirty="0"/>
              <a:t>, </a:t>
            </a:r>
            <a:r>
              <a:rPr lang="nl-BE" sz="2400" dirty="0" smtClean="0"/>
              <a:t>jicht)</a:t>
            </a:r>
            <a:endParaRPr lang="nl-BE" sz="2400" dirty="0"/>
          </a:p>
          <a:p>
            <a:pPr>
              <a:buAutoNum type="arabicPeriod"/>
            </a:pPr>
            <a:endParaRPr lang="nl-BE" sz="2400" dirty="0"/>
          </a:p>
          <a:p>
            <a:pPr>
              <a:buAutoNum type="arabicPeriod"/>
            </a:pPr>
            <a:r>
              <a:rPr lang="nl-BE" sz="2400" dirty="0"/>
              <a:t>cardiovasculaire </a:t>
            </a:r>
            <a:r>
              <a:rPr lang="nl-BE" sz="2400" dirty="0" smtClean="0"/>
              <a:t>risicopreventie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pPr>
              <a:buAutoNum type="arabicPeriod"/>
            </a:pPr>
            <a:r>
              <a:rPr lang="nl-BE" sz="2400" dirty="0"/>
              <a:t>dosis van medicatie aanpassen aan de nierfunctie</a:t>
            </a:r>
            <a:endParaRPr lang="nl-NL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7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 in kaart brengen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92500" lnSpcReduction="10000"/>
          </a:bodyPr>
          <a:lstStyle/>
          <a:p>
            <a:r>
              <a:rPr lang="nl-BE" sz="2400" u="sng" dirty="0"/>
              <a:t>opsporen risicofactoren</a:t>
            </a:r>
            <a:br>
              <a:rPr lang="nl-BE" sz="2400" u="sng" dirty="0"/>
            </a:br>
            <a:r>
              <a:rPr lang="nl-BE" sz="2400" dirty="0"/>
              <a:t>	leeftijd (&gt; 55 jaar), diabetes, hypertensie</a:t>
            </a:r>
            <a:br>
              <a:rPr lang="nl-BE" sz="2400" dirty="0"/>
            </a:br>
            <a:r>
              <a:rPr lang="nl-BE" sz="2400" dirty="0"/>
              <a:t>	cardiovasculaire aandoeningen en antecedenten (</a:t>
            </a:r>
            <a:r>
              <a:rPr lang="nl-BE" sz="2400" dirty="0" err="1"/>
              <a:t>grade</a:t>
            </a:r>
            <a:r>
              <a:rPr lang="nl-BE" sz="2400" dirty="0"/>
              <a:t> 1C)</a:t>
            </a:r>
            <a:br>
              <a:rPr lang="nl-BE" sz="2400" dirty="0"/>
            </a:br>
            <a:r>
              <a:rPr lang="nl-BE" sz="2400" dirty="0"/>
              <a:t>	familiale anamnese van erfelijke nierziekten, vooral </a:t>
            </a:r>
            <a:r>
              <a:rPr lang="nl-BE" sz="2400" dirty="0" err="1"/>
              <a:t>polycystische</a:t>
            </a:r>
            <a:r>
              <a:rPr lang="nl-BE" sz="2400" dirty="0"/>
              <a:t> nieren (</a:t>
            </a:r>
            <a:r>
              <a:rPr lang="nl-BE" sz="2400" dirty="0" err="1"/>
              <a:t>grade</a:t>
            </a:r>
            <a:r>
              <a:rPr lang="nl-BE" sz="2400" dirty="0"/>
              <a:t> 2C)</a:t>
            </a:r>
          </a:p>
          <a:p>
            <a:pPr marL="0" indent="0">
              <a:buNone/>
            </a:pPr>
            <a:endParaRPr lang="nl-BE" sz="1800" i="1" dirty="0"/>
          </a:p>
          <a:p>
            <a:pPr marL="0" indent="0">
              <a:buNone/>
            </a:pPr>
            <a:r>
              <a:rPr lang="nl-BE" sz="1800" i="1" dirty="0">
                <a:sym typeface="Wingdings" panose="05000000000000000000" pitchFamily="2" charset="2"/>
              </a:rPr>
              <a:t>     </a:t>
            </a:r>
            <a:r>
              <a:rPr lang="nl-BE" sz="1800" i="1" dirty="0"/>
              <a:t>belangrijk: nierinsufficiëntie is een onafhankelijke risicofactor voor cardiovasculaire mortaliteit</a:t>
            </a:r>
          </a:p>
          <a:p>
            <a:r>
              <a:rPr lang="nl-BE" sz="2400" u="sng" dirty="0"/>
              <a:t>oppuntstelling </a:t>
            </a:r>
            <a:r>
              <a:rPr lang="nl-BE" sz="2400" u="sng" dirty="0" err="1"/>
              <a:t>nierschade</a:t>
            </a:r>
            <a:r>
              <a:rPr lang="nl-BE" sz="2400" u="sng" dirty="0"/>
              <a:t> </a:t>
            </a:r>
            <a:br>
              <a:rPr lang="nl-BE" sz="2400" u="sng" dirty="0"/>
            </a:br>
            <a:r>
              <a:rPr lang="nl-BE" sz="2400" dirty="0"/>
              <a:t>	</a:t>
            </a:r>
            <a:r>
              <a:rPr lang="nl-BE" sz="2400" dirty="0" err="1"/>
              <a:t>bloedname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>	urinestaal</a:t>
            </a:r>
            <a:br>
              <a:rPr lang="nl-BE" sz="2400" dirty="0"/>
            </a:br>
            <a:r>
              <a:rPr lang="nl-BE" sz="2400" dirty="0"/>
              <a:t>	aanvullend (beeldvormend) onderzoek</a:t>
            </a:r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2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Laboratorium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92500"/>
          </a:bodyPr>
          <a:lstStyle/>
          <a:p>
            <a:r>
              <a:rPr lang="nl-BE" sz="2400" dirty="0"/>
              <a:t>BLOED</a:t>
            </a:r>
            <a:br>
              <a:rPr lang="nl-BE" sz="2400" dirty="0"/>
            </a:br>
            <a:r>
              <a:rPr lang="nl-BE" sz="2400" dirty="0"/>
              <a:t>	creatinine, ureum, urinezuur</a:t>
            </a:r>
            <a:br>
              <a:rPr lang="nl-BE" sz="2400" dirty="0"/>
            </a:br>
            <a:r>
              <a:rPr lang="nl-BE" sz="2400" dirty="0"/>
              <a:t>	glucose en lipiden (CV risico)</a:t>
            </a:r>
            <a:br>
              <a:rPr lang="nl-BE" sz="2400" dirty="0"/>
            </a:br>
            <a:r>
              <a:rPr lang="nl-BE" sz="2400" dirty="0"/>
              <a:t>	bloedbeeld (anemie) (vanaf stadium 3)</a:t>
            </a:r>
            <a:br>
              <a:rPr lang="nl-BE" sz="2400" dirty="0"/>
            </a:br>
            <a:r>
              <a:rPr lang="nl-BE" sz="2400" dirty="0"/>
              <a:t>	bicarbonaat, Na, K, Cl, Ca, fosfor, PTH, Vit D  (acidose - </a:t>
            </a:r>
            <a:r>
              <a:rPr lang="nl-BE" sz="2400" dirty="0" smtClean="0"/>
              <a:t>	botmetabolisme</a:t>
            </a:r>
            <a:r>
              <a:rPr lang="nl-BE" sz="2400" dirty="0"/>
              <a:t>) (vanaf stadium 4)</a:t>
            </a:r>
          </a:p>
          <a:p>
            <a:endParaRPr lang="nl-BE" sz="2400" dirty="0"/>
          </a:p>
          <a:p>
            <a:r>
              <a:rPr lang="nl-BE" sz="2400" dirty="0"/>
              <a:t>URINE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proteinurie</a:t>
            </a:r>
            <a:r>
              <a:rPr lang="nl-BE" sz="2400" dirty="0"/>
              <a:t> op ochtendstaal </a:t>
            </a:r>
            <a:r>
              <a:rPr lang="nl-BE" sz="2400" dirty="0" smtClean="0"/>
              <a:t>of 24-uurs </a:t>
            </a:r>
            <a:r>
              <a:rPr lang="nl-BE" sz="2400" dirty="0"/>
              <a:t>urine (kwantificatie </a:t>
            </a:r>
            <a:r>
              <a:rPr lang="nl-BE" sz="2400" dirty="0" smtClean="0"/>
              <a:t>	</a:t>
            </a:r>
            <a:r>
              <a:rPr lang="nl-BE" sz="2400" dirty="0" err="1" smtClean="0"/>
              <a:t>proteinurie</a:t>
            </a:r>
            <a:r>
              <a:rPr lang="nl-BE" sz="2400" dirty="0"/>
              <a:t>) </a:t>
            </a:r>
            <a:r>
              <a:rPr lang="nl-BE" sz="2400" dirty="0" smtClean="0"/>
              <a:t>of ratio </a:t>
            </a:r>
            <a:r>
              <a:rPr lang="nl-BE" sz="2400" dirty="0"/>
              <a:t>urinaire </a:t>
            </a:r>
            <a:r>
              <a:rPr lang="nl-BE" sz="2400" dirty="0" err="1"/>
              <a:t>proteine</a:t>
            </a:r>
            <a:r>
              <a:rPr lang="nl-BE" sz="2400" dirty="0"/>
              <a:t>/creatinine-concentratie </a:t>
            </a:r>
            <a:r>
              <a:rPr lang="nl-BE" sz="2400" dirty="0" smtClean="0"/>
              <a:t>	(</a:t>
            </a:r>
            <a:r>
              <a:rPr lang="nl-BE" sz="2400" dirty="0"/>
              <a:t>gecorrigeerde </a:t>
            </a:r>
            <a:r>
              <a:rPr lang="nl-BE" sz="2400" dirty="0" err="1"/>
              <a:t>proteinurie</a:t>
            </a:r>
            <a:r>
              <a:rPr lang="nl-BE" sz="2400" dirty="0"/>
              <a:t>)</a:t>
            </a:r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0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Aanpak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/>
              <a:t>Hypertensie</a:t>
            </a:r>
            <a:br>
              <a:rPr lang="nl-BE" sz="2400" dirty="0"/>
            </a:br>
            <a:r>
              <a:rPr lang="nl-BE" sz="2400" dirty="0"/>
              <a:t>	streefdoel  &lt; 130/80 </a:t>
            </a:r>
            <a:r>
              <a:rPr lang="nl-BE" sz="2400" dirty="0" err="1"/>
              <a:t>mmHg</a:t>
            </a:r>
            <a:r>
              <a:rPr lang="nl-BE" sz="2400" dirty="0"/>
              <a:t> ; &lt; 125/75 bij proteïnurie</a:t>
            </a:r>
            <a:br>
              <a:rPr lang="nl-BE" sz="2400" dirty="0"/>
            </a:br>
            <a:r>
              <a:rPr lang="nl-BE" sz="2400" dirty="0"/>
              <a:t>	medicatie: ACE-i en/of </a:t>
            </a:r>
            <a:r>
              <a:rPr lang="nl-BE" sz="2400" dirty="0" err="1"/>
              <a:t>thiazide</a:t>
            </a:r>
            <a:r>
              <a:rPr lang="nl-BE" sz="2400" dirty="0"/>
              <a:t> diureticum</a:t>
            </a:r>
          </a:p>
          <a:p>
            <a:endParaRPr lang="nl-BE" sz="2400" dirty="0"/>
          </a:p>
          <a:p>
            <a:r>
              <a:rPr lang="nl-BE" sz="2400" dirty="0"/>
              <a:t>Diabetes</a:t>
            </a:r>
            <a:br>
              <a:rPr lang="nl-BE" sz="2400" dirty="0"/>
            </a:br>
            <a:r>
              <a:rPr lang="nl-BE" sz="2400" dirty="0"/>
              <a:t>	volgens de richtlijnen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cave</a:t>
            </a:r>
            <a:r>
              <a:rPr lang="nl-BE" sz="2400" dirty="0"/>
              <a:t> metformine bij e-GFR &lt; 50 ml/min</a:t>
            </a:r>
          </a:p>
          <a:p>
            <a:endParaRPr lang="nl-BE" sz="2400" dirty="0"/>
          </a:p>
          <a:p>
            <a:r>
              <a:rPr lang="nl-BE" sz="2400" dirty="0"/>
              <a:t>Hyperlipidemie</a:t>
            </a:r>
            <a:br>
              <a:rPr lang="nl-BE" sz="2400" dirty="0"/>
            </a:br>
            <a:r>
              <a:rPr lang="nl-BE" sz="2400" dirty="0"/>
              <a:t>	statines</a:t>
            </a:r>
            <a:br>
              <a:rPr lang="nl-BE" sz="2400" dirty="0"/>
            </a:br>
            <a:endParaRPr lang="nl-BE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0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ACE-i en ARB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85000" lnSpcReduction="10000"/>
          </a:bodyPr>
          <a:lstStyle/>
          <a:p>
            <a:r>
              <a:rPr lang="nl-BE" sz="2400" dirty="0"/>
              <a:t>ACE-i en ARB inhiberen de activatie van het RAS-systeem</a:t>
            </a:r>
          </a:p>
          <a:p>
            <a:endParaRPr lang="nl-BE" sz="2400" dirty="0" smtClean="0"/>
          </a:p>
          <a:p>
            <a:r>
              <a:rPr lang="nl-BE" sz="2400" dirty="0" smtClean="0"/>
              <a:t>ACE-i </a:t>
            </a:r>
            <a:r>
              <a:rPr lang="nl-BE" sz="2400" dirty="0"/>
              <a:t>doen de intra glomerulaire filtratiedruk dalen en verminderen daardoor de glomerulaire hyperfiltratie met 35 tot 40 %. </a:t>
            </a:r>
            <a:br>
              <a:rPr lang="nl-BE" sz="2400" dirty="0"/>
            </a:b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r>
              <a:rPr lang="nl-BE" sz="2400" dirty="0"/>
              <a:t>ARB blijken even effectief in het verlagen van de proteïnurie en het afremmen van de evolutie van de nierinsufficiëntie.</a:t>
            </a:r>
            <a:br>
              <a:rPr lang="nl-BE" sz="2400" dirty="0"/>
            </a:br>
            <a:r>
              <a:rPr lang="nl-BE" sz="2400" dirty="0" smtClean="0"/>
              <a:t>	</a:t>
            </a:r>
            <a:br>
              <a:rPr lang="nl-BE" sz="2400" dirty="0" smtClean="0"/>
            </a:br>
            <a:r>
              <a:rPr lang="nl-BE" sz="2400" dirty="0" smtClean="0"/>
              <a:t>In </a:t>
            </a:r>
            <a:r>
              <a:rPr lang="nl-BE" sz="2400" dirty="0"/>
              <a:t>de praktijk hebben de ARB geen voordelen </a:t>
            </a:r>
            <a:r>
              <a:rPr lang="nl-BE" sz="2400" dirty="0" err="1"/>
              <a:t>tov</a:t>
            </a:r>
            <a:r>
              <a:rPr lang="nl-BE" sz="2400" dirty="0"/>
              <a:t> de ACE-i: er is weinig verschil in efficiëntie, er </a:t>
            </a:r>
            <a:r>
              <a:rPr lang="nl-BE" sz="2400" dirty="0" smtClean="0"/>
              <a:t>is </a:t>
            </a:r>
            <a:r>
              <a:rPr lang="nl-BE" sz="2400" dirty="0"/>
              <a:t>niet minder </a:t>
            </a:r>
            <a:r>
              <a:rPr lang="nl-BE" sz="2400" dirty="0" err="1"/>
              <a:t>hyperkaliemie</a:t>
            </a:r>
            <a:r>
              <a:rPr lang="nl-BE" sz="2400" dirty="0"/>
              <a:t>, amper verschil in incidentie van hoest. 	Er is slechts één harde indicatie voor ARB, namelijk intolerante voor </a:t>
            </a:r>
            <a:r>
              <a:rPr lang="nl-BE" sz="2400" dirty="0" smtClean="0"/>
              <a:t>ACE-i</a:t>
            </a:r>
            <a:endParaRPr lang="nl-BE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95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Diuretica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85000" lnSpcReduction="10000"/>
          </a:bodyPr>
          <a:lstStyle/>
          <a:p>
            <a:r>
              <a:rPr lang="nl-BE" sz="2400" dirty="0"/>
              <a:t>Diuretica gaan zoutretentie tegen</a:t>
            </a:r>
          </a:p>
          <a:p>
            <a:r>
              <a:rPr lang="nl-BE" sz="2400" dirty="0"/>
              <a:t>Diuretica hebben een bijkomend (naast Ace-i) effect op de reductie van proteïnurie</a:t>
            </a:r>
            <a:br>
              <a:rPr lang="nl-BE" sz="2400" dirty="0"/>
            </a:br>
            <a:r>
              <a:rPr lang="nl-BE" sz="2400" dirty="0"/>
              <a:t>Dat geldt voor zowel </a:t>
            </a:r>
            <a:r>
              <a:rPr lang="nl-BE" sz="2400" dirty="0" err="1"/>
              <a:t>thiaziden</a:t>
            </a:r>
            <a:r>
              <a:rPr lang="nl-BE" sz="2400" dirty="0"/>
              <a:t>, </a:t>
            </a:r>
            <a:r>
              <a:rPr lang="nl-BE" sz="2400" dirty="0" err="1"/>
              <a:t>lisdiuretica</a:t>
            </a:r>
            <a:r>
              <a:rPr lang="nl-BE" sz="2400" dirty="0"/>
              <a:t> als voor </a:t>
            </a:r>
            <a:r>
              <a:rPr lang="nl-BE" sz="2400" dirty="0" err="1" smtClean="0"/>
              <a:t>spironolactone</a:t>
            </a:r>
            <a:r>
              <a:rPr lang="nl-BE" sz="2400" dirty="0" smtClean="0"/>
              <a:t>. Onvoldoende </a:t>
            </a:r>
            <a:r>
              <a:rPr lang="nl-BE" sz="2400" dirty="0"/>
              <a:t>effect van diuretica kan te wijten zijn aan onvoldoende zoutbeperking, of </a:t>
            </a:r>
            <a:r>
              <a:rPr lang="nl-BE" sz="2400" dirty="0" err="1" smtClean="0"/>
              <a:t>lisdiuretica</a:t>
            </a:r>
            <a:r>
              <a:rPr lang="nl-BE" sz="2400" dirty="0" smtClean="0"/>
              <a:t>-resistentie </a:t>
            </a:r>
            <a:r>
              <a:rPr lang="nl-BE" sz="2400" dirty="0"/>
              <a:t>bij langdurig gebruik</a:t>
            </a:r>
            <a:br>
              <a:rPr lang="nl-BE" sz="2400" dirty="0"/>
            </a:br>
            <a:endParaRPr lang="nl-BE" sz="2400" dirty="0" smtClean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nl-BE" sz="2400" dirty="0" smtClean="0"/>
              <a:t>Oplossing</a:t>
            </a:r>
            <a:r>
              <a:rPr lang="nl-BE" sz="2400" dirty="0"/>
              <a:t>: dosis opdrijven of associatie met </a:t>
            </a:r>
            <a:r>
              <a:rPr lang="nl-BE" sz="2400" dirty="0" err="1"/>
              <a:t>thiazide</a:t>
            </a:r>
            <a:r>
              <a:rPr lang="nl-BE" sz="2400" dirty="0"/>
              <a:t> diureticum, dat in combinatietherapie ook bij </a:t>
            </a:r>
            <a:r>
              <a:rPr lang="nl-BE" sz="2400" dirty="0" smtClean="0"/>
              <a:t>lagere </a:t>
            </a:r>
            <a:r>
              <a:rPr lang="nl-BE" sz="2400" dirty="0"/>
              <a:t>GFR nog effectief is</a:t>
            </a:r>
            <a:r>
              <a:rPr lang="nl-BE" sz="2400" dirty="0" smtClean="0"/>
              <a:t>.</a:t>
            </a:r>
          </a:p>
          <a:p>
            <a:pPr marL="0" indent="0">
              <a:buNone/>
            </a:pPr>
            <a:r>
              <a:rPr lang="nl-BE" sz="2400" dirty="0" smtClean="0"/>
              <a:t>C. Eens </a:t>
            </a:r>
            <a:r>
              <a:rPr lang="nl-BE" sz="2400" dirty="0"/>
              <a:t>de klaring lager is dan 30 ml/min hebben </a:t>
            </a:r>
            <a:r>
              <a:rPr lang="nl-BE" sz="2400" dirty="0" err="1"/>
              <a:t>thiaziden</a:t>
            </a:r>
            <a:r>
              <a:rPr lang="nl-BE" sz="2400" dirty="0"/>
              <a:t> in monotherapie geen effect meer. </a:t>
            </a:r>
            <a:r>
              <a:rPr lang="nl-BE" sz="2400" dirty="0" err="1"/>
              <a:t>Lisdiuretica</a:t>
            </a:r>
            <a:r>
              <a:rPr lang="nl-BE" sz="2400" dirty="0"/>
              <a:t> (of combinatie) hebben dan de </a:t>
            </a:r>
            <a:r>
              <a:rPr lang="nl-BE" sz="2400" dirty="0" smtClean="0"/>
              <a:t>voorkeur.</a:t>
            </a:r>
          </a:p>
          <a:p>
            <a:pPr marL="0" indent="0">
              <a:buNone/>
            </a:pPr>
            <a:r>
              <a:rPr lang="nl-BE" sz="1700" dirty="0" smtClean="0"/>
              <a:t>Voor </a:t>
            </a:r>
            <a:r>
              <a:rPr lang="nl-BE" sz="1700" dirty="0"/>
              <a:t>bumetanide is een veel stabielere resorptie aangetoond dan voor furosemide </a:t>
            </a:r>
            <a:br>
              <a:rPr lang="nl-BE" sz="1700" dirty="0"/>
            </a:br>
            <a:r>
              <a:rPr lang="nl-BE" sz="1700" dirty="0" smtClean="0"/>
              <a:t>(</a:t>
            </a:r>
            <a:r>
              <a:rPr lang="nl-BE" sz="1700" dirty="0"/>
              <a:t>1 mg per dag ; bij oedemen tijdelijk 2 mg per </a:t>
            </a:r>
            <a:r>
              <a:rPr lang="nl-BE" sz="1700" dirty="0" smtClean="0"/>
              <a:t>dag)De </a:t>
            </a:r>
            <a:r>
              <a:rPr lang="nl-BE" sz="1700" dirty="0"/>
              <a:t>halfwaardetijd van zowel bumetanide als furosemide is vrij kort. Bij onvoldoende </a:t>
            </a:r>
            <a:r>
              <a:rPr lang="nl-BE" sz="1700" dirty="0" smtClean="0"/>
              <a:t>effectiviteit </a:t>
            </a:r>
            <a:r>
              <a:rPr lang="nl-BE" sz="1700" dirty="0"/>
              <a:t>kan eventueel 2 x daags gedoseerd worden (8u en 12u</a:t>
            </a:r>
            <a:r>
              <a:rPr lang="nl-BE" sz="1700" dirty="0" smtClean="0"/>
              <a:t>)</a:t>
            </a:r>
            <a:endParaRPr lang="nl-NL" sz="17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5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Hyperlipidemie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fontScale="62500" lnSpcReduction="20000"/>
          </a:bodyPr>
          <a:lstStyle/>
          <a:p>
            <a:r>
              <a:rPr lang="nl-BE" sz="3600" dirty="0"/>
              <a:t>Statines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	</a:t>
            </a:r>
            <a:r>
              <a:rPr lang="nl-BE" sz="2400" dirty="0" err="1"/>
              <a:t>simva</a:t>
            </a:r>
            <a:r>
              <a:rPr lang="nl-BE" sz="2400" dirty="0"/>
              <a:t>	volledige levermetabolisatie: kan tot 40 mg/dag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fluva</a:t>
            </a:r>
            <a:r>
              <a:rPr lang="nl-BE" sz="2400" dirty="0"/>
              <a:t>	volledige levermetabolisatie: kan tot 80 mg/dag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atorva</a:t>
            </a:r>
            <a:r>
              <a:rPr lang="nl-BE" sz="2400" dirty="0"/>
              <a:t>	 minimale renale excretie: kan tot 80 mg/dag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prava</a:t>
            </a:r>
            <a:r>
              <a:rPr lang="nl-BE" sz="2400" dirty="0"/>
              <a:t>	risico accumulatie van de metabolieten bij dalende nierfunctie</a:t>
            </a:r>
            <a:br>
              <a:rPr lang="nl-BE" sz="2400" dirty="0"/>
            </a:br>
            <a:r>
              <a:rPr lang="nl-BE" sz="2400" dirty="0"/>
              <a:t>			</a:t>
            </a:r>
            <a:r>
              <a:rPr lang="nl-BE" sz="2400" dirty="0">
                <a:sym typeface="Wingdings" panose="05000000000000000000" pitchFamily="2" charset="2"/>
              </a:rPr>
              <a:t></a:t>
            </a:r>
            <a:r>
              <a:rPr lang="nl-BE" sz="2400" dirty="0"/>
              <a:t> dosis = 10 mg/dag ; stop bij GFR &lt; 50 ml/min</a:t>
            </a:r>
            <a:br>
              <a:rPr lang="nl-BE" sz="2400" dirty="0"/>
            </a:br>
            <a:r>
              <a:rPr lang="nl-BE" sz="2400" dirty="0"/>
              <a:t>	</a:t>
            </a:r>
            <a:r>
              <a:rPr lang="nl-BE" sz="2400" dirty="0" err="1"/>
              <a:t>rosuva</a:t>
            </a:r>
            <a:r>
              <a:rPr lang="nl-BE" sz="2400" dirty="0"/>
              <a:t>	10 % urinaire excretie, risico op accumulatie</a:t>
            </a:r>
            <a:br>
              <a:rPr lang="nl-BE" sz="2400" dirty="0"/>
            </a:br>
            <a:r>
              <a:rPr lang="nl-BE" sz="2400" dirty="0"/>
              <a:t>			</a:t>
            </a:r>
            <a:r>
              <a:rPr lang="nl-BE" sz="2400" dirty="0">
                <a:sym typeface="Wingdings" panose="05000000000000000000" pitchFamily="2" charset="2"/>
              </a:rPr>
              <a:t> dosis = 10 mg/dag ; stop bij GFR &lt; 30 ml/min</a:t>
            </a:r>
          </a:p>
          <a:p>
            <a:r>
              <a:rPr lang="nl-BE" sz="3600" dirty="0" err="1">
                <a:sym typeface="Wingdings" panose="05000000000000000000" pitchFamily="2" charset="2"/>
              </a:rPr>
              <a:t>Fibraten</a:t>
            </a:r>
            <a:r>
              <a:rPr lang="nl-BE" dirty="0">
                <a:sym typeface="Wingdings" panose="05000000000000000000" pitchFamily="2" charset="2"/>
              </a:rPr>
              <a:t/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sz="2400" dirty="0" err="1">
                <a:sym typeface="Wingdings" panose="05000000000000000000" pitchFamily="2" charset="2"/>
              </a:rPr>
              <a:t>feno</a:t>
            </a:r>
            <a:r>
              <a:rPr lang="nl-BE" sz="2400" dirty="0">
                <a:sym typeface="Wingdings" panose="05000000000000000000" pitchFamily="2" charset="2"/>
              </a:rPr>
              <a:t>	dosis halveren (= 50 mg/dag) bij stadium 2, nogmaals halveren bij stadium 3</a:t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		stopzetten vanaf stadium 4</a:t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	</a:t>
            </a:r>
            <a:r>
              <a:rPr lang="nl-BE" sz="2400" dirty="0" err="1">
                <a:sym typeface="Wingdings" panose="05000000000000000000" pitchFamily="2" charset="2"/>
              </a:rPr>
              <a:t>cipro</a:t>
            </a:r>
            <a:r>
              <a:rPr lang="nl-BE" sz="2400" dirty="0">
                <a:sym typeface="Wingdings" panose="05000000000000000000" pitchFamily="2" charset="2"/>
              </a:rPr>
              <a:t>	dosis halveren bij GFR tussen 30 en 80 ml/min ; stopzetten bij GFR &lt; 30 ml/min</a:t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	</a:t>
            </a:r>
            <a:r>
              <a:rPr lang="nl-BE" sz="2400" dirty="0" err="1">
                <a:sym typeface="Wingdings" panose="05000000000000000000" pitchFamily="2" charset="2"/>
              </a:rPr>
              <a:t>beza</a:t>
            </a:r>
            <a:r>
              <a:rPr lang="nl-BE" sz="2400" dirty="0">
                <a:sym typeface="Wingdings" panose="05000000000000000000" pitchFamily="2" charset="2"/>
              </a:rPr>
              <a:t>	2 x 200 mg bij GFR tussen 40 en 60 ; 1 x 200 mg bij GFR tussen 15 en 40, stopzetten bij GFR &lt;15</a:t>
            </a:r>
          </a:p>
          <a:p>
            <a:endParaRPr lang="nl-BE" sz="2400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sz="3700" dirty="0">
                <a:sym typeface="Wingdings" panose="05000000000000000000" pitchFamily="2" charset="2"/>
              </a:rPr>
              <a:t>combinatie </a:t>
            </a:r>
            <a:r>
              <a:rPr lang="nl-BE" sz="3700" dirty="0" err="1">
                <a:sym typeface="Wingdings" panose="05000000000000000000" pitchFamily="2" charset="2"/>
              </a:rPr>
              <a:t>fibraten</a:t>
            </a:r>
            <a:r>
              <a:rPr lang="nl-BE" sz="3700" dirty="0">
                <a:sym typeface="Wingdings" panose="05000000000000000000" pitchFamily="2" charset="2"/>
              </a:rPr>
              <a:t> en statines</a:t>
            </a:r>
            <a:r>
              <a:rPr lang="nl-BE" dirty="0">
                <a:sym typeface="Wingdings" panose="05000000000000000000" pitchFamily="2" charset="2"/>
              </a:rPr>
              <a:t>: altijd gecontra-indiceerd wegens risico op </a:t>
            </a:r>
            <a:r>
              <a:rPr lang="nl-BE" dirty="0" err="1" smtClean="0">
                <a:sym typeface="Wingdings" panose="05000000000000000000" pitchFamily="2" charset="2"/>
              </a:rPr>
              <a:t>rhabdomyolyse</a:t>
            </a: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5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Dit programma werd ontwikkeld door </a:t>
            </a:r>
            <a:r>
              <a:rPr lang="nl-BE" dirty="0" err="1"/>
              <a:t>Domus</a:t>
            </a:r>
            <a:r>
              <a:rPr lang="nl-BE" dirty="0"/>
              <a:t> </a:t>
            </a:r>
            <a:r>
              <a:rPr lang="nl-BE" dirty="0" err="1" smtClean="0"/>
              <a:t>Medica</a:t>
            </a:r>
            <a:r>
              <a:rPr lang="nl-BE" dirty="0" smtClean="0"/>
              <a:t>, in samenwerking met </a:t>
            </a:r>
            <a:r>
              <a:rPr lang="nl-BE" dirty="0"/>
              <a:t>de </a:t>
            </a:r>
            <a:r>
              <a:rPr lang="nl-BE" dirty="0" smtClean="0"/>
              <a:t>Koninklijke Apothekers Vereniging Antwerpen (KAVA)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u="sng" dirty="0" smtClean="0"/>
              <a:t>Speciale dank gaat uit naar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r>
              <a:rPr lang="nl-BE" dirty="0" smtClean="0"/>
              <a:t>Dr. Peter Dieleman – Dhr. Gert Merckx Anneleen Robberechts – Apr. Silas Rydant – Dr. Gijs van </a:t>
            </a:r>
            <a:r>
              <a:rPr lang="nl-BE" dirty="0" err="1" smtClean="0"/>
              <a:t>Pottelbergh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 dank aan…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55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Jaarlijkse screening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r>
              <a:rPr lang="nl-BE" dirty="0"/>
              <a:t>Wie ?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diabetes, hypertensie, leeftijd (&gt; 55 jaar), cardiovasculaire aandoeningen en antecedenten, familiale anamnese van erfelijke nierziekten, inname van potentieel nefrotoxische medicatie</a:t>
            </a:r>
            <a:br>
              <a:rPr lang="nl-BE" dirty="0"/>
            </a:br>
            <a:endParaRPr lang="nl-BE" dirty="0"/>
          </a:p>
          <a:p>
            <a:r>
              <a:rPr lang="nl-BE" dirty="0"/>
              <a:t>Wat ?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bepalen GFR </a:t>
            </a:r>
            <a:br>
              <a:rPr lang="nl-BE" dirty="0"/>
            </a:br>
            <a:r>
              <a:rPr lang="nl-BE" dirty="0"/>
              <a:t>bepalen proteïnurie</a:t>
            </a:r>
          </a:p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4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Farmaca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Nefrotoxisch</a:t>
            </a:r>
          </a:p>
          <a:p>
            <a:r>
              <a:rPr lang="nl-BE" dirty="0"/>
              <a:t>aminoglycosiden</a:t>
            </a:r>
          </a:p>
          <a:p>
            <a:r>
              <a:rPr lang="nl-BE" dirty="0"/>
              <a:t>NSAI</a:t>
            </a:r>
          </a:p>
          <a:p>
            <a:r>
              <a:rPr lang="nl-BE" dirty="0"/>
              <a:t>radio-contraststoffen</a:t>
            </a:r>
          </a:p>
          <a:p>
            <a:r>
              <a:rPr lang="nl-BE" dirty="0" err="1"/>
              <a:t>chemotherapeutica</a:t>
            </a:r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Pas op: sommige farmaca verhogen de creatininemie (inhiberen de tubulaire secretie van creatinine),  zonder dat deze verhoging een weerspiegeling is van een gedaald GFR: bv cimetidine, </a:t>
            </a:r>
            <a:r>
              <a:rPr lang="nl-BE" dirty="0" err="1"/>
              <a:t>trimethoprim</a:t>
            </a:r>
            <a:endParaRPr lang="nl-NL" dirty="0"/>
          </a:p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6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Dosisaanpassing?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r>
              <a:rPr lang="nl-BE" dirty="0"/>
              <a:t>meestal vanaf  e-GFR &lt; 50</a:t>
            </a:r>
          </a:p>
          <a:p>
            <a:r>
              <a:rPr lang="nl-BE" dirty="0"/>
              <a:t>niet limitatieve lijsten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sz="1600" dirty="0" err="1"/>
              <a:t>Domus</a:t>
            </a:r>
            <a:r>
              <a:rPr lang="nl-BE" sz="1600" dirty="0"/>
              <a:t> </a:t>
            </a:r>
            <a:r>
              <a:rPr lang="nl-BE" sz="1600" dirty="0" err="1"/>
              <a:t>Medica</a:t>
            </a:r>
            <a:r>
              <a:rPr lang="nl-BE" sz="1600" dirty="0"/>
              <a:t>  </a:t>
            </a:r>
            <a:r>
              <a:rPr lang="nl-BE" sz="1600" baseline="-25000" dirty="0"/>
              <a:t>~</a:t>
            </a:r>
            <a:r>
              <a:rPr lang="nl-BE" sz="1600" dirty="0"/>
              <a:t>  Nederlandse Transmurale Afspraak</a:t>
            </a:r>
            <a:br>
              <a:rPr lang="nl-BE" sz="1600" dirty="0"/>
            </a:br>
            <a:r>
              <a:rPr lang="nl-BE" dirty="0"/>
              <a:t>		</a:t>
            </a:r>
            <a:r>
              <a:rPr lang="nl-BE" sz="1200" dirty="0">
                <a:hlinkClick r:id="rId3" action="ppaction://hlinkfile"/>
              </a:rPr>
              <a:t>niet-limitatieve lijst van medicatie.pdf</a:t>
            </a:r>
            <a:r>
              <a:rPr lang="nl-BE" sz="1200" dirty="0"/>
              <a:t/>
            </a:r>
            <a:br>
              <a:rPr lang="nl-BE" sz="1200" dirty="0"/>
            </a:br>
            <a:r>
              <a:rPr lang="nl-BE" dirty="0"/>
              <a:t/>
            </a:r>
            <a:br>
              <a:rPr lang="nl-BE" dirty="0"/>
            </a:br>
            <a:r>
              <a:rPr lang="nl-BE" sz="1600" dirty="0"/>
              <a:t>Nederlandstalige Belgische Vereniging voor Nefrologie (2009)</a:t>
            </a:r>
            <a:br>
              <a:rPr lang="nl-BE" sz="1600" dirty="0"/>
            </a:br>
            <a:r>
              <a:rPr lang="nl-BE" dirty="0"/>
              <a:t>		</a:t>
            </a:r>
            <a:r>
              <a:rPr lang="nl-BE" sz="1200" dirty="0">
                <a:hlinkClick r:id="rId4" action="ppaction://hlinkfile"/>
              </a:rPr>
              <a:t>..\aanpassen geneesmiddelen NBVN.docx</a:t>
            </a:r>
            <a:r>
              <a:rPr lang="nl-BE" sz="1200" dirty="0"/>
              <a:t/>
            </a:r>
            <a:br>
              <a:rPr lang="nl-BE" sz="1200" dirty="0"/>
            </a:br>
            <a:endParaRPr lang="nl-BE" sz="1200" dirty="0"/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dosis aanpassen (of interval verlengen)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individueel aan te passen – overleg met de nefroloog</a:t>
            </a: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2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Opgelet met…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9" y="1700213"/>
            <a:ext cx="2735216" cy="41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ACE-i</a:t>
            </a:r>
            <a:br>
              <a:rPr lang="nl-BE" dirty="0"/>
            </a:br>
            <a:r>
              <a:rPr lang="nl-BE" dirty="0"/>
              <a:t>K-sparende diuretica</a:t>
            </a:r>
            <a:br>
              <a:rPr lang="nl-BE" dirty="0"/>
            </a:br>
            <a:r>
              <a:rPr lang="nl-BE" dirty="0"/>
              <a:t>NSAI</a:t>
            </a:r>
            <a:br>
              <a:rPr lang="nl-BE" dirty="0"/>
            </a:br>
            <a:r>
              <a:rPr lang="nl-BE" dirty="0" err="1"/>
              <a:t>thiazide</a:t>
            </a:r>
            <a:r>
              <a:rPr lang="nl-BE" dirty="0"/>
              <a:t> diuretica</a:t>
            </a:r>
            <a:br>
              <a:rPr lang="nl-BE" dirty="0"/>
            </a:br>
            <a:r>
              <a:rPr lang="nl-BE" dirty="0"/>
              <a:t>metformine</a:t>
            </a:r>
            <a:br>
              <a:rPr lang="nl-BE" dirty="0"/>
            </a:br>
            <a:r>
              <a:rPr lang="nl-BE" dirty="0" err="1"/>
              <a:t>fibraten</a:t>
            </a:r>
            <a:r>
              <a:rPr lang="nl-BE" dirty="0"/>
              <a:t/>
            </a:r>
            <a:br>
              <a:rPr lang="nl-BE" dirty="0"/>
            </a:br>
            <a:r>
              <a:rPr lang="nl-BE" dirty="0" err="1"/>
              <a:t>nitrofurantoine</a:t>
            </a:r>
            <a:r>
              <a:rPr lang="nl-BE" dirty="0"/>
              <a:t/>
            </a:r>
            <a:br>
              <a:rPr lang="nl-BE" dirty="0"/>
            </a:br>
            <a:r>
              <a:rPr lang="nl-BE" dirty="0" err="1"/>
              <a:t>ciprofloxacine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allopurinol</a:t>
            </a:r>
            <a:br>
              <a:rPr lang="nl-BE" dirty="0"/>
            </a:br>
            <a:r>
              <a:rPr lang="nl-BE" dirty="0"/>
              <a:t>alendronaat</a:t>
            </a:r>
            <a:br>
              <a:rPr lang="nl-BE" dirty="0"/>
            </a:br>
            <a:r>
              <a:rPr lang="nl-BE" dirty="0"/>
              <a:t>DOAC</a:t>
            </a:r>
          </a:p>
          <a:p>
            <a:pPr marL="0" indent="0">
              <a:buNone/>
            </a:pPr>
            <a:r>
              <a:rPr lang="nl-BE" dirty="0"/>
              <a:t>lithium</a:t>
            </a:r>
            <a:br>
              <a:rPr lang="nl-BE" dirty="0"/>
            </a:br>
            <a:r>
              <a:rPr lang="nl-BE" dirty="0"/>
              <a:t>digoxine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4689348" y="1708597"/>
            <a:ext cx="2735216" cy="41052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14350" indent="-51435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U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80110" indent="-51435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4572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+mj-lt"/>
              <a:buAutoNum type="romanL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4572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+mj-lt"/>
              <a:buAutoNum type="alphaU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4572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+mj-lt"/>
              <a:buAutoNum type="alphaU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nl-BE" dirty="0" smtClean="0"/>
              <a:t>Accumulatie</a:t>
            </a:r>
          </a:p>
          <a:p>
            <a:pPr marL="0" indent="0">
              <a:buFont typeface="+mj-lt"/>
              <a:buNone/>
            </a:pPr>
            <a:endParaRPr lang="nl-BE" dirty="0"/>
          </a:p>
          <a:p>
            <a:pPr marL="0" indent="0">
              <a:buFont typeface="+mj-lt"/>
              <a:buNone/>
            </a:pPr>
            <a:r>
              <a:rPr lang="nl-BE" dirty="0" smtClean="0"/>
              <a:t>Nauwe TTM</a:t>
            </a:r>
          </a:p>
          <a:p>
            <a:pPr marL="0" indent="0">
              <a:buFont typeface="+mj-lt"/>
              <a:buNone/>
            </a:pPr>
            <a:endParaRPr lang="nl-BE" dirty="0"/>
          </a:p>
          <a:p>
            <a:pPr marL="0" indent="0">
              <a:buFont typeface="+mj-lt"/>
              <a:buNone/>
            </a:pPr>
            <a:r>
              <a:rPr lang="nl-BE" dirty="0" smtClean="0"/>
              <a:t>Bijwerkingen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5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7199711" cy="4105275"/>
          </a:xfrm>
        </p:spPr>
        <p:txBody>
          <a:bodyPr>
            <a:normAutofit/>
          </a:bodyPr>
          <a:lstStyle/>
          <a:p>
            <a:r>
              <a:rPr lang="nl-BE" dirty="0"/>
              <a:t>Combinatiepreparaten</a:t>
            </a:r>
          </a:p>
          <a:p>
            <a:r>
              <a:rPr lang="nl-BE" dirty="0"/>
              <a:t>Macroliden en </a:t>
            </a:r>
            <a:r>
              <a:rPr lang="nl-BE" dirty="0" err="1"/>
              <a:t>quinolone</a:t>
            </a:r>
            <a:r>
              <a:rPr lang="nl-BE" dirty="0"/>
              <a:t> accumuleren bij NI</a:t>
            </a:r>
          </a:p>
          <a:p>
            <a:r>
              <a:rPr lang="nl-BE" dirty="0" err="1"/>
              <a:t>Aciclovir</a:t>
            </a:r>
            <a:r>
              <a:rPr lang="nl-BE" dirty="0"/>
              <a:t>: dosisreductie noodzakelijk</a:t>
            </a:r>
          </a:p>
          <a:p>
            <a:r>
              <a:rPr lang="nl-BE" dirty="0"/>
              <a:t>Zout in bruistabletten</a:t>
            </a:r>
          </a:p>
          <a:p>
            <a:r>
              <a:rPr lang="nl-BE" dirty="0"/>
              <a:t>Dieetzout bevat K+</a:t>
            </a:r>
          </a:p>
          <a:p>
            <a:r>
              <a:rPr lang="nl-BE" dirty="0"/>
              <a:t>Fosfaatlavementen</a:t>
            </a:r>
          </a:p>
          <a:p>
            <a:r>
              <a:rPr lang="nl-BE" dirty="0"/>
              <a:t>Bepaalde antacida (Al++-belasting)</a:t>
            </a:r>
          </a:p>
          <a:p>
            <a:r>
              <a:rPr lang="nl-BE" dirty="0"/>
              <a:t>LMWH accumuleren bij NI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56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6882" y="857251"/>
            <a:ext cx="6864119" cy="114530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40112" y="1822456"/>
            <a:ext cx="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269" y="1063229"/>
            <a:ext cx="5055832" cy="1000522"/>
          </a:xfrm>
        </p:spPr>
        <p:txBody>
          <a:bodyPr>
            <a:normAutofit fontScale="90000"/>
          </a:bodyPr>
          <a:lstStyle/>
          <a:p>
            <a:r>
              <a:rPr lang="en-US" sz="4050" dirty="0"/>
              <a:t>CKD </a:t>
            </a:r>
            <a:r>
              <a:rPr lang="en-US" sz="4050" dirty="0" err="1"/>
              <a:t>classificatie</a:t>
            </a:r>
            <a:r>
              <a:rPr lang="en-US" sz="4050" dirty="0"/>
              <a:t> (USA)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6889" r="9711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888" r="17888"/>
          <a:stretch>
            <a:fillRect/>
          </a:stretch>
        </p:blipFill>
        <p:spPr>
          <a:xfrm rot="16200000">
            <a:off x="1165042" y="839009"/>
            <a:ext cx="1161266" cy="120534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36882" y="2002551"/>
            <a:ext cx="6864119" cy="254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17FD92A-5C6F-1545-85AD-7D95777790F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8" y="2063750"/>
            <a:ext cx="5212402" cy="386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6881" y="857251"/>
            <a:ext cx="6864120" cy="13843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40112" y="1822456"/>
            <a:ext cx="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269" y="1063229"/>
            <a:ext cx="5055832" cy="1000522"/>
          </a:xfrm>
        </p:spPr>
        <p:txBody>
          <a:bodyPr>
            <a:normAutofit/>
          </a:bodyPr>
          <a:lstStyle/>
          <a:p>
            <a:r>
              <a:rPr lang="en-US" sz="2700" dirty="0" err="1"/>
              <a:t>Prevalentie</a:t>
            </a:r>
            <a:r>
              <a:rPr lang="en-US" sz="2700" dirty="0"/>
              <a:t> van CNI/CKD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6889" r="9711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888" r="17888"/>
          <a:stretch>
            <a:fillRect/>
          </a:stretch>
        </p:blipFill>
        <p:spPr>
          <a:xfrm rot="16200000">
            <a:off x="1169684" y="834366"/>
            <a:ext cx="1405901" cy="14592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36882" y="2241550"/>
            <a:ext cx="6864119" cy="254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2470149"/>
            <a:ext cx="6172200" cy="337820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17FD92A-5C6F-1545-85AD-7D95777790FA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1267692" y="2384713"/>
          <a:ext cx="6577445" cy="361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34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6881" y="857251"/>
            <a:ext cx="6864120" cy="13843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40112" y="1822456"/>
            <a:ext cx="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269" y="1063229"/>
            <a:ext cx="5055832" cy="1000522"/>
          </a:xfrm>
        </p:spPr>
        <p:txBody>
          <a:bodyPr>
            <a:normAutofit/>
          </a:bodyPr>
          <a:lstStyle/>
          <a:p>
            <a:r>
              <a:rPr lang="en-US" sz="3600" dirty="0" err="1"/>
              <a:t>Prevalentie</a:t>
            </a:r>
            <a:r>
              <a:rPr lang="en-US" sz="3600" dirty="0"/>
              <a:t> van CNI/CKD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6889" r="9711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888" r="17888"/>
          <a:stretch>
            <a:fillRect/>
          </a:stretch>
        </p:blipFill>
        <p:spPr>
          <a:xfrm rot="16200000">
            <a:off x="1169684" y="834366"/>
            <a:ext cx="1405901" cy="14592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36882" y="2241550"/>
            <a:ext cx="6864119" cy="2540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2470149"/>
            <a:ext cx="6172200" cy="337820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17FD92A-5C6F-1545-85AD-7D95777790FA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hart 11"/>
          <p:cNvGraphicFramePr>
            <a:graphicFrameLocks/>
          </p:cNvGraphicFramePr>
          <p:nvPr>
            <p:extLst/>
          </p:nvPr>
        </p:nvGraphicFramePr>
        <p:xfrm>
          <a:off x="1143001" y="2419760"/>
          <a:ext cx="3719945" cy="372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0"/>
          <p:cNvGraphicFramePr>
            <a:graphicFrameLocks/>
          </p:cNvGraphicFramePr>
          <p:nvPr>
            <p:extLst/>
          </p:nvPr>
        </p:nvGraphicFramePr>
        <p:xfrm>
          <a:off x="4223742" y="2277953"/>
          <a:ext cx="3668316" cy="386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83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Doelstelling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2329157" y="1758681"/>
            <a:ext cx="6357643" cy="4046583"/>
          </a:xfrm>
        </p:spPr>
        <p:txBody>
          <a:bodyPr/>
          <a:lstStyle/>
          <a:p>
            <a:r>
              <a:rPr lang="nl-BE" dirty="0" smtClean="0"/>
              <a:t>Kennis opfrissen rond nierinsufficiëntie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Aandacht voor risicomedicatie</a:t>
            </a:r>
            <a:endParaRPr lang="nl-BE" dirty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43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Definitie CNI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1800" dirty="0" smtClean="0"/>
          </a:p>
          <a:p>
            <a:pPr marL="0" indent="0" algn="ctr">
              <a:buNone/>
            </a:pPr>
            <a:r>
              <a:rPr lang="nl-BE" sz="1800" dirty="0" smtClean="0"/>
              <a:t>Nierbeschadiging </a:t>
            </a:r>
            <a:r>
              <a:rPr lang="nl-BE" sz="1800" dirty="0"/>
              <a:t>(proteïnurie of hematurie) </a:t>
            </a:r>
            <a:br>
              <a:rPr lang="nl-BE" sz="1800" dirty="0"/>
            </a:br>
            <a:r>
              <a:rPr lang="nl-BE" sz="1800" dirty="0"/>
              <a:t>of </a:t>
            </a:r>
            <a:br>
              <a:rPr lang="nl-BE" sz="1800" dirty="0"/>
            </a:br>
            <a:r>
              <a:rPr lang="nl-BE" sz="1800" dirty="0"/>
              <a:t>verminderde werking (e-GFR) </a:t>
            </a:r>
            <a:br>
              <a:rPr lang="nl-BE" sz="1800" dirty="0"/>
            </a:br>
            <a:r>
              <a:rPr lang="nl-BE" sz="1800" dirty="0"/>
              <a:t>die minstens drie maand aanhoudt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	gedaalde nierfunctie: eenmalig gemeten – 60 ml/min</a:t>
            </a:r>
          </a:p>
          <a:p>
            <a:pPr marL="0" indent="0">
              <a:buNone/>
            </a:pPr>
            <a:r>
              <a:rPr lang="nl-BE" sz="1800" dirty="0"/>
              <a:t>	</a:t>
            </a:r>
            <a:r>
              <a:rPr lang="nl-BE" sz="1800" dirty="0" err="1"/>
              <a:t>nierschade</a:t>
            </a:r>
            <a:r>
              <a:rPr lang="nl-BE" sz="1800" dirty="0"/>
              <a:t>: verlies aan </a:t>
            </a:r>
            <a:r>
              <a:rPr lang="nl-BE" sz="1800" dirty="0" err="1"/>
              <a:t>nefronen</a:t>
            </a:r>
            <a:r>
              <a:rPr lang="nl-BE" sz="1800" dirty="0"/>
              <a:t> – grote reservecapaciteit</a:t>
            </a:r>
          </a:p>
          <a:p>
            <a:pPr marL="0" indent="0">
              <a:buNone/>
            </a:pPr>
            <a:r>
              <a:rPr lang="nl-BE" sz="1800" dirty="0"/>
              <a:t>	nierfalen: groot verlies aan </a:t>
            </a:r>
            <a:r>
              <a:rPr lang="nl-BE" sz="1800" dirty="0" err="1"/>
              <a:t>nefronen</a:t>
            </a:r>
            <a:r>
              <a:rPr lang="nl-BE" sz="1800" dirty="0"/>
              <a:t>- nierfunctie gecompromitteerd</a:t>
            </a:r>
          </a:p>
          <a:p>
            <a:endParaRPr lang="nl-BE" sz="1900" dirty="0"/>
          </a:p>
          <a:p>
            <a:endParaRPr lang="nl-BE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Definitie CNI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het </a:t>
            </a:r>
            <a:r>
              <a:rPr lang="nl-BE" sz="1800" dirty="0"/>
              <a:t>aantal goed functionerende </a:t>
            </a:r>
            <a:r>
              <a:rPr lang="nl-BE" sz="1800" dirty="0" err="1"/>
              <a:t>nefronen</a:t>
            </a:r>
            <a:r>
              <a:rPr lang="nl-BE" sz="1800" dirty="0"/>
              <a:t> daalt</a:t>
            </a:r>
          </a:p>
          <a:p>
            <a:endParaRPr lang="nl-BE" sz="1800" dirty="0"/>
          </a:p>
          <a:p>
            <a:pPr marL="0" indent="0">
              <a:buNone/>
            </a:pPr>
            <a:r>
              <a:rPr lang="nl-BE" sz="1800" dirty="0" smtClean="0"/>
              <a:t>de </a:t>
            </a:r>
            <a:r>
              <a:rPr lang="nl-BE" sz="1800" dirty="0"/>
              <a:t>GFR daalt met de leeftijd als deel van een </a:t>
            </a:r>
            <a:r>
              <a:rPr lang="nl-BE" sz="1800" u="sng" dirty="0"/>
              <a:t>normaal verouderingsproces</a:t>
            </a:r>
            <a:br>
              <a:rPr lang="nl-BE" sz="1800" u="sng" dirty="0"/>
            </a:br>
            <a:endParaRPr lang="nl-BE" sz="1800" u="sng" dirty="0"/>
          </a:p>
          <a:p>
            <a:pPr marL="0" indent="0">
              <a:buNone/>
            </a:pPr>
            <a:r>
              <a:rPr lang="nl-BE" sz="1800" dirty="0"/>
              <a:t>grofweg daalt de GFR vanaf de leeftijd van 40 jaar met </a:t>
            </a:r>
            <a:r>
              <a:rPr lang="nl-BE" sz="1800" u="sng" dirty="0"/>
              <a:t>1 ml/min per jaar</a:t>
            </a:r>
            <a:r>
              <a:rPr lang="nl-BE" sz="1800" dirty="0"/>
              <a:t> te starten van 100 ml/min, Iemand van 70 jaar zal aldus theoretisch nog een klaring van ongeveer 70 ml/min hebben </a:t>
            </a:r>
            <a:br>
              <a:rPr lang="nl-BE" sz="1800" dirty="0"/>
            </a:br>
            <a:endParaRPr lang="nl-BE" sz="1800" dirty="0"/>
          </a:p>
          <a:p>
            <a:pPr marL="0" indent="0">
              <a:buNone/>
            </a:pPr>
            <a:r>
              <a:rPr lang="nl-BE" sz="1800" dirty="0"/>
              <a:t>in de praktijk maakt men gebruik van </a:t>
            </a:r>
            <a:r>
              <a:rPr lang="nl-BE" sz="1800" u="sng" dirty="0"/>
              <a:t>percentielen</a:t>
            </a:r>
            <a:r>
              <a:rPr lang="nl-BE" sz="1800" dirty="0"/>
              <a:t> opgesteld in functie van </a:t>
            </a:r>
            <a:r>
              <a:rPr lang="nl-BE" sz="1800" u="sng" dirty="0"/>
              <a:t>leeftijd en geslacht </a:t>
            </a:r>
            <a:r>
              <a:rPr lang="nl-BE" sz="1800" dirty="0"/>
              <a:t>om de GFR-daling in te schatten</a:t>
            </a:r>
          </a:p>
          <a:p>
            <a:endParaRPr lang="nl-BE" sz="1900" dirty="0"/>
          </a:p>
          <a:p>
            <a:endParaRPr lang="nl-BE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8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Definitie CNI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900" dirty="0"/>
          </a:p>
          <a:p>
            <a:endParaRPr lang="nl-BE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23698"/>
              </p:ext>
            </p:extLst>
          </p:nvPr>
        </p:nvGraphicFramePr>
        <p:xfrm>
          <a:off x="5064968" y="2456413"/>
          <a:ext cx="3886151" cy="286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3690484" imgH="2768436" progId="PowerPoint.Show.8">
                  <p:embed/>
                </p:oleObj>
              </mc:Choice>
              <mc:Fallback>
                <p:oleObj name="Presentation" r:id="rId3" imgW="3690484" imgH="2768436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968" y="2456413"/>
                        <a:ext cx="3886151" cy="2860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6" y="2455669"/>
            <a:ext cx="4018717" cy="259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Oorzaken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800" dirty="0" smtClean="0"/>
              <a:t>Onvoldoende </a:t>
            </a:r>
            <a:r>
              <a:rPr lang="nl-BE" sz="1800" dirty="0"/>
              <a:t>aanvoer van bloed		 	= PRE-RENAAL</a:t>
            </a:r>
            <a:br>
              <a:rPr lang="nl-BE" sz="1800" dirty="0"/>
            </a:br>
            <a:r>
              <a:rPr lang="nl-BE" sz="1800" dirty="0"/>
              <a:t>	hypovolemie: bloeding, sepsis, dehydratatie, diuretica</a:t>
            </a:r>
            <a:br>
              <a:rPr lang="nl-BE" sz="1800" dirty="0"/>
            </a:br>
            <a:r>
              <a:rPr lang="nl-BE" sz="1800" dirty="0"/>
              <a:t>	cardiaal: AMI, hartfalen</a:t>
            </a:r>
          </a:p>
          <a:p>
            <a:endParaRPr lang="nl-BE" sz="1800" dirty="0"/>
          </a:p>
          <a:p>
            <a:pPr marL="0" indent="0">
              <a:buNone/>
            </a:pPr>
            <a:r>
              <a:rPr lang="nl-BE" sz="1800" dirty="0"/>
              <a:t>Onvoldoende werking van de nier 			= RENAAL</a:t>
            </a:r>
            <a:br>
              <a:rPr lang="nl-BE" sz="1800" dirty="0"/>
            </a:br>
            <a:r>
              <a:rPr lang="nl-BE" sz="1800" dirty="0"/>
              <a:t>	glomerulair: nefropathie (diabetes, hypertensie), systeemaandoening, </a:t>
            </a:r>
            <a:r>
              <a:rPr lang="nl-BE" sz="1800" dirty="0" smtClean="0"/>
              <a:t>	cystische nieren </a:t>
            </a:r>
          </a:p>
          <a:p>
            <a:pPr marL="0" indent="0">
              <a:buNone/>
            </a:pPr>
            <a:r>
              <a:rPr lang="nl-BE" sz="1800" dirty="0"/>
              <a:t>	</a:t>
            </a:r>
            <a:r>
              <a:rPr lang="nl-BE" sz="1800" dirty="0" smtClean="0"/>
              <a:t>vasculair</a:t>
            </a:r>
            <a:r>
              <a:rPr lang="nl-BE" sz="1800" dirty="0"/>
              <a:t>: stenose A </a:t>
            </a:r>
            <a:r>
              <a:rPr lang="nl-BE" sz="1800" dirty="0" err="1"/>
              <a:t>Renalis</a:t>
            </a:r>
            <a:r>
              <a:rPr lang="nl-BE" sz="1800" dirty="0"/>
              <a:t>, embolie, </a:t>
            </a:r>
            <a:r>
              <a:rPr lang="nl-BE" sz="1800" dirty="0" smtClean="0"/>
              <a:t>vasculitis</a:t>
            </a:r>
          </a:p>
          <a:p>
            <a:pPr marL="0" indent="0">
              <a:buNone/>
            </a:pPr>
            <a:r>
              <a:rPr lang="nl-BE" sz="1800" dirty="0"/>
              <a:t>	</a:t>
            </a:r>
            <a:r>
              <a:rPr lang="nl-BE" sz="1800" dirty="0" err="1" smtClean="0"/>
              <a:t>tubulo</a:t>
            </a:r>
            <a:r>
              <a:rPr lang="nl-BE" sz="1800" dirty="0" smtClean="0"/>
              <a:t>-interstitieel</a:t>
            </a:r>
            <a:r>
              <a:rPr lang="nl-BE" sz="1800" dirty="0"/>
              <a:t>: pyelonefritis, geneesmiddelen, </a:t>
            </a:r>
            <a:r>
              <a:rPr lang="nl-BE" sz="1800" dirty="0" err="1"/>
              <a:t>rhabdomyolyse</a:t>
            </a:r>
            <a:r>
              <a:rPr lang="nl-BE" sz="1800" dirty="0"/>
              <a:t>, </a:t>
            </a:r>
            <a:r>
              <a:rPr lang="nl-BE" sz="1800" dirty="0" smtClean="0"/>
              <a:t>	</a:t>
            </a:r>
            <a:r>
              <a:rPr lang="nl-BE" sz="1800" dirty="0" err="1" smtClean="0"/>
              <a:t>tubulusnecrose</a:t>
            </a:r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r>
              <a:rPr lang="nl-BE" sz="1800" dirty="0"/>
              <a:t>Onvoldoende afvoer, stuwing 				= POST-RENAAL</a:t>
            </a:r>
            <a:br>
              <a:rPr lang="nl-BE" sz="1800" dirty="0"/>
            </a:br>
            <a:r>
              <a:rPr lang="nl-BE" sz="1800" dirty="0"/>
              <a:t>	obstructie: prostaat, tumor, </a:t>
            </a:r>
            <a:r>
              <a:rPr lang="nl-BE" sz="1800" dirty="0" err="1"/>
              <a:t>lithiase</a:t>
            </a:r>
            <a:endParaRPr lang="nl-NL" sz="18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4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Gevolgen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r>
              <a:rPr lang="nl-BE" sz="1800" dirty="0"/>
              <a:t>Afwijkingen botmetabolisme: Ca, PO4, VitD3, PTH</a:t>
            </a:r>
          </a:p>
          <a:p>
            <a:endParaRPr lang="nl-BE" sz="1800" dirty="0" smtClean="0"/>
          </a:p>
          <a:p>
            <a:r>
              <a:rPr lang="nl-BE" sz="1800" dirty="0" smtClean="0"/>
              <a:t>Metabole </a:t>
            </a:r>
            <a:r>
              <a:rPr lang="nl-BE" sz="1800" dirty="0"/>
              <a:t>acidose: </a:t>
            </a:r>
            <a:r>
              <a:rPr lang="nl-BE" sz="1800" dirty="0" err="1"/>
              <a:t>Nabicarbonaat</a:t>
            </a:r>
            <a:endParaRPr lang="nl-BE" sz="1800" dirty="0"/>
          </a:p>
          <a:p>
            <a:endParaRPr lang="nl-BE" sz="1800" dirty="0" smtClean="0"/>
          </a:p>
          <a:p>
            <a:r>
              <a:rPr lang="nl-BE" sz="1800" dirty="0" err="1" smtClean="0"/>
              <a:t>Hyperkaliemie</a:t>
            </a:r>
            <a:r>
              <a:rPr lang="nl-BE" sz="1800" dirty="0"/>
              <a:t>:</a:t>
            </a:r>
          </a:p>
          <a:p>
            <a:endParaRPr lang="nl-BE" sz="1800" dirty="0" smtClean="0"/>
          </a:p>
          <a:p>
            <a:r>
              <a:rPr lang="nl-BE" sz="1800" dirty="0" smtClean="0"/>
              <a:t>Anemie</a:t>
            </a:r>
            <a:r>
              <a:rPr lang="nl-BE" sz="1800" dirty="0"/>
              <a:t>: EPO</a:t>
            </a:r>
            <a:br>
              <a:rPr lang="nl-BE" sz="1800" dirty="0"/>
            </a:br>
            <a:r>
              <a:rPr lang="nl-BE" sz="1800" dirty="0"/>
              <a:t/>
            </a:r>
            <a:br>
              <a:rPr lang="nl-BE" sz="1800" dirty="0"/>
            </a:br>
            <a:r>
              <a:rPr lang="nl-BE" sz="1200" dirty="0" smtClean="0"/>
              <a:t>Volume </a:t>
            </a:r>
            <a:r>
              <a:rPr lang="nl-BE" sz="1200" dirty="0"/>
              <a:t>overbelasting – Malnutritie - </a:t>
            </a:r>
            <a:r>
              <a:rPr lang="nl-BE" sz="1200" dirty="0" err="1"/>
              <a:t>Uremische</a:t>
            </a:r>
            <a:r>
              <a:rPr lang="nl-BE" sz="1200" dirty="0"/>
              <a:t> bloedingen - </a:t>
            </a:r>
            <a:r>
              <a:rPr lang="nl-BE" sz="1200" dirty="0" err="1"/>
              <a:t>Uremische</a:t>
            </a:r>
            <a:r>
              <a:rPr lang="nl-BE" sz="1200" dirty="0"/>
              <a:t> pancreatitis</a:t>
            </a:r>
            <a:endParaRPr lang="nl-NL" sz="12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44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Hoeksteen diagnose = labo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12648" y="1700213"/>
            <a:ext cx="815352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 smtClean="0"/>
              <a:t>afwijkingen </a:t>
            </a:r>
            <a:r>
              <a:rPr lang="nl-BE" sz="1800" dirty="0"/>
              <a:t>in het urinesediment </a:t>
            </a:r>
            <a:br>
              <a:rPr lang="nl-BE" sz="1800" dirty="0"/>
            </a:br>
            <a:r>
              <a:rPr lang="nl-BE" sz="1800" dirty="0"/>
              <a:t>	misvormde RBC, cilinders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eiwit </a:t>
            </a:r>
            <a:r>
              <a:rPr lang="nl-BE" sz="1800" dirty="0"/>
              <a:t>in de urine</a:t>
            </a:r>
            <a:br>
              <a:rPr lang="nl-BE" sz="1800" dirty="0"/>
            </a:br>
            <a:r>
              <a:rPr lang="nl-BE" sz="1800" dirty="0"/>
              <a:t>	micro-</a:t>
            </a:r>
            <a:r>
              <a:rPr lang="nl-BE" sz="1800" dirty="0" err="1"/>
              <a:t>albuminurie</a:t>
            </a:r>
            <a:r>
              <a:rPr lang="nl-BE" sz="1800" dirty="0"/>
              <a:t>: &gt; 20-200 mg/l of 30-300 mg/24 h</a:t>
            </a:r>
            <a:br>
              <a:rPr lang="nl-BE" sz="1800" dirty="0"/>
            </a:br>
            <a:r>
              <a:rPr lang="nl-BE" sz="1800" dirty="0"/>
              <a:t>	proteïnurie: &gt; 200 mg/l of &gt; 300 mg/24 h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daling </a:t>
            </a:r>
            <a:r>
              <a:rPr lang="nl-BE" sz="1800" dirty="0"/>
              <a:t>van de e-GFR</a:t>
            </a:r>
            <a:br>
              <a:rPr lang="nl-BE" sz="1800" dirty="0"/>
            </a:br>
            <a:r>
              <a:rPr lang="nl-BE" sz="1800" dirty="0"/>
              <a:t>	gestegen serumcreatinine, gestegen serumureum</a:t>
            </a:r>
            <a:br>
              <a:rPr lang="nl-BE" sz="1800" dirty="0"/>
            </a:br>
            <a:r>
              <a:rPr lang="nl-BE" sz="1800" dirty="0"/>
              <a:t>	&lt; 60 ml/min = gedaalde nierfunctie, nierinsufficiëntie</a:t>
            </a:r>
            <a:br>
              <a:rPr lang="nl-BE" sz="1800" dirty="0"/>
            </a:br>
            <a:r>
              <a:rPr lang="nl-BE" sz="1800" dirty="0"/>
              <a:t>	&lt; 15 ml/min = terminaal nierfalen</a:t>
            </a:r>
            <a:br>
              <a:rPr lang="nl-BE" sz="1800" dirty="0"/>
            </a:br>
            <a:endParaRPr lang="nl-BE" sz="1900" dirty="0"/>
          </a:p>
          <a:p>
            <a:endParaRPr lang="nl-BE" sz="2400" dirty="0"/>
          </a:p>
          <a:p>
            <a:pPr marL="0" indent="0">
              <a:buNone/>
            </a:pPr>
            <a:endParaRPr lang="nl-BE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5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Aangepast 9">
      <a:dk1>
        <a:sysClr val="windowText" lastClr="000000"/>
      </a:dk1>
      <a:lt1>
        <a:sysClr val="window" lastClr="FFFFFF"/>
      </a:lt1>
      <a:dk2>
        <a:srgbClr val="233438"/>
      </a:dk2>
      <a:lt2>
        <a:srgbClr val="B7A52A"/>
      </a:lt2>
      <a:accent1>
        <a:srgbClr val="268593"/>
      </a:accent1>
      <a:accent2>
        <a:srgbClr val="233438"/>
      </a:accent2>
      <a:accent3>
        <a:srgbClr val="797027"/>
      </a:accent3>
      <a:accent4>
        <a:srgbClr val="B7A52A"/>
      </a:accent4>
      <a:accent5>
        <a:srgbClr val="23393A"/>
      </a:accent5>
      <a:accent6>
        <a:srgbClr val="268593"/>
      </a:accent6>
      <a:hlink>
        <a:srgbClr val="B7A52A"/>
      </a:hlink>
      <a:folHlink>
        <a:srgbClr val="79702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A40B-FD45-4F66-A803-05D2C20909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de leerling</Template>
  <TotalTime>0</TotalTime>
  <Words>345</Words>
  <Application>Microsoft Office PowerPoint</Application>
  <PresentationFormat>Diavoorstelling (4:3)</PresentationFormat>
  <Paragraphs>152</Paragraphs>
  <Slides>27</Slides>
  <Notes>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Calibri</vt:lpstr>
      <vt:lpstr>Corbel</vt:lpstr>
      <vt:lpstr>Symbol</vt:lpstr>
      <vt:lpstr>Wingdings</vt:lpstr>
      <vt:lpstr>Wingdings 2</vt:lpstr>
      <vt:lpstr>Mediaan</vt:lpstr>
      <vt:lpstr>Presentation</vt:lpstr>
      <vt:lpstr>Multidisciplinaire aanpak CNI  module Kennisoverdracht</vt:lpstr>
      <vt:lpstr>Met dank aan…</vt:lpstr>
      <vt:lpstr>Doelstelling</vt:lpstr>
      <vt:lpstr>Definitie CNI</vt:lpstr>
      <vt:lpstr>Definitie CNI</vt:lpstr>
      <vt:lpstr>Definitie CNI</vt:lpstr>
      <vt:lpstr>Oorzaken</vt:lpstr>
      <vt:lpstr>Gevolgen</vt:lpstr>
      <vt:lpstr>Hoeksteen diagnose = labo</vt:lpstr>
      <vt:lpstr>Eiwit in urine</vt:lpstr>
      <vt:lpstr>PowerPoint-presentatie</vt:lpstr>
      <vt:lpstr>PowerPoint-presentatie</vt:lpstr>
      <vt:lpstr>Beleid</vt:lpstr>
      <vt:lpstr>NI in kaart brengen</vt:lpstr>
      <vt:lpstr>Laboratorium</vt:lpstr>
      <vt:lpstr>Aanpak</vt:lpstr>
      <vt:lpstr>ACE-i en ARB</vt:lpstr>
      <vt:lpstr>Diuretica</vt:lpstr>
      <vt:lpstr>Hyperlipidemie</vt:lpstr>
      <vt:lpstr>Jaarlijkse screening</vt:lpstr>
      <vt:lpstr>Farmaca</vt:lpstr>
      <vt:lpstr>Dosisaanpassing?</vt:lpstr>
      <vt:lpstr>Opgelet met…</vt:lpstr>
      <vt:lpstr>Tip</vt:lpstr>
      <vt:lpstr>CKD classificatie (USA)</vt:lpstr>
      <vt:lpstr>Prevalentie van CNI/CKD</vt:lpstr>
      <vt:lpstr>Prevalentie van CNI/CKD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2018-02-20T12:50:28Z</dcterms:created>
  <dcterms:modified xsi:type="dcterms:W3CDTF">2018-05-08T12:48:30Z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