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90" r:id="rId2"/>
  </p:sldMasterIdLst>
  <p:notesMasterIdLst>
    <p:notesMasterId r:id="rId70"/>
  </p:notesMasterIdLst>
  <p:handoutMasterIdLst>
    <p:handoutMasterId r:id="rId71"/>
  </p:handoutMasterIdLst>
  <p:sldIdLst>
    <p:sldId id="398" r:id="rId3"/>
    <p:sldId id="402" r:id="rId4"/>
    <p:sldId id="399" r:id="rId5"/>
    <p:sldId id="401" r:id="rId6"/>
    <p:sldId id="365" r:id="rId7"/>
    <p:sldId id="342" r:id="rId8"/>
    <p:sldId id="417" r:id="rId9"/>
    <p:sldId id="418" r:id="rId10"/>
    <p:sldId id="305" r:id="rId11"/>
    <p:sldId id="389" r:id="rId12"/>
    <p:sldId id="390" r:id="rId13"/>
    <p:sldId id="392" r:id="rId14"/>
    <p:sldId id="393" r:id="rId15"/>
    <p:sldId id="419" r:id="rId16"/>
    <p:sldId id="364" r:id="rId17"/>
    <p:sldId id="280" r:id="rId18"/>
    <p:sldId id="281" r:id="rId19"/>
    <p:sldId id="327" r:id="rId20"/>
    <p:sldId id="330" r:id="rId21"/>
    <p:sldId id="371" r:id="rId22"/>
    <p:sldId id="420" r:id="rId23"/>
    <p:sldId id="421" r:id="rId24"/>
    <p:sldId id="360" r:id="rId25"/>
    <p:sldId id="370" r:id="rId26"/>
    <p:sldId id="372" r:id="rId27"/>
    <p:sldId id="287" r:id="rId28"/>
    <p:sldId id="306" r:id="rId29"/>
    <p:sldId id="307" r:id="rId30"/>
    <p:sldId id="361" r:id="rId31"/>
    <p:sldId id="362" r:id="rId32"/>
    <p:sldId id="355" r:id="rId33"/>
    <p:sldId id="321" r:id="rId34"/>
    <p:sldId id="324" r:id="rId35"/>
    <p:sldId id="379" r:id="rId36"/>
    <p:sldId id="380" r:id="rId37"/>
    <p:sldId id="311" r:id="rId38"/>
    <p:sldId id="312" r:id="rId39"/>
    <p:sldId id="381" r:id="rId40"/>
    <p:sldId id="318" r:id="rId41"/>
    <p:sldId id="337" r:id="rId42"/>
    <p:sldId id="359" r:id="rId43"/>
    <p:sldId id="351" r:id="rId44"/>
    <p:sldId id="376" r:id="rId45"/>
    <p:sldId id="383" r:id="rId46"/>
    <p:sldId id="313" r:id="rId47"/>
    <p:sldId id="333" r:id="rId48"/>
    <p:sldId id="366" r:id="rId49"/>
    <p:sldId id="336" r:id="rId50"/>
    <p:sldId id="396" r:id="rId51"/>
    <p:sldId id="397" r:id="rId52"/>
    <p:sldId id="356" r:id="rId53"/>
    <p:sldId id="345" r:id="rId54"/>
    <p:sldId id="349" r:id="rId55"/>
    <p:sldId id="384" r:id="rId56"/>
    <p:sldId id="386" r:id="rId57"/>
    <p:sldId id="387" r:id="rId58"/>
    <p:sldId id="338" r:id="rId59"/>
    <p:sldId id="363" r:id="rId60"/>
    <p:sldId id="368" r:id="rId61"/>
    <p:sldId id="275" r:id="rId62"/>
    <p:sldId id="308" r:id="rId63"/>
    <p:sldId id="412" r:id="rId64"/>
    <p:sldId id="416" r:id="rId65"/>
    <p:sldId id="413" r:id="rId66"/>
    <p:sldId id="414" r:id="rId67"/>
    <p:sldId id="415" r:id="rId68"/>
    <p:sldId id="388" r:id="rId69"/>
  </p:sldIdLst>
  <p:sldSz cx="12192000" cy="6858000"/>
  <p:notesSz cx="6805613" cy="9939338"/>
  <p:defaultTextStyle>
    <a:defPPr>
      <a:defRPr lang="nl-NL"/>
    </a:defPPr>
    <a:lvl1pPr algn="l" rtl="0" eaLnBrk="0" fontAlgn="base" hangingPunct="0">
      <a:spcBef>
        <a:spcPct val="0"/>
      </a:spcBef>
      <a:spcAft>
        <a:spcPct val="0"/>
      </a:spcAft>
      <a:defRPr sz="2000" kern="1200">
        <a:solidFill>
          <a:schemeClr val="hlink"/>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hlink"/>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hlink"/>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hlink"/>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hlink"/>
        </a:solidFill>
        <a:latin typeface="Arial" panose="020B0604020202020204" pitchFamily="34" charset="0"/>
        <a:ea typeface="+mn-ea"/>
        <a:cs typeface="+mn-cs"/>
      </a:defRPr>
    </a:lvl5pPr>
    <a:lvl6pPr marL="2286000" algn="l" defTabSz="914400" rtl="0" eaLnBrk="1" latinLnBrk="0" hangingPunct="1">
      <a:defRPr sz="2000" kern="1200">
        <a:solidFill>
          <a:schemeClr val="hlink"/>
        </a:solidFill>
        <a:latin typeface="Arial" panose="020B0604020202020204" pitchFamily="34" charset="0"/>
        <a:ea typeface="+mn-ea"/>
        <a:cs typeface="+mn-cs"/>
      </a:defRPr>
    </a:lvl6pPr>
    <a:lvl7pPr marL="2743200" algn="l" defTabSz="914400" rtl="0" eaLnBrk="1" latinLnBrk="0" hangingPunct="1">
      <a:defRPr sz="2000" kern="1200">
        <a:solidFill>
          <a:schemeClr val="hlink"/>
        </a:solidFill>
        <a:latin typeface="Arial" panose="020B0604020202020204" pitchFamily="34" charset="0"/>
        <a:ea typeface="+mn-ea"/>
        <a:cs typeface="+mn-cs"/>
      </a:defRPr>
    </a:lvl7pPr>
    <a:lvl8pPr marL="3200400" algn="l" defTabSz="914400" rtl="0" eaLnBrk="1" latinLnBrk="0" hangingPunct="1">
      <a:defRPr sz="2000" kern="1200">
        <a:solidFill>
          <a:schemeClr val="hlink"/>
        </a:solidFill>
        <a:latin typeface="Arial" panose="020B0604020202020204" pitchFamily="34" charset="0"/>
        <a:ea typeface="+mn-ea"/>
        <a:cs typeface="+mn-cs"/>
      </a:defRPr>
    </a:lvl8pPr>
    <a:lvl9pPr marL="3657600" algn="l" defTabSz="914400" rtl="0" eaLnBrk="1" latinLnBrk="0" hangingPunct="1">
      <a:defRPr sz="2000" kern="1200">
        <a:solidFill>
          <a:schemeClr val="hlink"/>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CC"/>
    <a:srgbClr val="990033"/>
    <a:srgbClr val="740027"/>
    <a:srgbClr val="C0CA02"/>
    <a:srgbClr val="006600"/>
    <a:srgbClr val="0099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5766" autoAdjust="0"/>
  </p:normalViewPr>
  <p:slideViewPr>
    <p:cSldViewPr>
      <p:cViewPr varScale="1">
        <p:scale>
          <a:sx n="63" d="100"/>
          <a:sy n="63" d="100"/>
        </p:scale>
        <p:origin x="80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lnSpc>
                <a:spcPct val="90000"/>
              </a:lnSpc>
              <a:spcBef>
                <a:spcPct val="20000"/>
              </a:spcBef>
              <a:buClr>
                <a:schemeClr val="accent1"/>
              </a:buClr>
              <a:buSzPct val="75000"/>
              <a:buFont typeface="Wingdings" panose="05000000000000000000" pitchFamily="2" charset="2"/>
              <a:buNone/>
              <a:defRPr sz="1200">
                <a:latin typeface="Arial" charset="0"/>
              </a:defRPr>
            </a:lvl1pPr>
          </a:lstStyle>
          <a:p>
            <a:pPr>
              <a:defRPr/>
            </a:pPr>
            <a:endParaRPr lang="nl-BE"/>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1" hangingPunct="1">
              <a:lnSpc>
                <a:spcPct val="90000"/>
              </a:lnSpc>
              <a:spcBef>
                <a:spcPct val="20000"/>
              </a:spcBef>
              <a:buClr>
                <a:schemeClr val="accent1"/>
              </a:buClr>
              <a:buSzPct val="75000"/>
              <a:buFont typeface="Wingdings" panose="05000000000000000000" pitchFamily="2" charset="2"/>
              <a:buNone/>
              <a:defRPr sz="1200">
                <a:latin typeface="Arial" charset="0"/>
              </a:defRPr>
            </a:lvl1pPr>
          </a:lstStyle>
          <a:p>
            <a:pPr>
              <a:defRPr/>
            </a:pPr>
            <a:fld id="{B7ABC8E8-B349-4A92-825A-3B85F000E8EB}" type="datetimeFigureOut">
              <a:rPr lang="nl-BE"/>
              <a:pPr>
                <a:defRPr/>
              </a:pPr>
              <a:t>14/03/2023</a:t>
            </a:fld>
            <a:endParaRPr lang="nl-BE"/>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hangingPunct="1">
              <a:lnSpc>
                <a:spcPct val="90000"/>
              </a:lnSpc>
              <a:spcBef>
                <a:spcPct val="20000"/>
              </a:spcBef>
              <a:buClr>
                <a:schemeClr val="accent1"/>
              </a:buClr>
              <a:buSzPct val="75000"/>
              <a:buFont typeface="Wingdings" panose="05000000000000000000" pitchFamily="2" charset="2"/>
              <a:buNone/>
              <a:defRPr sz="1200">
                <a:latin typeface="Arial" charset="0"/>
              </a:defRPr>
            </a:lvl1pPr>
          </a:lstStyle>
          <a:p>
            <a:pPr>
              <a:defRPr/>
            </a:pPr>
            <a:endParaRPr lang="nl-BE"/>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buClr>
                <a:schemeClr val="accent1"/>
              </a:buClr>
              <a:buSzPct val="75000"/>
              <a:buFont typeface="Wingdings" panose="05000000000000000000" pitchFamily="2" charset="2"/>
              <a:buNone/>
              <a:defRPr sz="1200"/>
            </a:lvl1pPr>
          </a:lstStyle>
          <a:p>
            <a:pPr>
              <a:defRPr/>
            </a:pPr>
            <a:fld id="{16089DCA-20A2-4018-9B45-3E88A543702E}" type="slidenum">
              <a:rPr lang="nl-BE" altLang="nl-BE"/>
              <a:pPr>
                <a:defRPr/>
              </a:pPr>
              <a:t>‹#›</a:t>
            </a:fld>
            <a:endParaRPr lang="nl-BE" alt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200">
                <a:solidFill>
                  <a:schemeClr val="tx1"/>
                </a:solidFill>
                <a:latin typeface="Arial" charset="0"/>
              </a:defRPr>
            </a:lvl1pPr>
          </a:lstStyle>
          <a:p>
            <a:pPr>
              <a:defRPr/>
            </a:pPr>
            <a:endParaRPr lang="nl-NL"/>
          </a:p>
        </p:txBody>
      </p:sp>
      <p:sp>
        <p:nvSpPr>
          <p:cNvPr id="41987"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latin typeface="Arial" charset="0"/>
              </a:defRPr>
            </a:lvl1pPr>
          </a:lstStyle>
          <a:p>
            <a:pPr>
              <a:defRPr/>
            </a:pPr>
            <a:endParaRPr lang="nl-NL"/>
          </a:p>
        </p:txBody>
      </p:sp>
      <p:sp>
        <p:nvSpPr>
          <p:cNvPr id="3076"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199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SzTx/>
              <a:buFontTx/>
              <a:buNone/>
              <a:defRPr sz="1200">
                <a:solidFill>
                  <a:schemeClr val="tx1"/>
                </a:solidFill>
                <a:latin typeface="Arial" charset="0"/>
              </a:defRPr>
            </a:lvl1pPr>
          </a:lstStyle>
          <a:p>
            <a:pPr>
              <a:defRPr/>
            </a:pPr>
            <a:endParaRPr lang="nl-NL"/>
          </a:p>
        </p:txBody>
      </p:sp>
      <p:sp>
        <p:nvSpPr>
          <p:cNvPr id="41991"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CD3F9B31-B09A-4CB1-9012-9B156A510A4C}" type="slidenum">
              <a:rPr lang="nl-NL" altLang="nl-BE"/>
              <a:pPr>
                <a:defRPr/>
              </a:pPr>
              <a:t>‹#›</a:t>
            </a:fld>
            <a:endParaRPr lang="nl-NL" altLang="nl-BE"/>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enbijwerkingmelden.b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1" i="0" kern="1200" dirty="0">
                <a:solidFill>
                  <a:schemeClr val="tx1"/>
                </a:solidFill>
                <a:effectLst/>
                <a:latin typeface="Arial" charset="0"/>
                <a:ea typeface="+mn-ea"/>
                <a:cs typeface="+mn-cs"/>
              </a:rPr>
              <a:t>De kerncijfers tot en met 24.11.2022</a:t>
            </a:r>
            <a:r>
              <a:rPr lang="nl-BE" sz="1200" b="1" i="0" kern="1200" baseline="0" dirty="0">
                <a:solidFill>
                  <a:schemeClr val="tx1"/>
                </a:solidFill>
                <a:effectLst/>
                <a:latin typeface="Arial" charset="0"/>
                <a:ea typeface="+mn-ea"/>
                <a:cs typeface="+mn-cs"/>
              </a:rPr>
              <a:t> (laatste maandelijkse FAGG rapport over COVID-19 vaccins)</a:t>
            </a:r>
            <a:endParaRPr lang="nl-BE" sz="1200" b="0" i="0" kern="1200" dirty="0">
              <a:solidFill>
                <a:schemeClr val="tx1"/>
              </a:solidFill>
              <a:effectLst/>
              <a:latin typeface="Arial" charset="0"/>
              <a:ea typeface="+mn-ea"/>
              <a:cs typeface="+mn-cs"/>
            </a:endParaRPr>
          </a:p>
          <a:p>
            <a:r>
              <a:rPr lang="nl-BE" sz="1200" b="0" i="0" kern="1200" dirty="0">
                <a:solidFill>
                  <a:schemeClr val="tx1"/>
                </a:solidFill>
                <a:effectLst/>
                <a:latin typeface="Arial" charset="0"/>
                <a:ea typeface="+mn-ea"/>
                <a:cs typeface="+mn-cs"/>
              </a:rPr>
              <a:t>9 252 850  personen hebben ten minste één dosis van een COVID-19-vaccin gekregen.</a:t>
            </a:r>
          </a:p>
          <a:p>
            <a:r>
              <a:rPr lang="nl-BE" sz="1200" b="0" i="0" kern="1200" dirty="0">
                <a:solidFill>
                  <a:schemeClr val="tx1"/>
                </a:solidFill>
                <a:effectLst/>
                <a:latin typeface="Arial" charset="0"/>
                <a:ea typeface="+mn-ea"/>
                <a:cs typeface="+mn-cs"/>
              </a:rPr>
              <a:t>Er werden 39 520 bijwerkingen gemeld via het </a:t>
            </a:r>
            <a:r>
              <a:rPr lang="nl-BE" sz="1200" b="0" i="0" u="sng" kern="1200" dirty="0">
                <a:solidFill>
                  <a:schemeClr val="tx1"/>
                </a:solidFill>
                <a:effectLst/>
                <a:latin typeface="Arial" charset="0"/>
                <a:ea typeface="+mn-ea"/>
                <a:cs typeface="+mn-cs"/>
                <a:hlinkClick r:id="rId3"/>
              </a:rPr>
              <a:t>online meldingsformulier(link is </a:t>
            </a:r>
            <a:r>
              <a:rPr lang="nl-BE" sz="1200" b="0" i="0" u="sng" kern="1200" dirty="0" err="1">
                <a:solidFill>
                  <a:schemeClr val="tx1"/>
                </a:solidFill>
                <a:effectLst/>
                <a:latin typeface="Arial" charset="0"/>
                <a:ea typeface="+mn-ea"/>
                <a:cs typeface="+mn-cs"/>
                <a:hlinkClick r:id="rId3"/>
              </a:rPr>
              <a:t>external</a:t>
            </a:r>
            <a:r>
              <a:rPr lang="nl-BE" sz="1200" b="0" i="0" u="sng" kern="1200" dirty="0">
                <a:solidFill>
                  <a:schemeClr val="tx1"/>
                </a:solidFill>
                <a:effectLst/>
                <a:latin typeface="Arial" charset="0"/>
                <a:ea typeface="+mn-ea"/>
                <a:cs typeface="+mn-cs"/>
                <a:hlinkClick r:id="rId3"/>
              </a:rPr>
              <a:t>)</a:t>
            </a:r>
            <a:r>
              <a:rPr lang="nl-BE" sz="1200" b="0" i="0" kern="1200" dirty="0">
                <a:solidFill>
                  <a:schemeClr val="tx1"/>
                </a:solidFill>
                <a:effectLst/>
                <a:latin typeface="Arial" charset="0"/>
                <a:ea typeface="+mn-ea"/>
                <a:cs typeface="+mn-cs"/>
              </a:rPr>
              <a:t>. Bijwerkingen = 0,43%</a:t>
            </a:r>
          </a:p>
          <a:p>
            <a:r>
              <a:rPr lang="nl-BE" dirty="0"/>
              <a:t>https://www.fagg.be/nl/news/coronavirus_overzicht_bijwerkingen_covid_19_vaccins_van_24_november_2022</a:t>
            </a:r>
          </a:p>
          <a:p>
            <a:r>
              <a:rPr lang="nl-BE" sz="1200" b="1" i="0" kern="1200" dirty="0">
                <a:solidFill>
                  <a:schemeClr val="tx1"/>
                </a:solidFill>
                <a:effectLst/>
                <a:latin typeface="Arial" charset="0"/>
                <a:ea typeface="+mn-ea"/>
                <a:cs typeface="+mn-cs"/>
              </a:rPr>
              <a:t>Vooral koorts, spierpijn, onwel voelen en reacties ter hoogte van de injectieplaats</a:t>
            </a:r>
            <a:r>
              <a:rPr lang="nl-BE" sz="1200" b="0" i="0" kern="1200" dirty="0">
                <a:solidFill>
                  <a:schemeClr val="tx1"/>
                </a:solidFill>
                <a:effectLst/>
                <a:latin typeface="Arial" charset="0"/>
                <a:ea typeface="+mn-ea"/>
                <a:cs typeface="+mn-cs"/>
              </a:rPr>
              <a:t>.</a:t>
            </a:r>
          </a:p>
          <a:p>
            <a:r>
              <a:rPr lang="nl-BE" sz="1200" b="0" i="0" kern="1200" dirty="0">
                <a:solidFill>
                  <a:schemeClr val="tx1"/>
                </a:solidFill>
                <a:effectLst/>
                <a:latin typeface="Arial" charset="0"/>
                <a:ea typeface="+mn-ea"/>
                <a:cs typeface="+mn-cs"/>
              </a:rPr>
              <a:t>17 119 meldingen zijn ernstig. De overgrote meerderheid van deze meldingen wordt als ernstig beschouwd omwille van </a:t>
            </a:r>
            <a:r>
              <a:rPr lang="nl-BE" sz="1200" b="1" i="0" kern="1200" dirty="0">
                <a:solidFill>
                  <a:schemeClr val="tx1"/>
                </a:solidFill>
                <a:effectLst/>
                <a:latin typeface="Arial" charset="0"/>
                <a:ea typeface="+mn-ea"/>
                <a:cs typeface="+mn-cs"/>
              </a:rPr>
              <a:t>tijdelijke arbeidsongeschiktheid of de onmogelijkheid om het huis te verlaten</a:t>
            </a:r>
            <a:r>
              <a:rPr lang="nl-BE" sz="1200" b="0" i="0" kern="1200" dirty="0">
                <a:solidFill>
                  <a:schemeClr val="tx1"/>
                </a:solidFill>
                <a:effectLst/>
                <a:latin typeface="Arial" charset="0"/>
                <a:ea typeface="+mn-ea"/>
                <a:cs typeface="+mn-cs"/>
              </a:rPr>
              <a:t> als gevolg van koorts, spierpijn, onwel voelen en reacties ter hoogte van de injectieplaats.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sz="1200" b="0" i="0" kern="1200" dirty="0">
                <a:solidFill>
                  <a:schemeClr val="tx1"/>
                </a:solidFill>
                <a:effectLst/>
                <a:latin typeface="Arial" charset="0"/>
                <a:ea typeface="+mn-ea"/>
                <a:cs typeface="+mn-cs"/>
              </a:rPr>
              <a:t>297 meldingen zijn overlijdens. Hiervan worden er 4 waarschijnlijk geacht verband te houden met het vaccin.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BE" sz="1200" b="0" i="0" kern="1200" dirty="0">
              <a:solidFill>
                <a:schemeClr val="tx1"/>
              </a:solidFill>
              <a:effectLst/>
              <a:latin typeface="Arial" charset="0"/>
              <a:ea typeface="+mn-ea"/>
              <a:cs typeface="+mn-cs"/>
            </a:endParaRPr>
          </a:p>
          <a:p>
            <a:endParaRPr lang="nl-BE" dirty="0"/>
          </a:p>
          <a:p>
            <a:endParaRPr lang="nl-BE" dirty="0"/>
          </a:p>
        </p:txBody>
      </p:sp>
    </p:spTree>
    <p:extLst>
      <p:ext uri="{BB962C8B-B14F-4D97-AF65-F5344CB8AC3E}">
        <p14:creationId xmlns:p14="http://schemas.microsoft.com/office/powerpoint/2010/main" val="350772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3050" cy="3725863"/>
          </a:xfrm>
        </p:spPr>
      </p:sp>
      <p:sp>
        <p:nvSpPr>
          <p:cNvPr id="3" name="Tijdelijke aanduiding voor notities 2"/>
          <p:cNvSpPr>
            <a:spLocks noGrp="1"/>
          </p:cNvSpPr>
          <p:nvPr>
            <p:ph type="body" idx="1"/>
          </p:nvPr>
        </p:nvSpPr>
        <p:spPr/>
        <p:txBody>
          <a:bodyPr/>
          <a:lstStyle/>
          <a:p>
            <a:r>
              <a:rPr lang="nl-BE" dirty="0"/>
              <a:t>Belangrijkste aspecten:</a:t>
            </a:r>
          </a:p>
          <a:p>
            <a:endParaRPr lang="nl-BE" dirty="0"/>
          </a:p>
          <a:p>
            <a:r>
              <a:rPr lang="nl-BE" dirty="0"/>
              <a:t>Uitleg rond </a:t>
            </a:r>
            <a:r>
              <a:rPr lang="nl-BE" dirty="0" err="1"/>
              <a:t>teratogeniciteit</a:t>
            </a:r>
            <a:r>
              <a:rPr lang="nl-BE" dirty="0"/>
              <a:t>,</a:t>
            </a:r>
          </a:p>
          <a:p>
            <a:r>
              <a:rPr lang="nl-BE" dirty="0"/>
              <a:t>Uitleg rond anticonceptie</a:t>
            </a:r>
          </a:p>
          <a:p>
            <a:r>
              <a:rPr lang="nl-BE" dirty="0"/>
              <a:t>Uitleg rond geldigheid en voorwaarden om</a:t>
            </a:r>
            <a:r>
              <a:rPr lang="nl-BE" baseline="0" dirty="0"/>
              <a:t> een voorschrift op te maken (max. 30 dagen, negatieve zwangerschapstest…)</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43</a:t>
            </a:fld>
            <a:endParaRPr lang="en-US"/>
          </a:p>
        </p:txBody>
      </p:sp>
    </p:spTree>
    <p:extLst>
      <p:ext uri="{BB962C8B-B14F-4D97-AF65-F5344CB8AC3E}">
        <p14:creationId xmlns:p14="http://schemas.microsoft.com/office/powerpoint/2010/main" val="82116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nl-BE" dirty="0"/>
              <a:t>Vroeger</a:t>
            </a:r>
            <a:r>
              <a:rPr lang="nl-BE" baseline="0" dirty="0"/>
              <a:t> aanmelden met </a:t>
            </a:r>
            <a:r>
              <a:rPr lang="nl-BE" baseline="0" dirty="0" err="1"/>
              <a:t>DocCheck</a:t>
            </a:r>
            <a:r>
              <a:rPr lang="nl-BE" baseline="0" dirty="0"/>
              <a:t> paswoord, nu met </a:t>
            </a:r>
            <a:r>
              <a:rPr lang="nl-BE" baseline="0" dirty="0" err="1"/>
              <a:t>eID</a:t>
            </a:r>
            <a:endParaRPr lang="nl-BE" dirty="0"/>
          </a:p>
        </p:txBody>
      </p:sp>
    </p:spTree>
    <p:extLst>
      <p:ext uri="{BB962C8B-B14F-4D97-AF65-F5344CB8AC3E}">
        <p14:creationId xmlns:p14="http://schemas.microsoft.com/office/powerpoint/2010/main" val="169834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68622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nl-BE" dirty="0"/>
              <a:t>AMM = Marketing </a:t>
            </a:r>
            <a:r>
              <a:rPr lang="nl-BE" dirty="0" err="1"/>
              <a:t>Autorisation</a:t>
            </a:r>
            <a:r>
              <a:rPr lang="nl-BE" dirty="0"/>
              <a:t> </a:t>
            </a:r>
            <a:r>
              <a:rPr lang="nl-BE" dirty="0" err="1"/>
              <a:t>Holder</a:t>
            </a:r>
            <a:endParaRPr lang="nl-BE" dirty="0"/>
          </a:p>
        </p:txBody>
      </p:sp>
    </p:spTree>
    <p:extLst>
      <p:ext uri="{BB962C8B-B14F-4D97-AF65-F5344CB8AC3E}">
        <p14:creationId xmlns:p14="http://schemas.microsoft.com/office/powerpoint/2010/main" val="323416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2075" y="746125"/>
            <a:ext cx="6623050" cy="3725863"/>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latin typeface="Arial" panose="020B0604020202020204" pitchFamily="34" charset="0"/>
            </a:endParaRPr>
          </a:p>
        </p:txBody>
      </p:sp>
      <p:sp>
        <p:nvSpPr>
          <p:cNvPr id="7066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nl-BE">
                <a:latin typeface="Times New Roman" panose="02020603050405020304" pitchFamily="18" charset="0"/>
              </a:rPr>
              <a:t>WS SIG-MI Barcelona October 2012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2075" y="746125"/>
            <a:ext cx="6623050" cy="3725863"/>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latin typeface="Arial" panose="020B0604020202020204" pitchFamily="34" charset="0"/>
            </a:endParaRPr>
          </a:p>
        </p:txBody>
      </p:sp>
      <p:sp>
        <p:nvSpPr>
          <p:cNvPr id="7066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nl-BE">
                <a:latin typeface="Times New Roman" panose="02020603050405020304" pitchFamily="18" charset="0"/>
              </a:rPr>
              <a:t>WS SIG-MI Barcelona October 2012</a:t>
            </a:r>
          </a:p>
        </p:txBody>
      </p:sp>
    </p:spTree>
    <p:extLst>
      <p:ext uri="{BB962C8B-B14F-4D97-AF65-F5344CB8AC3E}">
        <p14:creationId xmlns:p14="http://schemas.microsoft.com/office/powerpoint/2010/main" val="286241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2075" y="746125"/>
            <a:ext cx="6623050" cy="3725863"/>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latin typeface="Arial" panose="020B0604020202020204" pitchFamily="34" charset="0"/>
            </a:endParaRPr>
          </a:p>
        </p:txBody>
      </p:sp>
      <p:sp>
        <p:nvSpPr>
          <p:cNvPr id="7066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nl-BE">
                <a:latin typeface="Times New Roman" panose="02020603050405020304" pitchFamily="18" charset="0"/>
              </a:rPr>
              <a:t>WS SIG-MI Barcelona October 2012</a:t>
            </a:r>
          </a:p>
        </p:txBody>
      </p:sp>
    </p:spTree>
    <p:extLst>
      <p:ext uri="{BB962C8B-B14F-4D97-AF65-F5344CB8AC3E}">
        <p14:creationId xmlns:p14="http://schemas.microsoft.com/office/powerpoint/2010/main" val="96665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2075" y="746125"/>
            <a:ext cx="6623050" cy="3725863"/>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latin typeface="Arial" panose="020B0604020202020204" pitchFamily="34" charset="0"/>
            </a:endParaRPr>
          </a:p>
        </p:txBody>
      </p:sp>
      <p:sp>
        <p:nvSpPr>
          <p:cNvPr id="7066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nl-BE">
                <a:latin typeface="Times New Roman" panose="02020603050405020304" pitchFamily="18" charset="0"/>
              </a:rPr>
              <a:t>WS SIG-MI Barcelona October 2012</a:t>
            </a:r>
          </a:p>
        </p:txBody>
      </p:sp>
    </p:spTree>
    <p:extLst>
      <p:ext uri="{BB962C8B-B14F-4D97-AF65-F5344CB8AC3E}">
        <p14:creationId xmlns:p14="http://schemas.microsoft.com/office/powerpoint/2010/main" val="3581522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33071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7741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Enteropathie</a:t>
            </a:r>
            <a:r>
              <a:rPr lang="nl-BE" dirty="0" smtClean="0"/>
              <a:t>: ziekte</a:t>
            </a:r>
            <a:r>
              <a:rPr lang="nl-BE" baseline="0" dirty="0" smtClean="0"/>
              <a:t> van de ingewanden</a:t>
            </a:r>
            <a:endParaRPr lang="nl-BE" dirty="0"/>
          </a:p>
        </p:txBody>
      </p:sp>
    </p:spTree>
    <p:extLst>
      <p:ext uri="{BB962C8B-B14F-4D97-AF65-F5344CB8AC3E}">
        <p14:creationId xmlns:p14="http://schemas.microsoft.com/office/powerpoint/2010/main" val="371611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ADE: adverse drug event</a:t>
            </a:r>
          </a:p>
          <a:p>
            <a:r>
              <a:rPr lang="nl-BE" dirty="0"/>
              <a:t>ADR: adverse drug </a:t>
            </a:r>
            <a:r>
              <a:rPr lang="nl-BE" dirty="0" err="1"/>
              <a:t>reaction</a:t>
            </a:r>
            <a:endParaRPr lang="nl-BE" dirty="0"/>
          </a:p>
          <a:p>
            <a:r>
              <a:rPr lang="nl-BE" dirty="0"/>
              <a:t>SE: side effect</a:t>
            </a:r>
          </a:p>
        </p:txBody>
      </p:sp>
    </p:spTree>
    <p:extLst>
      <p:ext uri="{BB962C8B-B14F-4D97-AF65-F5344CB8AC3E}">
        <p14:creationId xmlns:p14="http://schemas.microsoft.com/office/powerpoint/2010/main" val="316238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nl-BE" dirty="0"/>
              <a:t>Side effect = nevenwerking</a:t>
            </a:r>
            <a:r>
              <a:rPr lang="nl-BE" baseline="0" dirty="0"/>
              <a:t> of bijwerking; hoeft niet noodzakelijk slecht te zijn.</a:t>
            </a:r>
            <a:endParaRPr lang="nl-BE" dirty="0"/>
          </a:p>
        </p:txBody>
      </p:sp>
    </p:spTree>
    <p:extLst>
      <p:ext uri="{BB962C8B-B14F-4D97-AF65-F5344CB8AC3E}">
        <p14:creationId xmlns:p14="http://schemas.microsoft.com/office/powerpoint/2010/main" val="103544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Juiste antwoorden zijn</a:t>
            </a:r>
            <a:r>
              <a:rPr lang="nl-BE" baseline="0" dirty="0"/>
              <a:t> 23.000 en 45%</a:t>
            </a:r>
            <a:endParaRPr lang="nl-BE" dirty="0"/>
          </a:p>
        </p:txBody>
      </p:sp>
    </p:spTree>
    <p:extLst>
      <p:ext uri="{BB962C8B-B14F-4D97-AF65-F5344CB8AC3E}">
        <p14:creationId xmlns:p14="http://schemas.microsoft.com/office/powerpoint/2010/main" val="131413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lnSpc>
                <a:spcPct val="90000"/>
              </a:lnSpc>
              <a:spcBef>
                <a:spcPct val="20000"/>
              </a:spcBef>
              <a:buClr>
                <a:schemeClr val="accent1"/>
              </a:buClr>
              <a:buSzPct val="75000"/>
              <a:buFont typeface="Wingdings" panose="05000000000000000000" pitchFamily="2" charset="2"/>
              <a:buNone/>
            </a:pPr>
            <a:fld id="{CAF11C50-0C68-4DC2-B269-0A23D91CCACA}" type="slidenum">
              <a:rPr lang="nl-NL" altLang="nl-BE">
                <a:solidFill>
                  <a:schemeClr val="hlink"/>
                </a:solidFill>
              </a:rPr>
              <a:pPr algn="r" eaLnBrk="1" hangingPunct="1">
                <a:lnSpc>
                  <a:spcPct val="90000"/>
                </a:lnSpc>
                <a:spcBef>
                  <a:spcPct val="20000"/>
                </a:spcBef>
                <a:buClr>
                  <a:schemeClr val="accent1"/>
                </a:buClr>
                <a:buSzPct val="75000"/>
                <a:buFont typeface="Wingdings" panose="05000000000000000000" pitchFamily="2" charset="2"/>
                <a:buNone/>
              </a:pPr>
              <a:t>23</a:t>
            </a:fld>
            <a:endParaRPr lang="nl-NL" altLang="nl-BE">
              <a:solidFill>
                <a:schemeClr val="hlink"/>
              </a:solidFill>
            </a:endParaRPr>
          </a:p>
        </p:txBody>
      </p:sp>
      <p:sp>
        <p:nvSpPr>
          <p:cNvPr id="16387" name="Rectangle 2"/>
          <p:cNvSpPr>
            <a:spLocks noGrp="1" noRot="1" noChangeAspect="1" noChangeArrowheads="1" noTextEdit="1"/>
          </p:cNvSpPr>
          <p:nvPr>
            <p:ph type="sldImg"/>
          </p:nvPr>
        </p:nvSpPr>
        <p:spPr>
          <a:xfrm>
            <a:off x="92075" y="746125"/>
            <a:ext cx="6623050" cy="3725863"/>
          </a:xfrm>
          <a:ln/>
        </p:spPr>
      </p:sp>
      <p:sp>
        <p:nvSpPr>
          <p:cNvPr id="16388" name="Rectangle 3"/>
          <p:cNvSpPr>
            <a:spLocks noGrp="1" noChangeArrowheads="1"/>
          </p:cNvSpPr>
          <p:nvPr>
            <p:ph type="body" idx="1"/>
          </p:nvPr>
        </p:nvSpPr>
        <p:spPr>
          <a:noFill/>
        </p:spPr>
        <p:txBody>
          <a:bodyPr/>
          <a:lstStyle/>
          <a:p>
            <a:endParaRPr lang="nl-NL" altLang="nl-BE" sz="1000" b="1" u="sng"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lnSpc>
                <a:spcPct val="90000"/>
              </a:lnSpc>
              <a:spcBef>
                <a:spcPct val="20000"/>
              </a:spcBef>
              <a:buClr>
                <a:schemeClr val="accent1"/>
              </a:buClr>
              <a:buSzPct val="75000"/>
              <a:buFont typeface="Wingdings" panose="05000000000000000000" pitchFamily="2" charset="2"/>
              <a:buNone/>
            </a:pPr>
            <a:fld id="{CAF11C50-0C68-4DC2-B269-0A23D91CCACA}" type="slidenum">
              <a:rPr lang="nl-NL" altLang="nl-BE">
                <a:solidFill>
                  <a:schemeClr val="hlink"/>
                </a:solidFill>
              </a:rPr>
              <a:pPr algn="r" eaLnBrk="1" hangingPunct="1">
                <a:lnSpc>
                  <a:spcPct val="90000"/>
                </a:lnSpc>
                <a:spcBef>
                  <a:spcPct val="20000"/>
                </a:spcBef>
                <a:buClr>
                  <a:schemeClr val="accent1"/>
                </a:buClr>
                <a:buSzPct val="75000"/>
                <a:buFont typeface="Wingdings" panose="05000000000000000000" pitchFamily="2" charset="2"/>
                <a:buNone/>
              </a:pPr>
              <a:t>24</a:t>
            </a:fld>
            <a:endParaRPr lang="nl-NL" altLang="nl-BE">
              <a:solidFill>
                <a:schemeClr val="hlink"/>
              </a:solidFill>
            </a:endParaRPr>
          </a:p>
        </p:txBody>
      </p:sp>
      <p:sp>
        <p:nvSpPr>
          <p:cNvPr id="16387" name="Rectangle 2"/>
          <p:cNvSpPr>
            <a:spLocks noGrp="1" noRot="1" noChangeAspect="1" noChangeArrowheads="1" noTextEdit="1"/>
          </p:cNvSpPr>
          <p:nvPr>
            <p:ph type="sldImg"/>
          </p:nvPr>
        </p:nvSpPr>
        <p:spPr>
          <a:xfrm>
            <a:off x="92075" y="746125"/>
            <a:ext cx="6623050" cy="3725863"/>
          </a:xfrm>
          <a:ln/>
        </p:spPr>
      </p:sp>
      <p:sp>
        <p:nvSpPr>
          <p:cNvPr id="16388" name="Rectangle 3"/>
          <p:cNvSpPr>
            <a:spLocks noGrp="1" noChangeArrowheads="1"/>
          </p:cNvSpPr>
          <p:nvPr>
            <p:ph type="body" idx="1"/>
          </p:nvPr>
        </p:nvSpPr>
        <p:spPr>
          <a:noFill/>
        </p:spPr>
        <p:txBody>
          <a:bodyPr/>
          <a:lstStyle/>
          <a:p>
            <a:r>
              <a:rPr lang="nl-NL" altLang="nl-BE" sz="1000" b="0" u="none" dirty="0" smtClean="0">
                <a:latin typeface="Arial" panose="020B0604020202020204" pitchFamily="34" charset="0"/>
              </a:rPr>
              <a:t>Rapport dateert uit 2008</a:t>
            </a:r>
            <a:endParaRPr lang="nl-NL" altLang="nl-BE" sz="1000" b="0" u="none" dirty="0">
              <a:latin typeface="Arial" panose="020B0604020202020204" pitchFamily="34" charset="0"/>
            </a:endParaRPr>
          </a:p>
        </p:txBody>
      </p:sp>
    </p:spTree>
    <p:extLst>
      <p:ext uri="{BB962C8B-B14F-4D97-AF65-F5344CB8AC3E}">
        <p14:creationId xmlns:p14="http://schemas.microsoft.com/office/powerpoint/2010/main" val="137747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2075" y="746125"/>
            <a:ext cx="6623050" cy="3725863"/>
          </a:xfrm>
          <a:ln/>
        </p:spPr>
      </p:sp>
      <p:sp>
        <p:nvSpPr>
          <p:cNvPr id="21507" name="Notes Placeholder 2"/>
          <p:cNvSpPr>
            <a:spLocks noGrp="1"/>
          </p:cNvSpPr>
          <p:nvPr>
            <p:ph type="body" idx="1"/>
          </p:nvPr>
        </p:nvSpPr>
        <p:spPr>
          <a:noFill/>
        </p:spPr>
        <p:txBody>
          <a:bodyPr/>
          <a:lstStyle/>
          <a:p>
            <a:endParaRPr lang="nl-BE" altLang="nl-BE">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nl-BE" sz="1200" b="0" i="0" kern="1200" dirty="0">
                <a:solidFill>
                  <a:schemeClr val="tx1"/>
                </a:solidFill>
                <a:effectLst/>
                <a:latin typeface="Arial" charset="0"/>
                <a:ea typeface="+mn-ea"/>
                <a:cs typeface="+mn-cs"/>
              </a:rPr>
              <a:t>Een idiosyncrasie is een eigenaardigheid, een typische eigenschap of een karaktertrek van een zaak of persoon. </a:t>
            </a:r>
            <a:endParaRPr lang="nl-BE" dirty="0"/>
          </a:p>
        </p:txBody>
      </p:sp>
    </p:spTree>
    <p:extLst>
      <p:ext uri="{BB962C8B-B14F-4D97-AF65-F5344CB8AC3E}">
        <p14:creationId xmlns:p14="http://schemas.microsoft.com/office/powerpoint/2010/main" val="290887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nl-BE" dirty="0"/>
              <a:t>Niet</a:t>
            </a:r>
            <a:r>
              <a:rPr lang="nl-BE" baseline="0" dirty="0"/>
              <a:t> geclassificeerd: na onderzoek kon men niet tot een conclusie komen</a:t>
            </a:r>
          </a:p>
          <a:p>
            <a:r>
              <a:rPr lang="nl-BE" baseline="0" dirty="0"/>
              <a:t>Niet </a:t>
            </a:r>
            <a:r>
              <a:rPr lang="nl-BE" baseline="0" dirty="0" err="1"/>
              <a:t>classificeerbaar</a:t>
            </a:r>
            <a:r>
              <a:rPr lang="nl-BE" baseline="0" dirty="0"/>
              <a:t>: onvoldoende gegevens om het geval te onderzoeken</a:t>
            </a:r>
            <a:endParaRPr lang="nl-BE" dirty="0"/>
          </a:p>
        </p:txBody>
      </p:sp>
    </p:spTree>
    <p:extLst>
      <p:ext uri="{BB962C8B-B14F-4D97-AF65-F5344CB8AC3E}">
        <p14:creationId xmlns:p14="http://schemas.microsoft.com/office/powerpoint/2010/main" val="3362699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623889"/>
            <a:ext cx="12672484" cy="4048125"/>
            <a:chOff x="0" y="433"/>
            <a:chExt cx="6600" cy="2812"/>
          </a:xfrm>
        </p:grpSpPr>
        <p:sp>
          <p:nvSpPr>
            <p:cNvPr id="5" name="AutoShape 3"/>
            <p:cNvSpPr>
              <a:spLocks noChangeArrowheads="1"/>
            </p:cNvSpPr>
            <p:nvPr userDrawn="1"/>
          </p:nvSpPr>
          <p:spPr bwMode="hidden">
            <a:xfrm>
              <a:off x="4672" y="433"/>
              <a:ext cx="1928" cy="2812"/>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60000 65536"/>
                <a:gd name="T17" fmla="*/ 0 60000 65536"/>
                <a:gd name="T18" fmla="*/ 0 60000 65536"/>
                <a:gd name="T19" fmla="*/ 0 60000 65536"/>
                <a:gd name="T20" fmla="*/ 0 60000 65536"/>
                <a:gd name="T21" fmla="*/ 0 60000 65536"/>
                <a:gd name="T22" fmla="*/ 0 60000 65536"/>
                <a:gd name="T23" fmla="*/ 0 60000 65536"/>
                <a:gd name="T24" fmla="*/ 32000 w 64000"/>
                <a:gd name="T25" fmla="*/ 9195 h 64000"/>
                <a:gd name="T26" fmla="*/ 32000 w 64000"/>
                <a:gd name="T27" fmla="*/ 32000 h 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00" h="64000">
                  <a:moveTo>
                    <a:pt x="62650" y="41195"/>
                  </a:moveTo>
                  <a:cubicBezTo>
                    <a:pt x="58589" y="54730"/>
                    <a:pt x="46131" y="63999"/>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rgbClr val="ABB2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p>
              <a:endParaRPr lang="nl-BE" sz="2000"/>
            </a:p>
          </p:txBody>
        </p:sp>
        <p:sp>
          <p:nvSpPr>
            <p:cNvPr id="6" name="Rectangle 4"/>
            <p:cNvSpPr>
              <a:spLocks noChangeArrowheads="1"/>
            </p:cNvSpPr>
            <p:nvPr userDrawn="1"/>
          </p:nvSpPr>
          <p:spPr bwMode="hidden">
            <a:xfrm>
              <a:off x="0" y="2267"/>
              <a:ext cx="5646" cy="978"/>
            </a:xfrm>
            <a:prstGeom prst="rect">
              <a:avLst/>
            </a:prstGeom>
            <a:solidFill>
              <a:srgbClr val="ABB2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hlink"/>
                  </a:solidFill>
                  <a:latin typeface="Arial" charset="0"/>
                </a:defRPr>
              </a:lvl1pPr>
              <a:lvl2pPr marL="742950" indent="-285750" eaLnBrk="0" hangingPunct="0">
                <a:defRPr sz="2000">
                  <a:solidFill>
                    <a:schemeClr val="hlink"/>
                  </a:solidFill>
                  <a:latin typeface="Arial" charset="0"/>
                </a:defRPr>
              </a:lvl2pPr>
              <a:lvl3pPr marL="1143000" indent="-228600" eaLnBrk="0" hangingPunct="0">
                <a:defRPr sz="2000">
                  <a:solidFill>
                    <a:schemeClr val="hlink"/>
                  </a:solidFill>
                  <a:latin typeface="Arial" charset="0"/>
                </a:defRPr>
              </a:lvl3pPr>
              <a:lvl4pPr marL="1600200" indent="-228600" eaLnBrk="0" hangingPunct="0">
                <a:defRPr sz="2000">
                  <a:solidFill>
                    <a:schemeClr val="hlink"/>
                  </a:solidFill>
                  <a:latin typeface="Arial" charset="0"/>
                </a:defRPr>
              </a:lvl4pPr>
              <a:lvl5pPr marL="2057400" indent="-228600" eaLnBrk="0" hangingPunct="0">
                <a:defRPr sz="2000">
                  <a:solidFill>
                    <a:schemeClr val="hlink"/>
                  </a:solidFill>
                  <a:latin typeface="Arial" charset="0"/>
                </a:defRPr>
              </a:lvl5pPr>
              <a:lvl6pPr marL="25146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6pPr>
              <a:lvl7pPr marL="29718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7pPr>
              <a:lvl8pPr marL="34290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8pPr>
              <a:lvl9pPr marL="38862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9pPr>
            </a:lstStyle>
            <a:p>
              <a:pPr algn="ctr" eaLnBrk="1" hangingPunct="1">
                <a:lnSpc>
                  <a:spcPct val="90000"/>
                </a:lnSpc>
                <a:spcBef>
                  <a:spcPct val="20000"/>
                </a:spcBef>
                <a:buClr>
                  <a:schemeClr val="accent1"/>
                </a:buClr>
                <a:buSzPct val="75000"/>
                <a:buFont typeface="Wingdings" panose="05000000000000000000" pitchFamily="2" charset="2"/>
                <a:buNone/>
                <a:defRPr/>
              </a:pPr>
              <a:endParaRPr lang="nl-BE" altLang="nl-BE" sz="2000"/>
            </a:p>
          </p:txBody>
        </p:sp>
      </p:grpSp>
      <p:sp>
        <p:nvSpPr>
          <p:cNvPr id="7" name="Rectangle 5"/>
          <p:cNvSpPr>
            <a:spLocks noChangeArrowheads="1"/>
          </p:cNvSpPr>
          <p:nvPr/>
        </p:nvSpPr>
        <p:spPr bwMode="hidden">
          <a:xfrm>
            <a:off x="0" y="1"/>
            <a:ext cx="12192000" cy="3267075"/>
          </a:xfrm>
          <a:prstGeom prst="rect">
            <a:avLst/>
          </a:prstGeom>
          <a:solidFill>
            <a:srgbClr val="BDC6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hlink"/>
                </a:solidFill>
                <a:latin typeface="Arial" charset="0"/>
              </a:defRPr>
            </a:lvl1pPr>
            <a:lvl2pPr marL="742950" indent="-285750" eaLnBrk="0" hangingPunct="0">
              <a:defRPr sz="2000">
                <a:solidFill>
                  <a:schemeClr val="hlink"/>
                </a:solidFill>
                <a:latin typeface="Arial" charset="0"/>
              </a:defRPr>
            </a:lvl2pPr>
            <a:lvl3pPr marL="1143000" indent="-228600" eaLnBrk="0" hangingPunct="0">
              <a:defRPr sz="2000">
                <a:solidFill>
                  <a:schemeClr val="hlink"/>
                </a:solidFill>
                <a:latin typeface="Arial" charset="0"/>
              </a:defRPr>
            </a:lvl3pPr>
            <a:lvl4pPr marL="1600200" indent="-228600" eaLnBrk="0" hangingPunct="0">
              <a:defRPr sz="2000">
                <a:solidFill>
                  <a:schemeClr val="hlink"/>
                </a:solidFill>
                <a:latin typeface="Arial" charset="0"/>
              </a:defRPr>
            </a:lvl4pPr>
            <a:lvl5pPr marL="2057400" indent="-228600" eaLnBrk="0" hangingPunct="0">
              <a:defRPr sz="2000">
                <a:solidFill>
                  <a:schemeClr val="hlink"/>
                </a:solidFill>
                <a:latin typeface="Arial" charset="0"/>
              </a:defRPr>
            </a:lvl5pPr>
            <a:lvl6pPr marL="25146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6pPr>
            <a:lvl7pPr marL="29718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7pPr>
            <a:lvl8pPr marL="34290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8pPr>
            <a:lvl9pPr marL="38862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9pPr>
          </a:lstStyle>
          <a:p>
            <a:pPr algn="ctr" eaLnBrk="1" hangingPunct="1">
              <a:lnSpc>
                <a:spcPct val="90000"/>
              </a:lnSpc>
              <a:spcBef>
                <a:spcPct val="20000"/>
              </a:spcBef>
              <a:buClr>
                <a:schemeClr val="accent1"/>
              </a:buClr>
              <a:buSzPct val="75000"/>
              <a:buFont typeface="Wingdings" panose="05000000000000000000" pitchFamily="2" charset="2"/>
              <a:buNone/>
              <a:defRPr/>
            </a:pPr>
            <a:endParaRPr lang="nl-BE" altLang="nl-BE" sz="2000"/>
          </a:p>
        </p:txBody>
      </p:sp>
      <p:pic>
        <p:nvPicPr>
          <p:cNvPr id="8" name="Picture 11" descr="watermerk uzb gro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034" y="401638"/>
            <a:ext cx="258233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UZB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34" y="5781676"/>
            <a:ext cx="344381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ctrTitle"/>
          </p:nvPr>
        </p:nvSpPr>
        <p:spPr>
          <a:xfrm>
            <a:off x="719668" y="1958976"/>
            <a:ext cx="10773833" cy="1185863"/>
          </a:xfrm>
        </p:spPr>
        <p:txBody>
          <a:bodyPr/>
          <a:lstStyle>
            <a:lvl1pPr>
              <a:defRPr sz="3400"/>
            </a:lvl1pPr>
          </a:lstStyle>
          <a:p>
            <a:pPr lvl="0"/>
            <a:r>
              <a:rPr lang="nl-NL" noProof="0"/>
              <a:t>Click to edit Master title style</a:t>
            </a:r>
          </a:p>
        </p:txBody>
      </p:sp>
      <p:sp>
        <p:nvSpPr>
          <p:cNvPr id="5127" name="Rectangle 7"/>
          <p:cNvSpPr>
            <a:spLocks noGrp="1" noChangeArrowheads="1"/>
          </p:cNvSpPr>
          <p:nvPr>
            <p:ph type="subTitle" idx="1"/>
          </p:nvPr>
        </p:nvSpPr>
        <p:spPr>
          <a:xfrm>
            <a:off x="719668" y="3494088"/>
            <a:ext cx="10773833" cy="914400"/>
          </a:xfrm>
        </p:spPr>
        <p:txBody>
          <a:bodyPr/>
          <a:lstStyle>
            <a:lvl1pPr marL="0" indent="0">
              <a:buFont typeface="Wingdings" pitchFamily="2" charset="2"/>
              <a:buNone/>
              <a:defRPr sz="2100">
                <a:solidFill>
                  <a:schemeClr val="bg1"/>
                </a:solidFill>
              </a:defRPr>
            </a:lvl1pPr>
          </a:lstStyle>
          <a:p>
            <a:pPr lvl="0"/>
            <a:r>
              <a:rPr lang="nl-NL" noProof="0"/>
              <a:t>Click to edit Master subtitle style</a:t>
            </a:r>
          </a:p>
        </p:txBody>
      </p:sp>
    </p:spTree>
    <p:extLst>
      <p:ext uri="{BB962C8B-B14F-4D97-AF65-F5344CB8AC3E}">
        <p14:creationId xmlns:p14="http://schemas.microsoft.com/office/powerpoint/2010/main" val="365482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5" name="Rectangle 23"/>
          <p:cNvSpPr>
            <a:spLocks noGrp="1" noChangeArrowheads="1"/>
          </p:cNvSpPr>
          <p:nvPr>
            <p:ph type="sldNum" sz="quarter" idx="11"/>
          </p:nvPr>
        </p:nvSpPr>
        <p:spPr>
          <a:ln/>
        </p:spPr>
        <p:txBody>
          <a:bodyPr/>
          <a:lstStyle>
            <a:lvl1pPr>
              <a:defRPr/>
            </a:lvl1pPr>
          </a:lstStyle>
          <a:p>
            <a:pPr>
              <a:defRPr/>
            </a:pPr>
            <a:fld id="{E3C7EC23-8E50-4438-B189-DC2C7399E9A0}"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177876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8617" y="58738"/>
            <a:ext cx="2700867" cy="5949950"/>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719667" y="58738"/>
            <a:ext cx="7905751" cy="594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5" name="Rectangle 23"/>
          <p:cNvSpPr>
            <a:spLocks noGrp="1" noChangeArrowheads="1"/>
          </p:cNvSpPr>
          <p:nvPr>
            <p:ph type="sldNum" sz="quarter" idx="11"/>
          </p:nvPr>
        </p:nvSpPr>
        <p:spPr>
          <a:ln/>
        </p:spPr>
        <p:txBody>
          <a:bodyPr/>
          <a:lstStyle>
            <a:lvl1pPr>
              <a:defRPr/>
            </a:lvl1pPr>
          </a:lstStyle>
          <a:p>
            <a:pPr>
              <a:defRPr/>
            </a:pPr>
            <a:fld id="{D319A8F0-F8EB-4D4B-A405-98DA980CA9FF}"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92950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9667" y="58738"/>
            <a:ext cx="10687051" cy="914400"/>
          </a:xfrm>
        </p:spPr>
        <p:txBody>
          <a:bodyPr/>
          <a:lstStyle/>
          <a:p>
            <a:r>
              <a:rPr lang="en-US"/>
              <a:t>Click to edit Master title style</a:t>
            </a:r>
            <a:endParaRPr lang="nl-BE"/>
          </a:p>
        </p:txBody>
      </p:sp>
      <p:sp>
        <p:nvSpPr>
          <p:cNvPr id="3" name="Table Placeholder 2"/>
          <p:cNvSpPr>
            <a:spLocks noGrp="1"/>
          </p:cNvSpPr>
          <p:nvPr>
            <p:ph type="tbl" idx="1"/>
          </p:nvPr>
        </p:nvSpPr>
        <p:spPr>
          <a:xfrm>
            <a:off x="719668" y="1241426"/>
            <a:ext cx="10809817" cy="4767263"/>
          </a:xfrm>
        </p:spPr>
        <p:txBody>
          <a:bodyPr/>
          <a:lstStyle/>
          <a:p>
            <a:pPr lvl="0"/>
            <a:endParaRPr lang="nl-BE" noProof="0"/>
          </a:p>
        </p:txBody>
      </p:sp>
      <p:sp>
        <p:nvSpPr>
          <p:cNvPr id="4"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5" name="Rectangle 23"/>
          <p:cNvSpPr>
            <a:spLocks noGrp="1" noChangeArrowheads="1"/>
          </p:cNvSpPr>
          <p:nvPr>
            <p:ph type="sldNum" sz="quarter" idx="11"/>
          </p:nvPr>
        </p:nvSpPr>
        <p:spPr>
          <a:ln/>
        </p:spPr>
        <p:txBody>
          <a:bodyPr/>
          <a:lstStyle>
            <a:lvl1pPr>
              <a:defRPr/>
            </a:lvl1pPr>
          </a:lstStyle>
          <a:p>
            <a:pPr>
              <a:defRPr/>
            </a:pPr>
            <a:fld id="{F53BAE43-DC78-41C2-845E-63485E10B552}"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351579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7" y="58738"/>
            <a:ext cx="10687051" cy="9144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719667" y="1241426"/>
            <a:ext cx="5302251"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225118" y="1241426"/>
            <a:ext cx="5304367"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6" name="Rectangle 23"/>
          <p:cNvSpPr>
            <a:spLocks noGrp="1" noChangeArrowheads="1"/>
          </p:cNvSpPr>
          <p:nvPr>
            <p:ph type="sldNum" sz="quarter" idx="11"/>
          </p:nvPr>
        </p:nvSpPr>
        <p:spPr>
          <a:ln/>
        </p:spPr>
        <p:txBody>
          <a:bodyPr/>
          <a:lstStyle>
            <a:lvl1pPr>
              <a:defRPr/>
            </a:lvl1pPr>
          </a:lstStyle>
          <a:p>
            <a:pPr>
              <a:defRPr/>
            </a:pPr>
            <a:fld id="{D6620EF2-0797-4C9D-BE30-00218E13636D}"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190937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11" name="Rectangle 9"/>
          <p:cNvSpPr/>
          <p:nvPr userDrawn="1"/>
        </p:nvSpPr>
        <p:spPr>
          <a:xfrm>
            <a:off x="-12192" y="6044184"/>
            <a:ext cx="1115637"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a:p>
        </p:txBody>
      </p:sp>
      <p:sp>
        <p:nvSpPr>
          <p:cNvPr id="12" name="Rectangle 10"/>
          <p:cNvSpPr/>
          <p:nvPr userDrawn="1"/>
        </p:nvSpPr>
        <p:spPr>
          <a:xfrm>
            <a:off x="1199456" y="6044184"/>
            <a:ext cx="1099254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a:p>
        </p:txBody>
      </p:sp>
      <p:sp>
        <p:nvSpPr>
          <p:cNvPr id="13" name="Tijdelijke aanduiding voor tekst 12"/>
          <p:cNvSpPr>
            <a:spLocks noGrp="1"/>
          </p:cNvSpPr>
          <p:nvPr>
            <p:ph type="body" sz="quarter" idx="13" hasCustomPrompt="1"/>
          </p:nvPr>
        </p:nvSpPr>
        <p:spPr>
          <a:xfrm>
            <a:off x="1199456" y="6053138"/>
            <a:ext cx="10382943" cy="704850"/>
          </a:xfrm>
        </p:spPr>
        <p:txBody>
          <a:bodyPr>
            <a:normAutofit/>
          </a:bodyPr>
          <a:lstStyle>
            <a:lvl1pPr marL="0" indent="0">
              <a:buNone/>
              <a:defRPr sz="900">
                <a:solidFill>
                  <a:schemeClr val="bg1"/>
                </a:solidFill>
              </a:defRPr>
            </a:lvl1pPr>
          </a:lstStyle>
          <a:p>
            <a:pPr lvl="0"/>
            <a:r>
              <a:rPr lang="nl-BE" dirty="0"/>
              <a:t>Bronnen</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48" y="6101873"/>
            <a:ext cx="709757" cy="607001"/>
          </a:xfrm>
          <a:prstGeom prst="rect">
            <a:avLst/>
          </a:prstGeom>
        </p:spPr>
      </p:pic>
    </p:spTree>
    <p:extLst>
      <p:ext uri="{BB962C8B-B14F-4D97-AF65-F5344CB8AC3E}">
        <p14:creationId xmlns:p14="http://schemas.microsoft.com/office/powerpoint/2010/main" val="348078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
        <p:nvSpPr>
          <p:cNvPr id="6" name="Slide Number Placeholder 5"/>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366774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
        <p:nvSpPr>
          <p:cNvPr id="6" name="Slide Number Placeholder 5"/>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3412136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
        <p:nvSpPr>
          <p:cNvPr id="6" name="Slide Number Placeholder 5"/>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721895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nl-BE"/>
              <a:t>14-3-2023</a:t>
            </a:r>
          </a:p>
        </p:txBody>
      </p:sp>
      <p:sp>
        <p:nvSpPr>
          <p:cNvPr id="6" name="Footer Placeholder 5"/>
          <p:cNvSpPr>
            <a:spLocks noGrp="1"/>
          </p:cNvSpPr>
          <p:nvPr>
            <p:ph type="ftr" sz="quarter" idx="11"/>
          </p:nvPr>
        </p:nvSpPr>
        <p:spPr/>
        <p:txBody>
          <a:bodyPr/>
          <a:lstStyle/>
          <a:p>
            <a:r>
              <a:rPr lang="nl-BE"/>
              <a:t>Webinar Domus Medica - Farmacovigilantie</a:t>
            </a:r>
          </a:p>
        </p:txBody>
      </p:sp>
      <p:sp>
        <p:nvSpPr>
          <p:cNvPr id="7" name="Slide Number Placeholder 6"/>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4002424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nl-BE"/>
              <a:t>14-3-2023</a:t>
            </a:r>
          </a:p>
        </p:txBody>
      </p:sp>
      <p:sp>
        <p:nvSpPr>
          <p:cNvPr id="8" name="Footer Placeholder 7"/>
          <p:cNvSpPr>
            <a:spLocks noGrp="1"/>
          </p:cNvSpPr>
          <p:nvPr>
            <p:ph type="ftr" sz="quarter" idx="11"/>
          </p:nvPr>
        </p:nvSpPr>
        <p:spPr/>
        <p:txBody>
          <a:bodyPr/>
          <a:lstStyle/>
          <a:p>
            <a:r>
              <a:rPr lang="nl-BE"/>
              <a:t>Webinar Domus Medica - Farmacovigilantie</a:t>
            </a:r>
          </a:p>
        </p:txBody>
      </p:sp>
      <p:sp>
        <p:nvSpPr>
          <p:cNvPr id="9" name="Slide Number Placeholder 8"/>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298276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5" name="Rectangle 23"/>
          <p:cNvSpPr>
            <a:spLocks noGrp="1" noChangeArrowheads="1"/>
          </p:cNvSpPr>
          <p:nvPr>
            <p:ph type="sldNum" sz="quarter" idx="11"/>
          </p:nvPr>
        </p:nvSpPr>
        <p:spPr>
          <a:ln/>
        </p:spPr>
        <p:txBody>
          <a:bodyPr/>
          <a:lstStyle>
            <a:lvl1pPr>
              <a:defRPr/>
            </a:lvl1pPr>
          </a:lstStyle>
          <a:p>
            <a:pPr>
              <a:defRPr/>
            </a:pPr>
            <a:fld id="{3292B981-8E97-4F70-B2F5-6D790BC97347}"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231149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nl-BE"/>
              <a:t>14-3-2023</a:t>
            </a:r>
          </a:p>
        </p:txBody>
      </p:sp>
      <p:sp>
        <p:nvSpPr>
          <p:cNvPr id="4" name="Footer Placeholder 3"/>
          <p:cNvSpPr>
            <a:spLocks noGrp="1"/>
          </p:cNvSpPr>
          <p:nvPr>
            <p:ph type="ftr" sz="quarter" idx="11"/>
          </p:nvPr>
        </p:nvSpPr>
        <p:spPr/>
        <p:txBody>
          <a:bodyPr/>
          <a:lstStyle/>
          <a:p>
            <a:r>
              <a:rPr lang="nl-BE"/>
              <a:t>Webinar Domus Medica - Farmacovigilantie</a:t>
            </a:r>
          </a:p>
        </p:txBody>
      </p:sp>
      <p:sp>
        <p:nvSpPr>
          <p:cNvPr id="5" name="Slide Number Placeholder 4"/>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171229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a:t>14-3-2023</a:t>
            </a:r>
          </a:p>
        </p:txBody>
      </p:sp>
      <p:sp>
        <p:nvSpPr>
          <p:cNvPr id="3" name="Footer Placeholder 2"/>
          <p:cNvSpPr>
            <a:spLocks noGrp="1"/>
          </p:cNvSpPr>
          <p:nvPr>
            <p:ph type="ftr" sz="quarter" idx="11"/>
          </p:nvPr>
        </p:nvSpPr>
        <p:spPr/>
        <p:txBody>
          <a:bodyPr/>
          <a:lstStyle/>
          <a:p>
            <a:r>
              <a:rPr lang="nl-BE"/>
              <a:t>Webinar Domus Medica - Farmacovigilantie</a:t>
            </a:r>
          </a:p>
        </p:txBody>
      </p:sp>
      <p:sp>
        <p:nvSpPr>
          <p:cNvPr id="4" name="Slide Number Placeholder 3"/>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1570672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nl-BE"/>
              <a:t>14-3-2023</a:t>
            </a:r>
          </a:p>
        </p:txBody>
      </p:sp>
      <p:sp>
        <p:nvSpPr>
          <p:cNvPr id="6" name="Footer Placeholder 5"/>
          <p:cNvSpPr>
            <a:spLocks noGrp="1"/>
          </p:cNvSpPr>
          <p:nvPr>
            <p:ph type="ftr" sz="quarter" idx="11"/>
          </p:nvPr>
        </p:nvSpPr>
        <p:spPr/>
        <p:txBody>
          <a:bodyPr/>
          <a:lstStyle/>
          <a:p>
            <a:r>
              <a:rPr lang="nl-BE"/>
              <a:t>Webinar Domus Medica - Farmacovigilantie</a:t>
            </a:r>
          </a:p>
        </p:txBody>
      </p:sp>
      <p:sp>
        <p:nvSpPr>
          <p:cNvPr id="7" name="Slide Number Placeholder 6"/>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2485344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nl-BE"/>
              <a:t>14-3-2023</a:t>
            </a:r>
          </a:p>
        </p:txBody>
      </p:sp>
      <p:sp>
        <p:nvSpPr>
          <p:cNvPr id="6" name="Footer Placeholder 5"/>
          <p:cNvSpPr>
            <a:spLocks noGrp="1"/>
          </p:cNvSpPr>
          <p:nvPr>
            <p:ph type="ftr" sz="quarter" idx="11"/>
          </p:nvPr>
        </p:nvSpPr>
        <p:spPr/>
        <p:txBody>
          <a:bodyPr/>
          <a:lstStyle/>
          <a:p>
            <a:r>
              <a:rPr lang="nl-BE"/>
              <a:t>Webinar Domus Medica - Farmacovigilantie</a:t>
            </a:r>
          </a:p>
        </p:txBody>
      </p:sp>
      <p:sp>
        <p:nvSpPr>
          <p:cNvPr id="7" name="Slide Number Placeholder 6"/>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377943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
        <p:nvSpPr>
          <p:cNvPr id="6" name="Slide Number Placeholder 5"/>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910284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
        <p:nvSpPr>
          <p:cNvPr id="6" name="Slide Number Placeholder 5"/>
          <p:cNvSpPr>
            <a:spLocks noGrp="1"/>
          </p:cNvSpPr>
          <p:nvPr>
            <p:ph type="sldNum" sz="quarter" idx="12"/>
          </p:nvPr>
        </p:nvSpPr>
        <p:spPr/>
        <p:txBody>
          <a:bodyPr/>
          <a:lstStyle/>
          <a:p>
            <a:fld id="{4DF7B6E0-3A39-4740-AA1E-15018413E33B}" type="slidenum">
              <a:rPr lang="nl-BE" smtClean="0"/>
              <a:t>‹#›</a:t>
            </a:fld>
            <a:endParaRPr lang="nl-BE"/>
          </a:p>
        </p:txBody>
      </p:sp>
    </p:spTree>
    <p:extLst>
      <p:ext uri="{BB962C8B-B14F-4D97-AF65-F5344CB8AC3E}">
        <p14:creationId xmlns:p14="http://schemas.microsoft.com/office/powerpoint/2010/main" val="17400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5" name="Rectangle 23"/>
          <p:cNvSpPr>
            <a:spLocks noGrp="1" noChangeArrowheads="1"/>
          </p:cNvSpPr>
          <p:nvPr>
            <p:ph type="sldNum" sz="quarter" idx="11"/>
          </p:nvPr>
        </p:nvSpPr>
        <p:spPr>
          <a:ln/>
        </p:spPr>
        <p:txBody>
          <a:bodyPr/>
          <a:lstStyle>
            <a:lvl1pPr>
              <a:defRPr/>
            </a:lvl1pPr>
          </a:lstStyle>
          <a:p>
            <a:pPr>
              <a:defRPr/>
            </a:pPr>
            <a:fld id="{5535F58D-A909-484C-9A8F-00F75805DAE2}"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6750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719667" y="1241426"/>
            <a:ext cx="5302251" cy="476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225118" y="1241426"/>
            <a:ext cx="5304367" cy="476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6" name="Rectangle 23"/>
          <p:cNvSpPr>
            <a:spLocks noGrp="1" noChangeArrowheads="1"/>
          </p:cNvSpPr>
          <p:nvPr>
            <p:ph type="sldNum" sz="quarter" idx="11"/>
          </p:nvPr>
        </p:nvSpPr>
        <p:spPr>
          <a:ln/>
        </p:spPr>
        <p:txBody>
          <a:bodyPr/>
          <a:lstStyle>
            <a:lvl1pPr>
              <a:defRPr/>
            </a:lvl1pPr>
          </a:lstStyle>
          <a:p>
            <a:pPr>
              <a:defRPr/>
            </a:pPr>
            <a:fld id="{50849A37-1C38-4E70-B5BD-96E73769166C}"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247650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8" name="Rectangle 23"/>
          <p:cNvSpPr>
            <a:spLocks noGrp="1" noChangeArrowheads="1"/>
          </p:cNvSpPr>
          <p:nvPr>
            <p:ph type="sldNum" sz="quarter" idx="11"/>
          </p:nvPr>
        </p:nvSpPr>
        <p:spPr>
          <a:ln/>
        </p:spPr>
        <p:txBody>
          <a:bodyPr/>
          <a:lstStyle>
            <a:lvl1pPr>
              <a:defRPr/>
            </a:lvl1pPr>
          </a:lstStyle>
          <a:p>
            <a:pPr>
              <a:defRPr/>
            </a:pPr>
            <a:fld id="{1327496B-274C-4A0F-85C4-6F0A40E63D10}" type="slidenum">
              <a:rPr lang="nl-NL" altLang="nl-BE"/>
              <a:pPr>
                <a:defRPr/>
              </a:pPr>
              <a:t>‹#›</a:t>
            </a:fld>
            <a:endParaRPr lang="nl-NL" altLang="nl-BE"/>
          </a:p>
        </p:txBody>
      </p:sp>
      <p:sp>
        <p:nvSpPr>
          <p:cNvPr id="9"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313989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4" name="Rectangle 23"/>
          <p:cNvSpPr>
            <a:spLocks noGrp="1" noChangeArrowheads="1"/>
          </p:cNvSpPr>
          <p:nvPr>
            <p:ph type="sldNum" sz="quarter" idx="11"/>
          </p:nvPr>
        </p:nvSpPr>
        <p:spPr>
          <a:ln/>
        </p:spPr>
        <p:txBody>
          <a:bodyPr/>
          <a:lstStyle>
            <a:lvl1pPr>
              <a:defRPr/>
            </a:lvl1pPr>
          </a:lstStyle>
          <a:p>
            <a:pPr>
              <a:defRPr/>
            </a:pPr>
            <a:fld id="{A394FB91-5509-41D7-9C61-1FCB4C646114}" type="slidenum">
              <a:rPr lang="nl-NL" altLang="nl-BE"/>
              <a:pPr>
                <a:defRPr/>
              </a:pPr>
              <a:t>‹#›</a:t>
            </a:fld>
            <a:endParaRPr lang="nl-NL" altLang="nl-BE"/>
          </a:p>
        </p:txBody>
      </p:sp>
      <p:sp>
        <p:nvSpPr>
          <p:cNvPr id="5"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12185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3" name="Rectangle 23"/>
          <p:cNvSpPr>
            <a:spLocks noGrp="1" noChangeArrowheads="1"/>
          </p:cNvSpPr>
          <p:nvPr>
            <p:ph type="sldNum" sz="quarter" idx="11"/>
          </p:nvPr>
        </p:nvSpPr>
        <p:spPr>
          <a:ln/>
        </p:spPr>
        <p:txBody>
          <a:bodyPr/>
          <a:lstStyle>
            <a:lvl1pPr>
              <a:defRPr/>
            </a:lvl1pPr>
          </a:lstStyle>
          <a:p>
            <a:pPr>
              <a:defRPr/>
            </a:pPr>
            <a:fld id="{2B8A8621-9415-4F13-BA8B-B9E46415D346}" type="slidenum">
              <a:rPr lang="nl-NL" altLang="nl-BE"/>
              <a:pPr>
                <a:defRPr/>
              </a:pPr>
              <a:t>‹#›</a:t>
            </a:fld>
            <a:endParaRPr lang="nl-NL" altLang="nl-BE"/>
          </a:p>
        </p:txBody>
      </p:sp>
      <p:sp>
        <p:nvSpPr>
          <p:cNvPr id="4"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165534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6" name="Rectangle 23"/>
          <p:cNvSpPr>
            <a:spLocks noGrp="1" noChangeArrowheads="1"/>
          </p:cNvSpPr>
          <p:nvPr>
            <p:ph type="sldNum" sz="quarter" idx="11"/>
          </p:nvPr>
        </p:nvSpPr>
        <p:spPr>
          <a:ln/>
        </p:spPr>
        <p:txBody>
          <a:bodyPr/>
          <a:lstStyle>
            <a:lvl1pPr>
              <a:defRPr/>
            </a:lvl1pPr>
          </a:lstStyle>
          <a:p>
            <a:pPr>
              <a:defRPr/>
            </a:pPr>
            <a:fld id="{A45422F6-5E6A-4FAC-8664-19382C5A254F}"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223039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r>
              <a:rPr lang="nl-NL"/>
              <a:t>Webinar Domus Medica - Farmacovigilantie</a:t>
            </a:r>
          </a:p>
        </p:txBody>
      </p:sp>
      <p:sp>
        <p:nvSpPr>
          <p:cNvPr id="6" name="Rectangle 23"/>
          <p:cNvSpPr>
            <a:spLocks noGrp="1" noChangeArrowheads="1"/>
          </p:cNvSpPr>
          <p:nvPr>
            <p:ph type="sldNum" sz="quarter" idx="11"/>
          </p:nvPr>
        </p:nvSpPr>
        <p:spPr>
          <a:ln/>
        </p:spPr>
        <p:txBody>
          <a:bodyPr/>
          <a:lstStyle>
            <a:lvl1pPr>
              <a:defRPr/>
            </a:lvl1pPr>
          </a:lstStyle>
          <a:p>
            <a:pPr>
              <a:defRPr/>
            </a:pPr>
            <a:fld id="{9B8382C5-F7FE-4912-AFCC-A57BB827BE58}"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r>
              <a:rPr lang="nl-BE"/>
              <a:t>14-3-2023</a:t>
            </a:r>
            <a:endParaRPr lang="nl-NL"/>
          </a:p>
        </p:txBody>
      </p:sp>
    </p:spTree>
    <p:extLst>
      <p:ext uri="{BB962C8B-B14F-4D97-AF65-F5344CB8AC3E}">
        <p14:creationId xmlns:p14="http://schemas.microsoft.com/office/powerpoint/2010/main" val="144615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3036888"/>
            <a:ext cx="12672484" cy="4049713"/>
            <a:chOff x="0" y="433"/>
            <a:chExt cx="6600" cy="2812"/>
          </a:xfrm>
        </p:grpSpPr>
        <p:sp>
          <p:nvSpPr>
            <p:cNvPr id="1039" name="AutoShape 3"/>
            <p:cNvSpPr>
              <a:spLocks noChangeArrowheads="1"/>
            </p:cNvSpPr>
            <p:nvPr userDrawn="1"/>
          </p:nvSpPr>
          <p:spPr bwMode="hidden">
            <a:xfrm>
              <a:off x="4672" y="433"/>
              <a:ext cx="1928" cy="2812"/>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60000 65536"/>
                <a:gd name="T17" fmla="*/ 0 60000 65536"/>
                <a:gd name="T18" fmla="*/ 0 60000 65536"/>
                <a:gd name="T19" fmla="*/ 0 60000 65536"/>
                <a:gd name="T20" fmla="*/ 0 60000 65536"/>
                <a:gd name="T21" fmla="*/ 0 60000 65536"/>
                <a:gd name="T22" fmla="*/ 0 60000 65536"/>
                <a:gd name="T23" fmla="*/ 0 60000 65536"/>
                <a:gd name="T24" fmla="*/ 32000 w 64000"/>
                <a:gd name="T25" fmla="*/ 9195 h 64000"/>
                <a:gd name="T26" fmla="*/ 32000 w 64000"/>
                <a:gd name="T27" fmla="*/ 32000 h 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00" h="64000">
                  <a:moveTo>
                    <a:pt x="62650" y="41195"/>
                  </a:moveTo>
                  <a:cubicBezTo>
                    <a:pt x="58589" y="54730"/>
                    <a:pt x="46131" y="63999"/>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p>
              <a:endParaRPr lang="nl-BE" sz="2000"/>
            </a:p>
          </p:txBody>
        </p:sp>
        <p:sp>
          <p:nvSpPr>
            <p:cNvPr id="1040" name="Rectangle 4"/>
            <p:cNvSpPr>
              <a:spLocks noChangeArrowheads="1"/>
            </p:cNvSpPr>
            <p:nvPr userDrawn="1"/>
          </p:nvSpPr>
          <p:spPr bwMode="hidden">
            <a:xfrm>
              <a:off x="0" y="2267"/>
              <a:ext cx="5646" cy="97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hlink"/>
                  </a:solidFill>
                  <a:latin typeface="Arial" charset="0"/>
                </a:defRPr>
              </a:lvl1pPr>
              <a:lvl2pPr marL="742950" indent="-285750" eaLnBrk="0" hangingPunct="0">
                <a:defRPr sz="2000">
                  <a:solidFill>
                    <a:schemeClr val="hlink"/>
                  </a:solidFill>
                  <a:latin typeface="Arial" charset="0"/>
                </a:defRPr>
              </a:lvl2pPr>
              <a:lvl3pPr marL="1143000" indent="-228600" eaLnBrk="0" hangingPunct="0">
                <a:defRPr sz="2000">
                  <a:solidFill>
                    <a:schemeClr val="hlink"/>
                  </a:solidFill>
                  <a:latin typeface="Arial" charset="0"/>
                </a:defRPr>
              </a:lvl3pPr>
              <a:lvl4pPr marL="1600200" indent="-228600" eaLnBrk="0" hangingPunct="0">
                <a:defRPr sz="2000">
                  <a:solidFill>
                    <a:schemeClr val="hlink"/>
                  </a:solidFill>
                  <a:latin typeface="Arial" charset="0"/>
                </a:defRPr>
              </a:lvl4pPr>
              <a:lvl5pPr marL="2057400" indent="-228600" eaLnBrk="0" hangingPunct="0">
                <a:defRPr sz="2000">
                  <a:solidFill>
                    <a:schemeClr val="hlink"/>
                  </a:solidFill>
                  <a:latin typeface="Arial" charset="0"/>
                </a:defRPr>
              </a:lvl5pPr>
              <a:lvl6pPr marL="25146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6pPr>
              <a:lvl7pPr marL="29718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7pPr>
              <a:lvl8pPr marL="34290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8pPr>
              <a:lvl9pPr marL="38862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9pPr>
            </a:lstStyle>
            <a:p>
              <a:pPr algn="ctr" eaLnBrk="1" hangingPunct="1">
                <a:lnSpc>
                  <a:spcPct val="90000"/>
                </a:lnSpc>
                <a:spcBef>
                  <a:spcPct val="20000"/>
                </a:spcBef>
                <a:buClr>
                  <a:schemeClr val="accent1"/>
                </a:buClr>
                <a:buSzPct val="75000"/>
                <a:buFont typeface="Wingdings" panose="05000000000000000000" pitchFamily="2" charset="2"/>
                <a:buNone/>
                <a:defRPr/>
              </a:pPr>
              <a:endParaRPr lang="nl-BE" altLang="nl-BE" sz="2000"/>
            </a:p>
          </p:txBody>
        </p:sp>
      </p:grpSp>
      <p:sp>
        <p:nvSpPr>
          <p:cNvPr id="1027" name="Rectangle 5"/>
          <p:cNvSpPr>
            <a:spLocks noChangeArrowheads="1"/>
          </p:cNvSpPr>
          <p:nvPr/>
        </p:nvSpPr>
        <p:spPr bwMode="hidden">
          <a:xfrm>
            <a:off x="0" y="5257800"/>
            <a:ext cx="12192000" cy="160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hlink"/>
                </a:solidFill>
                <a:latin typeface="Arial" charset="0"/>
              </a:defRPr>
            </a:lvl1pPr>
            <a:lvl2pPr marL="742950" indent="-285750" eaLnBrk="0" hangingPunct="0">
              <a:defRPr sz="2000">
                <a:solidFill>
                  <a:schemeClr val="hlink"/>
                </a:solidFill>
                <a:latin typeface="Arial" charset="0"/>
              </a:defRPr>
            </a:lvl2pPr>
            <a:lvl3pPr marL="1143000" indent="-228600" eaLnBrk="0" hangingPunct="0">
              <a:defRPr sz="2000">
                <a:solidFill>
                  <a:schemeClr val="hlink"/>
                </a:solidFill>
                <a:latin typeface="Arial" charset="0"/>
              </a:defRPr>
            </a:lvl3pPr>
            <a:lvl4pPr marL="1600200" indent="-228600" eaLnBrk="0" hangingPunct="0">
              <a:defRPr sz="2000">
                <a:solidFill>
                  <a:schemeClr val="hlink"/>
                </a:solidFill>
                <a:latin typeface="Arial" charset="0"/>
              </a:defRPr>
            </a:lvl4pPr>
            <a:lvl5pPr marL="2057400" indent="-228600" eaLnBrk="0" hangingPunct="0">
              <a:defRPr sz="2000">
                <a:solidFill>
                  <a:schemeClr val="hlink"/>
                </a:solidFill>
                <a:latin typeface="Arial" charset="0"/>
              </a:defRPr>
            </a:lvl5pPr>
            <a:lvl6pPr marL="25146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6pPr>
            <a:lvl7pPr marL="29718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7pPr>
            <a:lvl8pPr marL="34290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8pPr>
            <a:lvl9pPr marL="38862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9pPr>
          </a:lstStyle>
          <a:p>
            <a:pPr algn="ctr" eaLnBrk="1" hangingPunct="1">
              <a:lnSpc>
                <a:spcPct val="90000"/>
              </a:lnSpc>
              <a:spcBef>
                <a:spcPct val="20000"/>
              </a:spcBef>
              <a:buClr>
                <a:schemeClr val="accent1"/>
              </a:buClr>
              <a:buSzPct val="75000"/>
              <a:buFont typeface="Wingdings" panose="05000000000000000000" pitchFamily="2" charset="2"/>
              <a:buNone/>
              <a:defRPr/>
            </a:pPr>
            <a:endParaRPr lang="nl-BE" altLang="nl-BE" sz="2000"/>
          </a:p>
        </p:txBody>
      </p:sp>
      <p:grpSp>
        <p:nvGrpSpPr>
          <p:cNvPr id="1028" name="Group 6"/>
          <p:cNvGrpSpPr>
            <a:grpSpLocks/>
          </p:cNvGrpSpPr>
          <p:nvPr/>
        </p:nvGrpSpPr>
        <p:grpSpPr bwMode="auto">
          <a:xfrm>
            <a:off x="1" y="2474913"/>
            <a:ext cx="12672484" cy="4049712"/>
            <a:chOff x="0" y="433"/>
            <a:chExt cx="6600" cy="2812"/>
          </a:xfrm>
        </p:grpSpPr>
        <p:sp>
          <p:nvSpPr>
            <p:cNvPr id="1037" name="AutoShape 7"/>
            <p:cNvSpPr>
              <a:spLocks noChangeArrowheads="1"/>
            </p:cNvSpPr>
            <p:nvPr userDrawn="1"/>
          </p:nvSpPr>
          <p:spPr bwMode="hidden">
            <a:xfrm>
              <a:off x="4672" y="433"/>
              <a:ext cx="1928" cy="2812"/>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60000 65536"/>
                <a:gd name="T17" fmla="*/ 0 60000 65536"/>
                <a:gd name="T18" fmla="*/ 0 60000 65536"/>
                <a:gd name="T19" fmla="*/ 0 60000 65536"/>
                <a:gd name="T20" fmla="*/ 0 60000 65536"/>
                <a:gd name="T21" fmla="*/ 0 60000 65536"/>
                <a:gd name="T22" fmla="*/ 0 60000 65536"/>
                <a:gd name="T23" fmla="*/ 0 60000 65536"/>
                <a:gd name="T24" fmla="*/ 32000 w 64000"/>
                <a:gd name="T25" fmla="*/ 9195 h 64000"/>
                <a:gd name="T26" fmla="*/ 32000 w 64000"/>
                <a:gd name="T27" fmla="*/ 32000 h 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00" h="64000">
                  <a:moveTo>
                    <a:pt x="62650" y="41195"/>
                  </a:moveTo>
                  <a:cubicBezTo>
                    <a:pt x="58589" y="54730"/>
                    <a:pt x="46131" y="63999"/>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p>
              <a:endParaRPr lang="nl-BE" sz="2000"/>
            </a:p>
          </p:txBody>
        </p:sp>
        <p:sp>
          <p:nvSpPr>
            <p:cNvPr id="1038" name="Rectangle 8"/>
            <p:cNvSpPr>
              <a:spLocks noChangeArrowheads="1"/>
            </p:cNvSpPr>
            <p:nvPr userDrawn="1"/>
          </p:nvSpPr>
          <p:spPr bwMode="hidden">
            <a:xfrm>
              <a:off x="0" y="2267"/>
              <a:ext cx="5646" cy="9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hlink"/>
                  </a:solidFill>
                  <a:latin typeface="Arial" charset="0"/>
                </a:defRPr>
              </a:lvl1pPr>
              <a:lvl2pPr marL="742950" indent="-285750" eaLnBrk="0" hangingPunct="0">
                <a:defRPr sz="2000">
                  <a:solidFill>
                    <a:schemeClr val="hlink"/>
                  </a:solidFill>
                  <a:latin typeface="Arial" charset="0"/>
                </a:defRPr>
              </a:lvl2pPr>
              <a:lvl3pPr marL="1143000" indent="-228600" eaLnBrk="0" hangingPunct="0">
                <a:defRPr sz="2000">
                  <a:solidFill>
                    <a:schemeClr val="hlink"/>
                  </a:solidFill>
                  <a:latin typeface="Arial" charset="0"/>
                </a:defRPr>
              </a:lvl3pPr>
              <a:lvl4pPr marL="1600200" indent="-228600" eaLnBrk="0" hangingPunct="0">
                <a:defRPr sz="2000">
                  <a:solidFill>
                    <a:schemeClr val="hlink"/>
                  </a:solidFill>
                  <a:latin typeface="Arial" charset="0"/>
                </a:defRPr>
              </a:lvl4pPr>
              <a:lvl5pPr marL="2057400" indent="-228600" eaLnBrk="0" hangingPunct="0">
                <a:defRPr sz="2000">
                  <a:solidFill>
                    <a:schemeClr val="hlink"/>
                  </a:solidFill>
                  <a:latin typeface="Arial" charset="0"/>
                </a:defRPr>
              </a:lvl5pPr>
              <a:lvl6pPr marL="25146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6pPr>
              <a:lvl7pPr marL="29718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7pPr>
              <a:lvl8pPr marL="34290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8pPr>
              <a:lvl9pPr marL="38862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9pPr>
            </a:lstStyle>
            <a:p>
              <a:pPr algn="ctr" eaLnBrk="1" hangingPunct="1">
                <a:lnSpc>
                  <a:spcPct val="90000"/>
                </a:lnSpc>
                <a:spcBef>
                  <a:spcPct val="20000"/>
                </a:spcBef>
                <a:buClr>
                  <a:schemeClr val="accent1"/>
                </a:buClr>
                <a:buSzPct val="75000"/>
                <a:buFont typeface="Wingdings" panose="05000000000000000000" pitchFamily="2" charset="2"/>
                <a:buNone/>
                <a:defRPr/>
              </a:pPr>
              <a:endParaRPr lang="nl-BE" altLang="nl-BE" sz="2000"/>
            </a:p>
          </p:txBody>
        </p:sp>
      </p:grpSp>
      <p:sp>
        <p:nvSpPr>
          <p:cNvPr id="1029" name="Rectangle 9"/>
          <p:cNvSpPr>
            <a:spLocks noGrp="1" noChangeArrowheads="1"/>
          </p:cNvSpPr>
          <p:nvPr>
            <p:ph type="title"/>
          </p:nvPr>
        </p:nvSpPr>
        <p:spPr bwMode="auto">
          <a:xfrm>
            <a:off x="719667" y="58738"/>
            <a:ext cx="1068705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p>
            <a:pPr lvl="0"/>
            <a:r>
              <a:rPr lang="nl-NL" altLang="nl-BE"/>
              <a:t>Click to edit Master title style</a:t>
            </a:r>
          </a:p>
        </p:txBody>
      </p:sp>
      <p:sp>
        <p:nvSpPr>
          <p:cNvPr id="1030" name="Rectangle 10"/>
          <p:cNvSpPr>
            <a:spLocks noGrp="1" noChangeArrowheads="1"/>
          </p:cNvSpPr>
          <p:nvPr>
            <p:ph type="body" idx="1"/>
          </p:nvPr>
        </p:nvSpPr>
        <p:spPr bwMode="auto">
          <a:xfrm>
            <a:off x="719668" y="1241426"/>
            <a:ext cx="10809817"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nl-NL" altLang="nl-BE"/>
              <a:t>Click to edit Master text styles</a:t>
            </a:r>
          </a:p>
          <a:p>
            <a:pPr lvl="1"/>
            <a:r>
              <a:rPr lang="nl-NL" altLang="nl-BE"/>
              <a:t>Second level</a:t>
            </a:r>
          </a:p>
          <a:p>
            <a:pPr lvl="2"/>
            <a:r>
              <a:rPr lang="nl-NL" altLang="nl-BE"/>
              <a:t>Third level</a:t>
            </a:r>
          </a:p>
          <a:p>
            <a:pPr lvl="3"/>
            <a:r>
              <a:rPr lang="nl-NL" altLang="nl-BE"/>
              <a:t>Fourth level</a:t>
            </a:r>
          </a:p>
          <a:p>
            <a:pPr lvl="4"/>
            <a:r>
              <a:rPr lang="nl-BE" altLang="nl-BE"/>
              <a:t>Lopende tekst</a:t>
            </a:r>
            <a:endParaRPr lang="nl-NL" altLang="nl-BE"/>
          </a:p>
        </p:txBody>
      </p:sp>
      <p:pic>
        <p:nvPicPr>
          <p:cNvPr id="1031" name="Picture 18" descr="UZB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7051" y="6100764"/>
            <a:ext cx="191981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Rectangle 22"/>
          <p:cNvSpPr>
            <a:spLocks noGrp="1" noChangeArrowheads="1"/>
          </p:cNvSpPr>
          <p:nvPr>
            <p:ph type="ftr" sz="quarter" idx="3"/>
          </p:nvPr>
        </p:nvSpPr>
        <p:spPr bwMode="auto">
          <a:xfrm>
            <a:off x="1007533" y="6618288"/>
            <a:ext cx="39624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l" eaLnBrk="1" hangingPunct="1">
              <a:lnSpc>
                <a:spcPct val="100000"/>
              </a:lnSpc>
              <a:spcBef>
                <a:spcPct val="0"/>
              </a:spcBef>
              <a:buClrTx/>
              <a:buSzTx/>
              <a:buFontTx/>
              <a:buNone/>
              <a:defRPr sz="1000">
                <a:solidFill>
                  <a:srgbClr val="FFFFFF"/>
                </a:solidFill>
                <a:latin typeface="Arial" charset="0"/>
              </a:defRPr>
            </a:lvl1pPr>
          </a:lstStyle>
          <a:p>
            <a:pPr>
              <a:defRPr/>
            </a:pPr>
            <a:r>
              <a:rPr lang="nl-NL"/>
              <a:t>Webinar Domus Medica - Farmacovigilantie</a:t>
            </a:r>
          </a:p>
        </p:txBody>
      </p:sp>
      <p:sp>
        <p:nvSpPr>
          <p:cNvPr id="4119" name="Rectangle 23"/>
          <p:cNvSpPr>
            <a:spLocks noGrp="1" noChangeArrowheads="1"/>
          </p:cNvSpPr>
          <p:nvPr>
            <p:ph type="sldNum" sz="quarter" idx="4"/>
          </p:nvPr>
        </p:nvSpPr>
        <p:spPr bwMode="auto">
          <a:xfrm>
            <a:off x="334433" y="6589714"/>
            <a:ext cx="654051"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l" eaLnBrk="1" hangingPunct="1">
              <a:lnSpc>
                <a:spcPct val="100000"/>
              </a:lnSpc>
              <a:spcBef>
                <a:spcPct val="0"/>
              </a:spcBef>
              <a:buClrTx/>
              <a:buSzTx/>
              <a:buFontTx/>
              <a:buNone/>
              <a:defRPr sz="1000">
                <a:solidFill>
                  <a:srgbClr val="FFFFFF"/>
                </a:solidFill>
              </a:defRPr>
            </a:lvl1pPr>
          </a:lstStyle>
          <a:p>
            <a:pPr>
              <a:defRPr/>
            </a:pPr>
            <a:fld id="{D6EFE369-D516-421C-AF0A-F7E35B44087D}" type="slidenum">
              <a:rPr lang="nl-NL" altLang="nl-BE"/>
              <a:pPr>
                <a:defRPr/>
              </a:pPr>
              <a:t>‹#›</a:t>
            </a:fld>
            <a:endParaRPr lang="nl-NL" altLang="nl-BE"/>
          </a:p>
        </p:txBody>
      </p:sp>
      <p:sp>
        <p:nvSpPr>
          <p:cNvPr id="4120" name="Rectangle 24"/>
          <p:cNvSpPr>
            <a:spLocks noGrp="1" noChangeArrowheads="1"/>
          </p:cNvSpPr>
          <p:nvPr>
            <p:ph type="dt" sz="half" idx="2"/>
          </p:nvPr>
        </p:nvSpPr>
        <p:spPr bwMode="auto">
          <a:xfrm>
            <a:off x="8722784" y="6624638"/>
            <a:ext cx="28448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lnSpc>
                <a:spcPct val="100000"/>
              </a:lnSpc>
              <a:spcBef>
                <a:spcPct val="0"/>
              </a:spcBef>
              <a:buClrTx/>
              <a:buSzTx/>
              <a:buFontTx/>
              <a:buNone/>
              <a:defRPr sz="1000">
                <a:solidFill>
                  <a:srgbClr val="FFFFFF"/>
                </a:solidFill>
                <a:latin typeface="Arial" charset="0"/>
              </a:defRPr>
            </a:lvl1pPr>
          </a:lstStyle>
          <a:p>
            <a:pPr>
              <a:defRPr/>
            </a:pPr>
            <a:r>
              <a:rPr lang="nl-BE"/>
              <a:t>14-3-2023</a:t>
            </a:r>
            <a:endParaRPr lang="nl-NL"/>
          </a:p>
        </p:txBody>
      </p:sp>
      <p:sp>
        <p:nvSpPr>
          <p:cNvPr id="1036" name="Rectangle 26"/>
          <p:cNvSpPr>
            <a:spLocks noChangeArrowheads="1"/>
          </p:cNvSpPr>
          <p:nvPr/>
        </p:nvSpPr>
        <p:spPr bwMode="auto">
          <a:xfrm>
            <a:off x="11472333" y="5872163"/>
            <a:ext cx="719667" cy="647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hlink"/>
                </a:solidFill>
                <a:latin typeface="Arial" charset="0"/>
              </a:defRPr>
            </a:lvl1pPr>
            <a:lvl2pPr marL="742950" indent="-285750" eaLnBrk="0" hangingPunct="0">
              <a:defRPr sz="2000">
                <a:solidFill>
                  <a:schemeClr val="hlink"/>
                </a:solidFill>
                <a:latin typeface="Arial" charset="0"/>
              </a:defRPr>
            </a:lvl2pPr>
            <a:lvl3pPr marL="1143000" indent="-228600" eaLnBrk="0" hangingPunct="0">
              <a:defRPr sz="2000">
                <a:solidFill>
                  <a:schemeClr val="hlink"/>
                </a:solidFill>
                <a:latin typeface="Arial" charset="0"/>
              </a:defRPr>
            </a:lvl3pPr>
            <a:lvl4pPr marL="1600200" indent="-228600" eaLnBrk="0" hangingPunct="0">
              <a:defRPr sz="2000">
                <a:solidFill>
                  <a:schemeClr val="hlink"/>
                </a:solidFill>
                <a:latin typeface="Arial" charset="0"/>
              </a:defRPr>
            </a:lvl4pPr>
            <a:lvl5pPr marL="2057400" indent="-228600" eaLnBrk="0" hangingPunct="0">
              <a:defRPr sz="2000">
                <a:solidFill>
                  <a:schemeClr val="hlink"/>
                </a:solidFill>
                <a:latin typeface="Arial" charset="0"/>
              </a:defRPr>
            </a:lvl5pPr>
            <a:lvl6pPr marL="25146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6pPr>
            <a:lvl7pPr marL="29718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7pPr>
            <a:lvl8pPr marL="34290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8pPr>
            <a:lvl9pPr marL="3886200" indent="-228600" algn="ctr" eaLnBrk="0" fontAlgn="base" hangingPunct="0">
              <a:lnSpc>
                <a:spcPct val="90000"/>
              </a:lnSpc>
              <a:spcBef>
                <a:spcPct val="20000"/>
              </a:spcBef>
              <a:spcAft>
                <a:spcPct val="0"/>
              </a:spcAft>
              <a:buClr>
                <a:schemeClr val="accent1"/>
              </a:buClr>
              <a:buSzPct val="75000"/>
              <a:buFont typeface="Wingdings" pitchFamily="2" charset="2"/>
              <a:defRPr sz="2000">
                <a:solidFill>
                  <a:schemeClr val="hlink"/>
                </a:solidFill>
                <a:latin typeface="Arial" charset="0"/>
              </a:defRPr>
            </a:lvl9pPr>
          </a:lstStyle>
          <a:p>
            <a:pPr algn="ctr" eaLnBrk="1" hangingPunct="1">
              <a:lnSpc>
                <a:spcPct val="90000"/>
              </a:lnSpc>
              <a:spcBef>
                <a:spcPct val="20000"/>
              </a:spcBef>
              <a:buClr>
                <a:schemeClr val="accent1"/>
              </a:buClr>
              <a:buSzPct val="75000"/>
              <a:buFont typeface="Wingdings" panose="05000000000000000000" pitchFamily="2" charset="2"/>
              <a:buNone/>
              <a:defRPr/>
            </a:pPr>
            <a:endParaRPr lang="nl-BE" altLang="nl-BE" sz="2000"/>
          </a:p>
        </p:txBody>
      </p:sp>
      <p:pic>
        <p:nvPicPr>
          <p:cNvPr id="3" name="Picture 2"/>
          <p:cNvPicPr>
            <a:picLocks noChangeAspect="1"/>
          </p:cNvPicPr>
          <p:nvPr userDrawn="1"/>
        </p:nvPicPr>
        <p:blipFill>
          <a:blip r:embed="rId17"/>
          <a:stretch>
            <a:fillRect/>
          </a:stretch>
        </p:blipFill>
        <p:spPr>
          <a:xfrm>
            <a:off x="47727" y="190805"/>
            <a:ext cx="624214" cy="624214"/>
          </a:xfrm>
          <a:prstGeom prst="rect">
            <a:avLst/>
          </a:prstGeom>
        </p:spPr>
      </p:pic>
    </p:spTree>
  </p:cSld>
  <p:clrMap bg1="lt1" tx1="dk1" bg2="lt2" tx2="dk2" accent1="accent1" accent2="accent2" accent3="accent3" accent4="accent4" accent5="accent5" accent6="accent6" hlink="hlink" folHlink="folHlink"/>
  <p:sldLayoutIdLst>
    <p:sldLayoutId id="2147483984"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5" r:id="rId14"/>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Lucida Sans" pitchFamily="34" charset="0"/>
        </a:defRPr>
      </a:lvl2pPr>
      <a:lvl3pPr algn="l" rtl="0" eaLnBrk="0" fontAlgn="base" hangingPunct="0">
        <a:spcBef>
          <a:spcPct val="0"/>
        </a:spcBef>
        <a:spcAft>
          <a:spcPct val="0"/>
        </a:spcAft>
        <a:defRPr sz="3300">
          <a:solidFill>
            <a:schemeClr val="tx2"/>
          </a:solidFill>
          <a:latin typeface="Lucida Sans" pitchFamily="34" charset="0"/>
        </a:defRPr>
      </a:lvl3pPr>
      <a:lvl4pPr algn="l" rtl="0" eaLnBrk="0" fontAlgn="base" hangingPunct="0">
        <a:spcBef>
          <a:spcPct val="0"/>
        </a:spcBef>
        <a:spcAft>
          <a:spcPct val="0"/>
        </a:spcAft>
        <a:defRPr sz="3300">
          <a:solidFill>
            <a:schemeClr val="tx2"/>
          </a:solidFill>
          <a:latin typeface="Lucida Sans" pitchFamily="34" charset="0"/>
        </a:defRPr>
      </a:lvl4pPr>
      <a:lvl5pPr algn="l" rtl="0" eaLnBrk="0" fontAlgn="base" hangingPunct="0">
        <a:spcBef>
          <a:spcPct val="0"/>
        </a:spcBef>
        <a:spcAft>
          <a:spcPct val="0"/>
        </a:spcAft>
        <a:defRPr sz="3300">
          <a:solidFill>
            <a:schemeClr val="tx2"/>
          </a:solidFill>
          <a:latin typeface="Lucida Sans" pitchFamily="34" charset="0"/>
        </a:defRPr>
      </a:lvl5pPr>
      <a:lvl6pPr marL="457200" algn="l" rtl="0" fontAlgn="base">
        <a:spcBef>
          <a:spcPct val="0"/>
        </a:spcBef>
        <a:spcAft>
          <a:spcPct val="0"/>
        </a:spcAft>
        <a:defRPr sz="3300">
          <a:solidFill>
            <a:schemeClr val="tx2"/>
          </a:solidFill>
          <a:latin typeface="Lucida Sans" pitchFamily="34" charset="0"/>
        </a:defRPr>
      </a:lvl6pPr>
      <a:lvl7pPr marL="914400" algn="l" rtl="0" fontAlgn="base">
        <a:spcBef>
          <a:spcPct val="0"/>
        </a:spcBef>
        <a:spcAft>
          <a:spcPct val="0"/>
        </a:spcAft>
        <a:defRPr sz="3300">
          <a:solidFill>
            <a:schemeClr val="tx2"/>
          </a:solidFill>
          <a:latin typeface="Lucida Sans" pitchFamily="34" charset="0"/>
        </a:defRPr>
      </a:lvl7pPr>
      <a:lvl8pPr marL="1371600" algn="l" rtl="0" fontAlgn="base">
        <a:spcBef>
          <a:spcPct val="0"/>
        </a:spcBef>
        <a:spcAft>
          <a:spcPct val="0"/>
        </a:spcAft>
        <a:defRPr sz="3300">
          <a:solidFill>
            <a:schemeClr val="tx2"/>
          </a:solidFill>
          <a:latin typeface="Lucida Sans" pitchFamily="34" charset="0"/>
        </a:defRPr>
      </a:lvl8pPr>
      <a:lvl9pPr marL="1828800" algn="l" rtl="0" fontAlgn="base">
        <a:spcBef>
          <a:spcPct val="0"/>
        </a:spcBef>
        <a:spcAft>
          <a:spcPct val="0"/>
        </a:spcAft>
        <a:defRPr sz="3300">
          <a:solidFill>
            <a:schemeClr val="tx2"/>
          </a:solidFill>
          <a:latin typeface="Lucida Sans" pitchFamily="34" charset="0"/>
        </a:defRPr>
      </a:lvl9pPr>
    </p:titleStyle>
    <p:bodyStyle>
      <a:lvl1pPr marL="363538" indent="-363538" algn="l" rtl="0" eaLnBrk="0" fontAlgn="base" hangingPunct="0">
        <a:spcBef>
          <a:spcPct val="20000"/>
        </a:spcBef>
        <a:spcAft>
          <a:spcPct val="0"/>
        </a:spcAft>
        <a:buClr>
          <a:schemeClr val="accent1"/>
        </a:buClr>
        <a:buSzPct val="75000"/>
        <a:buFont typeface="Wingdings" panose="05000000000000000000" pitchFamily="2" charset="2"/>
        <a:buChar char="l"/>
        <a:defRPr sz="3000">
          <a:solidFill>
            <a:schemeClr val="hlink"/>
          </a:solidFill>
          <a:latin typeface="+mn-lt"/>
          <a:ea typeface="+mn-ea"/>
          <a:cs typeface="+mn-cs"/>
        </a:defRPr>
      </a:lvl1pPr>
      <a:lvl2pPr marL="746125" indent="-381000" algn="l" rtl="0" eaLnBrk="0" fontAlgn="base" hangingPunct="0">
        <a:spcBef>
          <a:spcPct val="20000"/>
        </a:spcBef>
        <a:spcAft>
          <a:spcPct val="0"/>
        </a:spcAft>
        <a:buClr>
          <a:schemeClr val="bg2"/>
        </a:buClr>
        <a:buFont typeface="Wingdings 3" panose="05040102010807070707" pitchFamily="18" charset="2"/>
        <a:buChar char="g"/>
        <a:defRPr sz="2500">
          <a:solidFill>
            <a:schemeClr val="hlink"/>
          </a:solidFill>
          <a:latin typeface="+mn-lt"/>
        </a:defRPr>
      </a:lvl2pPr>
      <a:lvl3pPr marL="1162050" indent="-279400" algn="l" rtl="0" eaLnBrk="0" fontAlgn="base" hangingPunct="0">
        <a:spcBef>
          <a:spcPct val="20000"/>
        </a:spcBef>
        <a:spcAft>
          <a:spcPct val="0"/>
        </a:spcAft>
        <a:buClr>
          <a:schemeClr val="hlink"/>
        </a:buClr>
        <a:buSzPct val="65000"/>
        <a:buFont typeface="Wingdings" panose="05000000000000000000" pitchFamily="2" charset="2"/>
        <a:buChar char="l"/>
        <a:defRPr sz="2200">
          <a:solidFill>
            <a:schemeClr val="hlink"/>
          </a:solidFill>
          <a:latin typeface="+mn-lt"/>
        </a:defRPr>
      </a:lvl3pPr>
      <a:lvl4pPr marL="1563688" indent="-228600" algn="l" rtl="0" eaLnBrk="0" fontAlgn="base" hangingPunct="0">
        <a:spcBef>
          <a:spcPct val="20000"/>
        </a:spcBef>
        <a:spcAft>
          <a:spcPct val="0"/>
        </a:spcAft>
        <a:buClr>
          <a:schemeClr val="folHlink"/>
        </a:buClr>
        <a:buFont typeface="Arial Unicode MS" panose="020B0604020202020204" pitchFamily="34" charset="-128"/>
        <a:buChar char="-"/>
        <a:defRPr sz="2000">
          <a:solidFill>
            <a:schemeClr val="hlink"/>
          </a:solidFill>
          <a:latin typeface="+mn-lt"/>
        </a:defRPr>
      </a:lvl4pPr>
      <a:lvl5pPr marL="1743075" indent="1588" algn="l" rtl="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mn-lt"/>
        </a:defRPr>
      </a:lvl5pPr>
      <a:lvl6pPr marL="22002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6pPr>
      <a:lvl7pPr marL="26574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7pPr>
      <a:lvl8pPr marL="31146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8pPr>
      <a:lvl9pPr marL="35718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nl-BE"/>
              <a:t>14-3-2023</a:t>
            </a:r>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nl-NL"/>
              <a:t>Webinar Domus Medica - Farmacovigilantie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6EFE369-D516-421C-AF0A-F7E35B44087D}" type="slidenum">
              <a:rPr lang="nl-NL" altLang="nl-BE" smtClean="0"/>
              <a:pPr>
                <a:defRPr/>
              </a:pPr>
              <a:t>‹#›</a:t>
            </a:fld>
            <a:endParaRPr lang="nl-NL" altLang="nl-BE"/>
          </a:p>
        </p:txBody>
      </p:sp>
    </p:spTree>
    <p:extLst>
      <p:ext uri="{BB962C8B-B14F-4D97-AF65-F5344CB8AC3E}">
        <p14:creationId xmlns:p14="http://schemas.microsoft.com/office/powerpoint/2010/main" val="352127022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nmp.nl/downloads/harm-rapport.pdf/view"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commission/presscorner/detail/nl/MEMO_08_78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gg-afmps.be/nl/news/ranitidine_terugroepactie_van_geneesmiddelen"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0EDQ71dLNZtjfM&amp;tbnid=kXZaH9mkLwM8zM:&amp;ved=0CAUQjRw&amp;url=http%3A%2F%2Fquizlet.com%2F15944814%2Fncnm-pharmacology-1-fall-2012-part-2-flash-cards%2F&amp;ei=NKSUUrSdJsXJtQa7vYDYBw&amp;bvm=bv.57155469,d.bGQ&amp;psig=AFQjCNGO6w_MJ3AZ6xW6Lp4k94HGzfTfmw&amp;ust=138555946288213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fif"/><Relationship Id="rId5" Type="http://schemas.openxmlformats.org/officeDocument/2006/relationships/image" Target="../media/image36.jpeg"/><Relationship Id="rId4" Type="http://schemas.openxmlformats.org/officeDocument/2006/relationships/hyperlink" Target="http://www.google.be/url?sa=i&amp;rct=j&amp;q=&amp;esrc=s&amp;frm=1&amp;source=images&amp;cd=&amp;cad=rja&amp;docid=8vCjwgj55OO8KM&amp;tbnid=k1zV9GKRg9mm4M:&amp;ved=0CAUQjRw&amp;url=http://www.lexalert.net/NL/home/actua/nieuw_symbool_voor_geneesmiddelen_met_aanvullende_monitoring.html?home/actua/nieuw_symbool_voor_geneesmiddelen_met_aanvullende_monitoring.html&amp;ei=XL14UuPCD4KRtQbSoYGYCA&amp;bvm=bv.55980276,d.Yms&amp;psig=AFQjCNHHMg-yeEek2JU1yByKoub8gr3WeA&amp;ust=1383730878858727"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bcfi.b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cfi.be/"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bcfi.b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bcfi.be/" TargetMode="External"/><Relationship Id="rId5" Type="http://schemas.openxmlformats.org/officeDocument/2006/relationships/hyperlink" Target="http://geneesmiddelendatabank.be/" TargetMode="Externa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bcfi.be/nl/auditorium"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lareb.nl/" TargetMode="External"/><Relationship Id="rId3" Type="http://schemas.openxmlformats.org/officeDocument/2006/relationships/hyperlink" Target="http://www.who-umc.org/" TargetMode="External"/><Relationship Id="rId7" Type="http://schemas.openxmlformats.org/officeDocument/2006/relationships/hyperlink" Target="http://www.fagg.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farmacotherapeutischkompas.nl/" TargetMode="External"/><Relationship Id="rId5" Type="http://schemas.openxmlformats.org/officeDocument/2006/relationships/hyperlink" Target="http://www.bcfi.be/" TargetMode="External"/><Relationship Id="rId10" Type="http://schemas.openxmlformats.org/officeDocument/2006/relationships/hyperlink" Target="http://www.medscape.com/resource/adverse-drug-events-reporting?src=rcupdate" TargetMode="External"/><Relationship Id="rId4" Type="http://schemas.openxmlformats.org/officeDocument/2006/relationships/hyperlink" Target="http://www.vigiaccess.org/" TargetMode="External"/><Relationship Id="rId9" Type="http://schemas.openxmlformats.org/officeDocument/2006/relationships/hyperlink" Target="http://www.adrreports.eu/"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riziv.fgov.be/nl/themas/zorgkwaliteit/geneesmiddelen/medisch-farmaceutisch-overleg/Paginas/lokaal-project.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fagg-afmps.be/nl/notification_effe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72A9C-E2BE-47DC-A8B8-2FB197CADDE3}"/>
              </a:ext>
            </a:extLst>
          </p:cNvPr>
          <p:cNvSpPr>
            <a:spLocks noGrp="1"/>
          </p:cNvSpPr>
          <p:nvPr>
            <p:ph type="ctrTitle"/>
          </p:nvPr>
        </p:nvSpPr>
        <p:spPr>
          <a:xfrm>
            <a:off x="1415480" y="4941168"/>
            <a:ext cx="9144000" cy="1121276"/>
          </a:xfrm>
        </p:spPr>
        <p:txBody>
          <a:bodyPr>
            <a:noAutofit/>
          </a:bodyPr>
          <a:lstStyle/>
          <a:p>
            <a:pPr fontAlgn="base"/>
            <a:r>
              <a:rPr lang="nl-BE" sz="3200" b="1" dirty="0"/>
              <a:t>MFO: Train-</a:t>
            </a:r>
            <a:r>
              <a:rPr lang="nl-BE" sz="3200" b="1" dirty="0" err="1"/>
              <a:t>the</a:t>
            </a:r>
            <a:r>
              <a:rPr lang="nl-BE" sz="3200" b="1" dirty="0"/>
              <a:t>-trainer </a:t>
            </a:r>
            <a:r>
              <a:rPr lang="nl-BE" sz="3200" b="1" dirty="0" err="1"/>
              <a:t>farmacovigilantie</a:t>
            </a:r>
            <a:r>
              <a:rPr lang="nl-BE" sz="3200" b="1" dirty="0"/>
              <a:t> – hoe kunnen huisartsen en apotheker nevenwerkingen melden?</a:t>
            </a:r>
          </a:p>
        </p:txBody>
      </p:sp>
      <p:sp>
        <p:nvSpPr>
          <p:cNvPr id="3" name="Tijdelijke aanduiding voor dianummer 2">
            <a:extLst>
              <a:ext uri="{FF2B5EF4-FFF2-40B4-BE49-F238E27FC236}">
                <a16:creationId xmlns:a16="http://schemas.microsoft.com/office/drawing/2014/main" id="{CBD4FEAB-371D-4B88-AC59-035F111929C6}"/>
              </a:ext>
            </a:extLst>
          </p:cNvPr>
          <p:cNvSpPr>
            <a:spLocks noGrp="1"/>
          </p:cNvSpPr>
          <p:nvPr>
            <p:ph type="sldNum" sz="quarter" idx="12"/>
          </p:nvPr>
        </p:nvSpPr>
        <p:spPr/>
        <p:txBody>
          <a:bodyPr/>
          <a:lstStyle/>
          <a:p>
            <a:pPr defTabSz="685800" eaLnBrk="1" fontAlgn="auto" hangingPunct="1">
              <a:spcBef>
                <a:spcPts val="0"/>
              </a:spcBef>
              <a:spcAft>
                <a:spcPts val="0"/>
              </a:spcAft>
            </a:pPr>
            <a:fld id="{4DF7B6E0-3A39-4740-AA1E-15018413E33B}" type="slidenum">
              <a:rPr lang="nl-BE">
                <a:solidFill>
                  <a:prstClr val="black">
                    <a:tint val="75000"/>
                  </a:prstClr>
                </a:solidFill>
                <a:latin typeface="Calibri" panose="020F0502020204030204"/>
              </a:rPr>
              <a:pPr defTabSz="685800" eaLnBrk="1" fontAlgn="auto" hangingPunct="1">
                <a:spcBef>
                  <a:spcPts val="0"/>
                </a:spcBef>
                <a:spcAft>
                  <a:spcPts val="0"/>
                </a:spcAft>
              </a:pPr>
              <a:t>1</a:t>
            </a:fld>
            <a:endParaRPr lang="nl-BE">
              <a:solidFill>
                <a:prstClr val="black">
                  <a:tint val="75000"/>
                </a:prstClr>
              </a:solidFill>
              <a:latin typeface="Calibri" panose="020F0502020204030204"/>
            </a:endParaRPr>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Tree>
    <p:extLst>
      <p:ext uri="{BB962C8B-B14F-4D97-AF65-F5344CB8AC3E}">
        <p14:creationId xmlns:p14="http://schemas.microsoft.com/office/powerpoint/2010/main" val="167958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58738"/>
            <a:ext cx="11208981" cy="914400"/>
          </a:xfrm>
        </p:spPr>
        <p:txBody>
          <a:bodyPr/>
          <a:lstStyle/>
          <a:p>
            <a:r>
              <a:rPr lang="nl-BE" sz="2800" dirty="0"/>
              <a:t>Inleiding: Hoe scoort u zichzelf m.b.t. onderstaande stellingen?</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10</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rotWithShape="1">
          <a:blip r:embed="rId2"/>
          <a:srcRect t="36456"/>
          <a:stretch/>
        </p:blipFill>
        <p:spPr>
          <a:xfrm>
            <a:off x="2298596" y="1340768"/>
            <a:ext cx="7469812" cy="2070896"/>
          </a:xfrm>
          <a:prstGeom prst="rect">
            <a:avLst/>
          </a:prstGeom>
        </p:spPr>
      </p:pic>
      <p:pic>
        <p:nvPicPr>
          <p:cNvPr id="7" name="Picture 6"/>
          <p:cNvPicPr>
            <a:picLocks noChangeAspect="1"/>
          </p:cNvPicPr>
          <p:nvPr/>
        </p:nvPicPr>
        <p:blipFill>
          <a:blip r:embed="rId3"/>
          <a:stretch>
            <a:fillRect/>
          </a:stretch>
        </p:blipFill>
        <p:spPr>
          <a:xfrm>
            <a:off x="2298598" y="3717033"/>
            <a:ext cx="7469811" cy="1993477"/>
          </a:xfrm>
          <a:prstGeom prst="rect">
            <a:avLst/>
          </a:prstGeom>
        </p:spPr>
      </p:pic>
    </p:spTree>
    <p:extLst>
      <p:ext uri="{BB962C8B-B14F-4D97-AF65-F5344CB8AC3E}">
        <p14:creationId xmlns:p14="http://schemas.microsoft.com/office/powerpoint/2010/main" val="4079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58738"/>
            <a:ext cx="11208981" cy="914400"/>
          </a:xfrm>
        </p:spPr>
        <p:txBody>
          <a:bodyPr/>
          <a:lstStyle/>
          <a:p>
            <a:r>
              <a:rPr lang="nl-BE" sz="2800" dirty="0"/>
              <a:t>Inleiding: Hoe scoort u zichzelf m.b.t; onderstaande stellingen?</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11</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8" name="Picture 7"/>
          <p:cNvPicPr>
            <a:picLocks noChangeAspect="1"/>
          </p:cNvPicPr>
          <p:nvPr/>
        </p:nvPicPr>
        <p:blipFill>
          <a:blip r:embed="rId2"/>
          <a:stretch>
            <a:fillRect/>
          </a:stretch>
        </p:blipFill>
        <p:spPr>
          <a:xfrm>
            <a:off x="2063750" y="1412777"/>
            <a:ext cx="8028694" cy="1864999"/>
          </a:xfrm>
          <a:prstGeom prst="rect">
            <a:avLst/>
          </a:prstGeom>
        </p:spPr>
      </p:pic>
      <p:pic>
        <p:nvPicPr>
          <p:cNvPr id="9" name="Picture 8"/>
          <p:cNvPicPr>
            <a:picLocks noChangeAspect="1"/>
          </p:cNvPicPr>
          <p:nvPr/>
        </p:nvPicPr>
        <p:blipFill>
          <a:blip r:embed="rId3"/>
          <a:stretch>
            <a:fillRect/>
          </a:stretch>
        </p:blipFill>
        <p:spPr>
          <a:xfrm>
            <a:off x="2020094" y="3717413"/>
            <a:ext cx="8058944" cy="1915995"/>
          </a:xfrm>
          <a:prstGeom prst="rect">
            <a:avLst/>
          </a:prstGeom>
        </p:spPr>
      </p:pic>
    </p:spTree>
    <p:extLst>
      <p:ext uri="{BB962C8B-B14F-4D97-AF65-F5344CB8AC3E}">
        <p14:creationId xmlns:p14="http://schemas.microsoft.com/office/powerpoint/2010/main" val="3576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12</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a:blip r:embed="rId3"/>
          <a:stretch>
            <a:fillRect/>
          </a:stretch>
        </p:blipFill>
        <p:spPr>
          <a:xfrm>
            <a:off x="841732" y="1124744"/>
            <a:ext cx="10564986" cy="4824535"/>
          </a:xfrm>
          <a:prstGeom prst="rect">
            <a:avLst/>
          </a:prstGeom>
        </p:spPr>
      </p:pic>
      <p:sp>
        <p:nvSpPr>
          <p:cNvPr id="7" name="TextBox 6"/>
          <p:cNvSpPr txBox="1"/>
          <p:nvPr/>
        </p:nvSpPr>
        <p:spPr>
          <a:xfrm>
            <a:off x="4880186" y="6062545"/>
            <a:ext cx="4752528" cy="369332"/>
          </a:xfrm>
          <a:prstGeom prst="rect">
            <a:avLst/>
          </a:prstGeom>
          <a:noFill/>
        </p:spPr>
        <p:txBody>
          <a:bodyPr wrap="square" rtlCol="0">
            <a:spAutoFit/>
          </a:bodyPr>
          <a:lstStyle/>
          <a:p>
            <a:r>
              <a:rPr lang="nl-BE" sz="1800" dirty="0"/>
              <a:t>Bron: BCFI</a:t>
            </a:r>
          </a:p>
        </p:txBody>
      </p:sp>
    </p:spTree>
    <p:extLst>
      <p:ext uri="{BB962C8B-B14F-4D97-AF65-F5344CB8AC3E}">
        <p14:creationId xmlns:p14="http://schemas.microsoft.com/office/powerpoint/2010/main" val="1948854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13</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7" name="Picture 6"/>
          <p:cNvPicPr>
            <a:picLocks noChangeAspect="1"/>
          </p:cNvPicPr>
          <p:nvPr/>
        </p:nvPicPr>
        <p:blipFill>
          <a:blip r:embed="rId2"/>
          <a:stretch>
            <a:fillRect/>
          </a:stretch>
        </p:blipFill>
        <p:spPr>
          <a:xfrm>
            <a:off x="1781289" y="1340769"/>
            <a:ext cx="8428212" cy="4243933"/>
          </a:xfrm>
          <a:prstGeom prst="rect">
            <a:avLst/>
          </a:prstGeom>
        </p:spPr>
      </p:pic>
      <p:sp>
        <p:nvSpPr>
          <p:cNvPr id="8" name="TextBox 7"/>
          <p:cNvSpPr txBox="1"/>
          <p:nvPr/>
        </p:nvSpPr>
        <p:spPr>
          <a:xfrm>
            <a:off x="4880186" y="6062545"/>
            <a:ext cx="4752528" cy="369332"/>
          </a:xfrm>
          <a:prstGeom prst="rect">
            <a:avLst/>
          </a:prstGeom>
          <a:noFill/>
        </p:spPr>
        <p:txBody>
          <a:bodyPr wrap="square" rtlCol="0">
            <a:spAutoFit/>
          </a:bodyPr>
          <a:lstStyle/>
          <a:p>
            <a:r>
              <a:rPr lang="nl-BE" sz="1800" dirty="0"/>
              <a:t>Bron: BCFI</a:t>
            </a:r>
          </a:p>
        </p:txBody>
      </p:sp>
    </p:spTree>
    <p:extLst>
      <p:ext uri="{BB962C8B-B14F-4D97-AF65-F5344CB8AC3E}">
        <p14:creationId xmlns:p14="http://schemas.microsoft.com/office/powerpoint/2010/main" val="1921054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14</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a:blip r:embed="rId2"/>
          <a:stretch>
            <a:fillRect/>
          </a:stretch>
        </p:blipFill>
        <p:spPr>
          <a:xfrm>
            <a:off x="839416" y="1484784"/>
            <a:ext cx="10228805" cy="4248472"/>
          </a:xfrm>
          <a:prstGeom prst="rect">
            <a:avLst/>
          </a:prstGeom>
        </p:spPr>
      </p:pic>
    </p:spTree>
    <p:extLst>
      <p:ext uri="{BB962C8B-B14F-4D97-AF65-F5344CB8AC3E}">
        <p14:creationId xmlns:p14="http://schemas.microsoft.com/office/powerpoint/2010/main" val="346692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endParaRPr lang="nl-NL" altLang="nl-BE" sz="1000" dirty="0">
              <a:solidFill>
                <a:srgbClr val="FFFFFF"/>
              </a:solidFill>
              <a:latin typeface="Arial" panose="020B0604020202020204" pitchFamily="34" charset="0"/>
            </a:endParaRPr>
          </a:p>
        </p:txBody>
      </p:sp>
      <p:sp>
        <p:nvSpPr>
          <p:cNvPr id="10243"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280435DC-8DBD-47FD-BF2C-96454B03C342}" type="slidenum">
              <a:rPr lang="nl-NL" altLang="nl-BE" sz="1000">
                <a:solidFill>
                  <a:srgbClr val="FFFFFF"/>
                </a:solidFill>
                <a:latin typeface="Arial" panose="020B0604020202020204" pitchFamily="34" charset="0"/>
              </a:rPr>
              <a:pPr>
                <a:spcBef>
                  <a:spcPct val="0"/>
                </a:spcBef>
                <a:buClrTx/>
                <a:buSzTx/>
                <a:buFontTx/>
                <a:buNone/>
              </a:pPr>
              <a:t>15</a:t>
            </a:fld>
            <a:endParaRPr lang="nl-NL" altLang="nl-BE" sz="1000">
              <a:solidFill>
                <a:srgbClr val="FFFFFF"/>
              </a:solidFill>
              <a:latin typeface="Arial" panose="020B0604020202020204" pitchFamily="34" charset="0"/>
            </a:endParaRPr>
          </a:p>
        </p:txBody>
      </p:sp>
      <p:sp>
        <p:nvSpPr>
          <p:cNvPr id="10244" name="Rectangle 2"/>
          <p:cNvSpPr>
            <a:spLocks noGrp="1" noChangeArrowheads="1"/>
          </p:cNvSpPr>
          <p:nvPr>
            <p:ph type="title"/>
          </p:nvPr>
        </p:nvSpPr>
        <p:spPr/>
        <p:txBody>
          <a:bodyPr/>
          <a:lstStyle/>
          <a:p>
            <a:pPr eaLnBrk="1" hangingPunct="1"/>
            <a:r>
              <a:rPr lang="nl-BE" altLang="nl-BE" sz="3000"/>
              <a:t>Inleiding</a:t>
            </a:r>
            <a:endParaRPr lang="en-US" altLang="nl-BE" sz="3000"/>
          </a:p>
        </p:txBody>
      </p:sp>
      <p:pic>
        <p:nvPicPr>
          <p:cNvPr id="10245" name="Picture 7" descr="j0078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9" y="2060576"/>
            <a:ext cx="122713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AutoShape 8"/>
          <p:cNvSpPr>
            <a:spLocks noChangeArrowheads="1"/>
          </p:cNvSpPr>
          <p:nvPr/>
        </p:nvSpPr>
        <p:spPr bwMode="auto">
          <a:xfrm>
            <a:off x="3648075" y="1557338"/>
            <a:ext cx="1295400" cy="609600"/>
          </a:xfrm>
          <a:prstGeom prst="cloudCallout">
            <a:avLst>
              <a:gd name="adj1" fmla="val 61519"/>
              <a:gd name="adj2" fmla="val 196616"/>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spcBef>
                <a:spcPct val="0"/>
              </a:spcBef>
              <a:buClrTx/>
              <a:buSzTx/>
              <a:buFontTx/>
              <a:buNone/>
            </a:pPr>
            <a:r>
              <a:rPr lang="nl-BE" altLang="nl-BE" sz="2000" b="1">
                <a:solidFill>
                  <a:schemeClr val="tx1"/>
                </a:solidFill>
                <a:latin typeface="Arial" panose="020B0604020202020204" pitchFamily="34" charset="0"/>
              </a:rPr>
              <a:t>ADE</a:t>
            </a:r>
            <a:endParaRPr lang="en-US" altLang="nl-BE" sz="2000" b="1">
              <a:solidFill>
                <a:schemeClr val="tx1"/>
              </a:solidFill>
              <a:latin typeface="Arial" panose="020B0604020202020204" pitchFamily="34" charset="0"/>
            </a:endParaRPr>
          </a:p>
        </p:txBody>
      </p:sp>
      <p:sp>
        <p:nvSpPr>
          <p:cNvPr id="113674" name="AutoShape 10"/>
          <p:cNvSpPr>
            <a:spLocks noChangeArrowheads="1"/>
          </p:cNvSpPr>
          <p:nvPr/>
        </p:nvSpPr>
        <p:spPr bwMode="auto">
          <a:xfrm>
            <a:off x="6600825" y="1844675"/>
            <a:ext cx="1295400" cy="609600"/>
          </a:xfrm>
          <a:prstGeom prst="cloudCallout">
            <a:avLst>
              <a:gd name="adj1" fmla="val -149755"/>
              <a:gd name="adj2" fmla="val 184898"/>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spcBef>
                <a:spcPct val="0"/>
              </a:spcBef>
              <a:buClrTx/>
              <a:buSzTx/>
              <a:buFontTx/>
              <a:buNone/>
            </a:pPr>
            <a:r>
              <a:rPr lang="nl-BE" altLang="nl-BE" sz="2000" b="1">
                <a:solidFill>
                  <a:schemeClr val="tx1"/>
                </a:solidFill>
                <a:latin typeface="Arial" panose="020B0604020202020204" pitchFamily="34" charset="0"/>
              </a:rPr>
              <a:t>ADR</a:t>
            </a:r>
            <a:endParaRPr lang="en-US" altLang="nl-BE" sz="2000" b="1">
              <a:solidFill>
                <a:schemeClr val="tx1"/>
              </a:solidFill>
              <a:latin typeface="Arial" panose="020B0604020202020204" pitchFamily="34" charset="0"/>
            </a:endParaRPr>
          </a:p>
        </p:txBody>
      </p:sp>
      <p:sp>
        <p:nvSpPr>
          <p:cNvPr id="113677" name="AutoShape 13"/>
          <p:cNvSpPr>
            <a:spLocks noChangeArrowheads="1"/>
          </p:cNvSpPr>
          <p:nvPr/>
        </p:nvSpPr>
        <p:spPr bwMode="auto">
          <a:xfrm>
            <a:off x="3432176" y="3789363"/>
            <a:ext cx="1006475" cy="609600"/>
          </a:xfrm>
          <a:prstGeom prst="cloudCallout">
            <a:avLst>
              <a:gd name="adj1" fmla="val 157884"/>
              <a:gd name="adj2" fmla="val -98699"/>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spcBef>
                <a:spcPct val="0"/>
              </a:spcBef>
              <a:buClrTx/>
              <a:buSzTx/>
              <a:buFontTx/>
              <a:buNone/>
            </a:pPr>
            <a:r>
              <a:rPr lang="nl-BE" altLang="nl-BE" sz="2000" b="1">
                <a:solidFill>
                  <a:schemeClr val="tx1"/>
                </a:solidFill>
                <a:latin typeface="Arial" panose="020B0604020202020204" pitchFamily="34" charset="0"/>
              </a:rPr>
              <a:t>SE</a:t>
            </a:r>
            <a:endParaRPr lang="en-US" altLang="nl-BE" sz="2000" b="1">
              <a:solidFill>
                <a:schemeClr val="tx1"/>
              </a:solidFill>
              <a:latin typeface="Arial" panose="020B0604020202020204" pitchFamily="34" charset="0"/>
            </a:endParaRPr>
          </a:p>
        </p:txBody>
      </p:sp>
      <p:sp>
        <p:nvSpPr>
          <p:cNvPr id="113678" name="AutoShape 14"/>
          <p:cNvSpPr>
            <a:spLocks noChangeArrowheads="1"/>
          </p:cNvSpPr>
          <p:nvPr/>
        </p:nvSpPr>
        <p:spPr bwMode="auto">
          <a:xfrm>
            <a:off x="7032625" y="3357563"/>
            <a:ext cx="1079500" cy="609600"/>
          </a:xfrm>
          <a:prstGeom prst="cloudCallout">
            <a:avLst>
              <a:gd name="adj1" fmla="val -176324"/>
              <a:gd name="adj2" fmla="val -146093"/>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spcBef>
                <a:spcPct val="0"/>
              </a:spcBef>
              <a:buClrTx/>
              <a:buSzTx/>
              <a:buFontTx/>
              <a:buNone/>
            </a:pPr>
            <a:r>
              <a:rPr lang="nl-BE" altLang="nl-BE" sz="2000" b="1">
                <a:solidFill>
                  <a:schemeClr val="tx1"/>
                </a:solidFill>
                <a:latin typeface="Arial" panose="020B0604020202020204" pitchFamily="34" charset="0"/>
              </a:rPr>
              <a:t>ME</a:t>
            </a:r>
            <a:endParaRPr lang="en-US" altLang="nl-BE" sz="2000" b="1">
              <a:solidFill>
                <a:schemeClr val="tx1"/>
              </a:solidFill>
              <a:latin typeface="Arial" panose="020B0604020202020204" pitchFamily="34" charset="0"/>
            </a:endParaRPr>
          </a:p>
        </p:txBody>
      </p:sp>
      <p:sp>
        <p:nvSpPr>
          <p:cNvPr id="113680" name="AutoShape 16"/>
          <p:cNvSpPr>
            <a:spLocks noChangeArrowheads="1"/>
          </p:cNvSpPr>
          <p:nvPr/>
        </p:nvSpPr>
        <p:spPr bwMode="auto">
          <a:xfrm>
            <a:off x="6600825" y="4724400"/>
            <a:ext cx="1295400" cy="609600"/>
          </a:xfrm>
          <a:prstGeom prst="cloudCallout">
            <a:avLst>
              <a:gd name="adj1" fmla="val -116324"/>
              <a:gd name="adj2" fmla="val -334898"/>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spcBef>
                <a:spcPct val="0"/>
              </a:spcBef>
              <a:buClrTx/>
              <a:buSzTx/>
              <a:buFontTx/>
              <a:buNone/>
            </a:pPr>
            <a:r>
              <a:rPr lang="nl-BE" altLang="nl-BE" sz="2000" b="1">
                <a:solidFill>
                  <a:schemeClr val="tx1"/>
                </a:solidFill>
                <a:latin typeface="Arial" panose="020B0604020202020204" pitchFamily="34" charset="0"/>
              </a:rPr>
              <a:t>DRP</a:t>
            </a:r>
            <a:endParaRPr lang="en-US" altLang="nl-BE" sz="2000" b="1">
              <a:solidFill>
                <a:schemeClr val="tx1"/>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par>
                                <p:cTn id="7" presetID="33" presetClass="emph" presetSubtype="0" fill="remove" grpId="1" nodeType="withEffect">
                                  <p:stCondLst>
                                    <p:cond delay="0"/>
                                  </p:stCondLst>
                                  <p:childTnLst>
                                    <p:animClr clrSpc="rgb" dir="cw">
                                      <p:cBhvr override="childStyle">
                                        <p:cTn id="8" dur="500" accel="50000" autoRev="1" fill="hold" tmFilter="0, 0; .33333, 1; 1, 1">
                                          <p:stCondLst>
                                            <p:cond delay="0"/>
                                          </p:stCondLst>
                                        </p:cTn>
                                        <p:tgtEl>
                                          <p:spTgt spid="113674"/>
                                        </p:tgtEl>
                                        <p:attrNameLst>
                                          <p:attrName>style.color</p:attrName>
                                        </p:attrNameLst>
                                      </p:cBhvr>
                                      <p:to>
                                        <a:srgbClr val="EF9A1D"/>
                                      </p:to>
                                    </p:animClr>
                                    <p:animClr clrSpc="rgb" dir="cw">
                                      <p:cBhvr>
                                        <p:cTn id="9" dur="500" accel="50000" autoRev="1" fill="hold" tmFilter="0, 0; .33333, 1; 1, 1">
                                          <p:stCondLst>
                                            <p:cond delay="0"/>
                                          </p:stCondLst>
                                        </p:cTn>
                                        <p:tgtEl>
                                          <p:spTgt spid="113674"/>
                                        </p:tgtEl>
                                        <p:attrNameLst>
                                          <p:attrName>fillcolor</p:attrName>
                                        </p:attrNameLst>
                                      </p:cBhvr>
                                      <p:to>
                                        <a:srgbClr val="EF9A1D"/>
                                      </p:to>
                                    </p:animClr>
                                    <p:set>
                                      <p:cBhvr>
                                        <p:cTn id="10" dur="1000" fill="hold"/>
                                        <p:tgtEl>
                                          <p:spTgt spid="113674"/>
                                        </p:tgtEl>
                                        <p:attrNameLst>
                                          <p:attrName>fill.type</p:attrName>
                                        </p:attrNameLst>
                                      </p:cBhvr>
                                      <p:to>
                                        <p:strVal val="solid"/>
                                      </p:to>
                                    </p:set>
                                    <p:set>
                                      <p:cBhvr>
                                        <p:cTn id="11" dur="1000" fill="hold"/>
                                        <p:tgtEl>
                                          <p:spTgt spid="113674"/>
                                        </p:tgtEl>
                                        <p:attrNameLst>
                                          <p:attrName>fill.on</p:attrName>
                                        </p:attrNameLst>
                                      </p:cBhvr>
                                      <p:to>
                                        <p:strVal val="true"/>
                                      </p:to>
                                    </p:set>
                                    <p:animScale>
                                      <p:cBhvr>
                                        <p:cTn id="12" dur="500" accel="50000" autoRev="1" fill="hold" tmFilter="0, 0; .33333, 1; 1, 1">
                                          <p:stCondLst>
                                            <p:cond delay="0"/>
                                          </p:stCondLst>
                                        </p:cTn>
                                        <p:tgtEl>
                                          <p:spTgt spid="113674"/>
                                        </p:tgtEl>
                                      </p:cBhvr>
                                      <p:from x="100000" y="100000"/>
                                      <p:to x="100000" y="140000"/>
                                    </p:animScale>
                                  </p:childTnLst>
                                </p:cTn>
                              </p:par>
                              <p:par>
                                <p:cTn id="13" presetID="1" presetClass="entr" presetSubtype="0" fill="hold" grpId="0" nodeType="withEffect">
                                  <p:stCondLst>
                                    <p:cond delay="0"/>
                                  </p:stCondLst>
                                  <p:childTnLst>
                                    <p:set>
                                      <p:cBhvr>
                                        <p:cTn id="14" dur="1" fill="hold">
                                          <p:stCondLst>
                                            <p:cond delay="0"/>
                                          </p:stCondLst>
                                        </p:cTn>
                                        <p:tgtEl>
                                          <p:spTgt spid="113678"/>
                                        </p:tgtEl>
                                        <p:attrNameLst>
                                          <p:attrName>style.visibility</p:attrName>
                                        </p:attrNameLst>
                                      </p:cBhvr>
                                      <p:to>
                                        <p:strVal val="visible"/>
                                      </p:to>
                                    </p:set>
                                  </p:childTnLst>
                                </p:cTn>
                              </p:par>
                              <p:par>
                                <p:cTn id="15" presetID="33" presetClass="emph" presetSubtype="0" fill="remove" grpId="1" nodeType="withEffect">
                                  <p:stCondLst>
                                    <p:cond delay="0"/>
                                  </p:stCondLst>
                                  <p:childTnLst>
                                    <p:animClr clrSpc="rgb" dir="cw">
                                      <p:cBhvr override="childStyle">
                                        <p:cTn id="16" dur="500" accel="50000" autoRev="1" fill="hold" tmFilter="0, 0; .33333, 1; 1, 1">
                                          <p:stCondLst>
                                            <p:cond delay="0"/>
                                          </p:stCondLst>
                                        </p:cTn>
                                        <p:tgtEl>
                                          <p:spTgt spid="113678"/>
                                        </p:tgtEl>
                                        <p:attrNameLst>
                                          <p:attrName>style.color</p:attrName>
                                        </p:attrNameLst>
                                      </p:cBhvr>
                                      <p:to>
                                        <a:srgbClr val="EF9A1D"/>
                                      </p:to>
                                    </p:animClr>
                                    <p:animClr clrSpc="rgb" dir="cw">
                                      <p:cBhvr>
                                        <p:cTn id="17" dur="500" accel="50000" autoRev="1" fill="hold" tmFilter="0, 0; .33333, 1; 1, 1">
                                          <p:stCondLst>
                                            <p:cond delay="0"/>
                                          </p:stCondLst>
                                        </p:cTn>
                                        <p:tgtEl>
                                          <p:spTgt spid="113678"/>
                                        </p:tgtEl>
                                        <p:attrNameLst>
                                          <p:attrName>fillcolor</p:attrName>
                                        </p:attrNameLst>
                                      </p:cBhvr>
                                      <p:to>
                                        <a:srgbClr val="EF9A1D"/>
                                      </p:to>
                                    </p:animClr>
                                    <p:set>
                                      <p:cBhvr>
                                        <p:cTn id="18" dur="1000" fill="hold"/>
                                        <p:tgtEl>
                                          <p:spTgt spid="113678"/>
                                        </p:tgtEl>
                                        <p:attrNameLst>
                                          <p:attrName>fill.type</p:attrName>
                                        </p:attrNameLst>
                                      </p:cBhvr>
                                      <p:to>
                                        <p:strVal val="solid"/>
                                      </p:to>
                                    </p:set>
                                    <p:set>
                                      <p:cBhvr>
                                        <p:cTn id="19" dur="1000" fill="hold"/>
                                        <p:tgtEl>
                                          <p:spTgt spid="113678"/>
                                        </p:tgtEl>
                                        <p:attrNameLst>
                                          <p:attrName>fill.on</p:attrName>
                                        </p:attrNameLst>
                                      </p:cBhvr>
                                      <p:to>
                                        <p:strVal val="true"/>
                                      </p:to>
                                    </p:set>
                                    <p:animScale>
                                      <p:cBhvr>
                                        <p:cTn id="20" dur="500" accel="50000" autoRev="1" fill="hold" tmFilter="0, 0; .33333, 1; 1, 1">
                                          <p:stCondLst>
                                            <p:cond delay="0"/>
                                          </p:stCondLst>
                                        </p:cTn>
                                        <p:tgtEl>
                                          <p:spTgt spid="113678"/>
                                        </p:tgtEl>
                                      </p:cBhvr>
                                      <p:from x="100000" y="100000"/>
                                      <p:to x="100000" y="140000"/>
                                    </p:animScale>
                                  </p:childTnLst>
                                </p:cTn>
                              </p:par>
                              <p:par>
                                <p:cTn id="21" presetID="1" presetClass="entr" presetSubtype="0" fill="hold" grpId="0" nodeType="withEffect">
                                  <p:stCondLst>
                                    <p:cond delay="0"/>
                                  </p:stCondLst>
                                  <p:childTnLst>
                                    <p:set>
                                      <p:cBhvr>
                                        <p:cTn id="22" dur="1" fill="hold">
                                          <p:stCondLst>
                                            <p:cond delay="0"/>
                                          </p:stCondLst>
                                        </p:cTn>
                                        <p:tgtEl>
                                          <p:spTgt spid="113672"/>
                                        </p:tgtEl>
                                        <p:attrNameLst>
                                          <p:attrName>style.visibility</p:attrName>
                                        </p:attrNameLst>
                                      </p:cBhvr>
                                      <p:to>
                                        <p:strVal val="visible"/>
                                      </p:to>
                                    </p:set>
                                  </p:childTnLst>
                                </p:cTn>
                              </p:par>
                              <p:par>
                                <p:cTn id="23" presetID="33" presetClass="emph" presetSubtype="0" fill="remove" grpId="1" nodeType="withEffect">
                                  <p:stCondLst>
                                    <p:cond delay="0"/>
                                  </p:stCondLst>
                                  <p:childTnLst>
                                    <p:animClr clrSpc="rgb" dir="cw">
                                      <p:cBhvr override="childStyle">
                                        <p:cTn id="24" dur="500" accel="50000" autoRev="1" fill="hold" tmFilter="0, 0; .33333, 1; 1, 1">
                                          <p:stCondLst>
                                            <p:cond delay="0"/>
                                          </p:stCondLst>
                                        </p:cTn>
                                        <p:tgtEl>
                                          <p:spTgt spid="113672"/>
                                        </p:tgtEl>
                                        <p:attrNameLst>
                                          <p:attrName>style.color</p:attrName>
                                        </p:attrNameLst>
                                      </p:cBhvr>
                                      <p:to>
                                        <a:srgbClr val="EF9A1D"/>
                                      </p:to>
                                    </p:animClr>
                                    <p:animClr clrSpc="rgb" dir="cw">
                                      <p:cBhvr>
                                        <p:cTn id="25" dur="500" accel="50000" autoRev="1" fill="hold" tmFilter="0, 0; .33333, 1; 1, 1">
                                          <p:stCondLst>
                                            <p:cond delay="0"/>
                                          </p:stCondLst>
                                        </p:cTn>
                                        <p:tgtEl>
                                          <p:spTgt spid="113672"/>
                                        </p:tgtEl>
                                        <p:attrNameLst>
                                          <p:attrName>fillcolor</p:attrName>
                                        </p:attrNameLst>
                                      </p:cBhvr>
                                      <p:to>
                                        <a:srgbClr val="EF9A1D"/>
                                      </p:to>
                                    </p:animClr>
                                    <p:set>
                                      <p:cBhvr>
                                        <p:cTn id="26" dur="1000" fill="hold"/>
                                        <p:tgtEl>
                                          <p:spTgt spid="113672"/>
                                        </p:tgtEl>
                                        <p:attrNameLst>
                                          <p:attrName>fill.type</p:attrName>
                                        </p:attrNameLst>
                                      </p:cBhvr>
                                      <p:to>
                                        <p:strVal val="solid"/>
                                      </p:to>
                                    </p:set>
                                    <p:set>
                                      <p:cBhvr>
                                        <p:cTn id="27" dur="1000" fill="hold"/>
                                        <p:tgtEl>
                                          <p:spTgt spid="113672"/>
                                        </p:tgtEl>
                                        <p:attrNameLst>
                                          <p:attrName>fill.on</p:attrName>
                                        </p:attrNameLst>
                                      </p:cBhvr>
                                      <p:to>
                                        <p:strVal val="true"/>
                                      </p:to>
                                    </p:set>
                                    <p:animScale>
                                      <p:cBhvr>
                                        <p:cTn id="28" dur="500" accel="50000" autoRev="1" fill="hold" tmFilter="0, 0; .33333, 1; 1, 1">
                                          <p:stCondLst>
                                            <p:cond delay="0"/>
                                          </p:stCondLst>
                                        </p:cTn>
                                        <p:tgtEl>
                                          <p:spTgt spid="113672"/>
                                        </p:tgtEl>
                                      </p:cBhvr>
                                      <p:from x="100000" y="100000"/>
                                      <p:to x="100000" y="140000"/>
                                    </p:animScale>
                                  </p:childTnLst>
                                </p:cTn>
                              </p:par>
                              <p:par>
                                <p:cTn id="29" presetID="1" presetClass="entr" presetSubtype="0" fill="hold" grpId="0" nodeType="withEffect">
                                  <p:stCondLst>
                                    <p:cond delay="0"/>
                                  </p:stCondLst>
                                  <p:childTnLst>
                                    <p:set>
                                      <p:cBhvr>
                                        <p:cTn id="30" dur="1" fill="hold">
                                          <p:stCondLst>
                                            <p:cond delay="0"/>
                                          </p:stCondLst>
                                        </p:cTn>
                                        <p:tgtEl>
                                          <p:spTgt spid="113677"/>
                                        </p:tgtEl>
                                        <p:attrNameLst>
                                          <p:attrName>style.visibility</p:attrName>
                                        </p:attrNameLst>
                                      </p:cBhvr>
                                      <p:to>
                                        <p:strVal val="visible"/>
                                      </p:to>
                                    </p:set>
                                  </p:childTnLst>
                                </p:cTn>
                              </p:par>
                              <p:par>
                                <p:cTn id="31" presetID="33" presetClass="emph" presetSubtype="0" fill="remove" grpId="1" nodeType="withEffect">
                                  <p:stCondLst>
                                    <p:cond delay="0"/>
                                  </p:stCondLst>
                                  <p:childTnLst>
                                    <p:animClr clrSpc="rgb" dir="cw">
                                      <p:cBhvr override="childStyle">
                                        <p:cTn id="32" dur="500" accel="50000" autoRev="1" fill="hold" tmFilter="0, 0; .33333, 1; 1, 1">
                                          <p:stCondLst>
                                            <p:cond delay="0"/>
                                          </p:stCondLst>
                                        </p:cTn>
                                        <p:tgtEl>
                                          <p:spTgt spid="113677"/>
                                        </p:tgtEl>
                                        <p:attrNameLst>
                                          <p:attrName>style.color</p:attrName>
                                        </p:attrNameLst>
                                      </p:cBhvr>
                                      <p:to>
                                        <a:srgbClr val="EF9A1D"/>
                                      </p:to>
                                    </p:animClr>
                                    <p:animClr clrSpc="rgb" dir="cw">
                                      <p:cBhvr>
                                        <p:cTn id="33" dur="500" accel="50000" autoRev="1" fill="hold" tmFilter="0, 0; .33333, 1; 1, 1">
                                          <p:stCondLst>
                                            <p:cond delay="0"/>
                                          </p:stCondLst>
                                        </p:cTn>
                                        <p:tgtEl>
                                          <p:spTgt spid="113677"/>
                                        </p:tgtEl>
                                        <p:attrNameLst>
                                          <p:attrName>fillcolor</p:attrName>
                                        </p:attrNameLst>
                                      </p:cBhvr>
                                      <p:to>
                                        <a:srgbClr val="EF9A1D"/>
                                      </p:to>
                                    </p:animClr>
                                    <p:set>
                                      <p:cBhvr>
                                        <p:cTn id="34" dur="1000" fill="hold"/>
                                        <p:tgtEl>
                                          <p:spTgt spid="113677"/>
                                        </p:tgtEl>
                                        <p:attrNameLst>
                                          <p:attrName>fill.type</p:attrName>
                                        </p:attrNameLst>
                                      </p:cBhvr>
                                      <p:to>
                                        <p:strVal val="solid"/>
                                      </p:to>
                                    </p:set>
                                    <p:set>
                                      <p:cBhvr>
                                        <p:cTn id="35" dur="1000" fill="hold"/>
                                        <p:tgtEl>
                                          <p:spTgt spid="113677"/>
                                        </p:tgtEl>
                                        <p:attrNameLst>
                                          <p:attrName>fill.on</p:attrName>
                                        </p:attrNameLst>
                                      </p:cBhvr>
                                      <p:to>
                                        <p:strVal val="true"/>
                                      </p:to>
                                    </p:set>
                                    <p:animScale>
                                      <p:cBhvr>
                                        <p:cTn id="36" dur="500" accel="50000" autoRev="1" fill="hold" tmFilter="0, 0; .33333, 1; 1, 1">
                                          <p:stCondLst>
                                            <p:cond delay="0"/>
                                          </p:stCondLst>
                                        </p:cTn>
                                        <p:tgtEl>
                                          <p:spTgt spid="113677"/>
                                        </p:tgtEl>
                                      </p:cBhvr>
                                      <p:from x="100000" y="100000"/>
                                      <p:to x="100000" y="140000"/>
                                    </p:animScale>
                                  </p:childTnLst>
                                </p:cTn>
                              </p:par>
                              <p:par>
                                <p:cTn id="37" presetID="1" presetClass="entr" presetSubtype="0" fill="hold" grpId="0" nodeType="withEffect">
                                  <p:stCondLst>
                                    <p:cond delay="0"/>
                                  </p:stCondLst>
                                  <p:childTnLst>
                                    <p:set>
                                      <p:cBhvr>
                                        <p:cTn id="38" dur="1" fill="hold">
                                          <p:stCondLst>
                                            <p:cond delay="0"/>
                                          </p:stCondLst>
                                        </p:cTn>
                                        <p:tgtEl>
                                          <p:spTgt spid="113680"/>
                                        </p:tgtEl>
                                        <p:attrNameLst>
                                          <p:attrName>style.visibility</p:attrName>
                                        </p:attrNameLst>
                                      </p:cBhvr>
                                      <p:to>
                                        <p:strVal val="visible"/>
                                      </p:to>
                                    </p:set>
                                  </p:childTnLst>
                                </p:cTn>
                              </p:par>
                              <p:par>
                                <p:cTn id="39" presetID="33" presetClass="emph" presetSubtype="0" fill="remove" grpId="1" nodeType="withEffect">
                                  <p:stCondLst>
                                    <p:cond delay="0"/>
                                  </p:stCondLst>
                                  <p:childTnLst>
                                    <p:animClr clrSpc="rgb" dir="cw">
                                      <p:cBhvr override="childStyle">
                                        <p:cTn id="40" dur="500" accel="50000" autoRev="1" fill="hold" tmFilter="0, 0; .33333, 1; 1, 1">
                                          <p:stCondLst>
                                            <p:cond delay="0"/>
                                          </p:stCondLst>
                                        </p:cTn>
                                        <p:tgtEl>
                                          <p:spTgt spid="113680"/>
                                        </p:tgtEl>
                                        <p:attrNameLst>
                                          <p:attrName>style.color</p:attrName>
                                        </p:attrNameLst>
                                      </p:cBhvr>
                                      <p:to>
                                        <a:srgbClr val="EF9A1D"/>
                                      </p:to>
                                    </p:animClr>
                                    <p:animClr clrSpc="rgb" dir="cw">
                                      <p:cBhvr>
                                        <p:cTn id="41" dur="500" accel="50000" autoRev="1" fill="hold" tmFilter="0, 0; .33333, 1; 1, 1">
                                          <p:stCondLst>
                                            <p:cond delay="0"/>
                                          </p:stCondLst>
                                        </p:cTn>
                                        <p:tgtEl>
                                          <p:spTgt spid="113680"/>
                                        </p:tgtEl>
                                        <p:attrNameLst>
                                          <p:attrName>fillcolor</p:attrName>
                                        </p:attrNameLst>
                                      </p:cBhvr>
                                      <p:to>
                                        <a:srgbClr val="EF9A1D"/>
                                      </p:to>
                                    </p:animClr>
                                    <p:set>
                                      <p:cBhvr>
                                        <p:cTn id="42" dur="1000" fill="hold"/>
                                        <p:tgtEl>
                                          <p:spTgt spid="113680"/>
                                        </p:tgtEl>
                                        <p:attrNameLst>
                                          <p:attrName>fill.type</p:attrName>
                                        </p:attrNameLst>
                                      </p:cBhvr>
                                      <p:to>
                                        <p:strVal val="solid"/>
                                      </p:to>
                                    </p:set>
                                    <p:set>
                                      <p:cBhvr>
                                        <p:cTn id="43" dur="1000" fill="hold"/>
                                        <p:tgtEl>
                                          <p:spTgt spid="113680"/>
                                        </p:tgtEl>
                                        <p:attrNameLst>
                                          <p:attrName>fill.on</p:attrName>
                                        </p:attrNameLst>
                                      </p:cBhvr>
                                      <p:to>
                                        <p:strVal val="true"/>
                                      </p:to>
                                    </p:set>
                                    <p:animScale>
                                      <p:cBhvr>
                                        <p:cTn id="44" dur="500" accel="50000" autoRev="1" fill="hold" tmFilter="0, 0; .33333, 1; 1, 1">
                                          <p:stCondLst>
                                            <p:cond delay="0"/>
                                          </p:stCondLst>
                                        </p:cTn>
                                        <p:tgtEl>
                                          <p:spTgt spid="113680"/>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P spid="113672" grpId="1" animBg="1"/>
      <p:bldP spid="113674" grpId="0" animBg="1"/>
      <p:bldP spid="113674" grpId="1" animBg="1"/>
      <p:bldP spid="113677" grpId="0" animBg="1"/>
      <p:bldP spid="113677" grpId="1" animBg="1"/>
      <p:bldP spid="113678" grpId="0" animBg="1"/>
      <p:bldP spid="113678" grpId="1" animBg="1"/>
      <p:bldP spid="113680" grpId="0" animBg="1"/>
      <p:bldP spid="11368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1126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9D9D8C42-13BB-401D-B3B4-BC6A0C3E3DCE}" type="slidenum">
              <a:rPr lang="nl-NL" altLang="nl-BE" sz="1000">
                <a:solidFill>
                  <a:srgbClr val="FFFFFF"/>
                </a:solidFill>
                <a:latin typeface="Arial" panose="020B0604020202020204" pitchFamily="34" charset="0"/>
              </a:rPr>
              <a:pPr>
                <a:spcBef>
                  <a:spcPct val="0"/>
                </a:spcBef>
                <a:buClrTx/>
                <a:buSzTx/>
                <a:buFontTx/>
                <a:buNone/>
              </a:pPr>
              <a:t>16</a:t>
            </a:fld>
            <a:endParaRPr lang="nl-NL" altLang="nl-BE" sz="1000">
              <a:solidFill>
                <a:srgbClr val="FFFFFF"/>
              </a:solidFill>
              <a:latin typeface="Arial" panose="020B0604020202020204" pitchFamily="34" charset="0"/>
            </a:endParaRPr>
          </a:p>
        </p:txBody>
      </p:sp>
      <p:sp>
        <p:nvSpPr>
          <p:cNvPr id="11268" name="Rectangle 2"/>
          <p:cNvSpPr>
            <a:spLocks noGrp="1" noChangeArrowheads="1"/>
          </p:cNvSpPr>
          <p:nvPr>
            <p:ph type="title"/>
          </p:nvPr>
        </p:nvSpPr>
        <p:spPr/>
        <p:txBody>
          <a:bodyPr/>
          <a:lstStyle/>
          <a:p>
            <a:pPr eaLnBrk="1" hangingPunct="1"/>
            <a:r>
              <a:rPr lang="nl-BE" altLang="nl-BE" sz="3000"/>
              <a:t>Inleiding</a:t>
            </a:r>
            <a:endParaRPr lang="en-US" altLang="nl-BE" sz="3000"/>
          </a:p>
        </p:txBody>
      </p:sp>
      <p:sp>
        <p:nvSpPr>
          <p:cNvPr id="65539" name="Rectangle 3"/>
          <p:cNvSpPr>
            <a:spLocks noGrp="1" noChangeArrowheads="1"/>
          </p:cNvSpPr>
          <p:nvPr>
            <p:ph type="body" idx="1"/>
          </p:nvPr>
        </p:nvSpPr>
        <p:spPr>
          <a:xfrm>
            <a:off x="2063751" y="1125538"/>
            <a:ext cx="8107363" cy="4779962"/>
          </a:xfrm>
        </p:spPr>
        <p:txBody>
          <a:bodyPr/>
          <a:lstStyle/>
          <a:p>
            <a:pPr eaLnBrk="1" hangingPunct="1">
              <a:lnSpc>
                <a:spcPct val="90000"/>
              </a:lnSpc>
              <a:buFont typeface="Wingdings" panose="05000000000000000000" pitchFamily="2" charset="2"/>
              <a:buNone/>
              <a:defRPr/>
            </a:pPr>
            <a:r>
              <a:rPr lang="nl-BE" altLang="nl-BE" sz="2400" b="1" dirty="0"/>
              <a:t>Terminologie (1)</a:t>
            </a:r>
          </a:p>
          <a:p>
            <a:pPr eaLnBrk="1" hangingPunct="1">
              <a:lnSpc>
                <a:spcPct val="90000"/>
              </a:lnSpc>
              <a:buFont typeface="Wingdings" panose="05000000000000000000" pitchFamily="2" charset="2"/>
              <a:buNone/>
              <a:defRPr/>
            </a:pPr>
            <a:endParaRPr lang="nl-BE" altLang="nl-BE" sz="1200" dirty="0"/>
          </a:p>
          <a:p>
            <a:pPr eaLnBrk="1" hangingPunct="1">
              <a:lnSpc>
                <a:spcPct val="90000"/>
              </a:lnSpc>
              <a:defRPr/>
            </a:pPr>
            <a:r>
              <a:rPr lang="nl-BE" altLang="nl-BE" sz="2000" b="1" dirty="0">
                <a:solidFill>
                  <a:srgbClr val="0033CC"/>
                </a:solidFill>
                <a:latin typeface="Arial" charset="0"/>
              </a:rPr>
              <a:t>Adverse drug event (ADE)</a:t>
            </a:r>
          </a:p>
          <a:p>
            <a:pPr algn="just" eaLnBrk="1" hangingPunct="1">
              <a:lnSpc>
                <a:spcPct val="90000"/>
              </a:lnSpc>
              <a:buFont typeface="Wingdings" panose="05000000000000000000" pitchFamily="2" charset="2"/>
              <a:buNone/>
              <a:defRPr/>
            </a:pPr>
            <a:r>
              <a:rPr lang="nl-BE" altLang="nl-BE" sz="2000" dirty="0">
                <a:latin typeface="Arial" charset="0"/>
              </a:rPr>
              <a:t>	</a:t>
            </a:r>
            <a:r>
              <a:rPr lang="nl-BE" altLang="nl-BE" sz="1800" dirty="0"/>
              <a:t>Elk ongewenst voorval dat zich voordoet tijdens of volgend op de behandeling met een geneesmiddel (GM), maar dat niet noodzakelijk verband houdt met het GM.</a:t>
            </a:r>
          </a:p>
          <a:p>
            <a:pPr eaLnBrk="1" hangingPunct="1">
              <a:lnSpc>
                <a:spcPct val="90000"/>
              </a:lnSpc>
              <a:buFont typeface="Wingdings" panose="05000000000000000000" pitchFamily="2" charset="2"/>
              <a:buNone/>
              <a:defRPr/>
            </a:pPr>
            <a:endParaRPr lang="nl-BE" altLang="nl-BE" sz="1400" dirty="0"/>
          </a:p>
          <a:p>
            <a:pPr eaLnBrk="1" hangingPunct="1">
              <a:lnSpc>
                <a:spcPct val="90000"/>
              </a:lnSpc>
              <a:defRPr/>
            </a:pPr>
            <a:r>
              <a:rPr lang="nl-BE" altLang="nl-BE" sz="2000" b="1" dirty="0">
                <a:solidFill>
                  <a:srgbClr val="0033CC"/>
                </a:solidFill>
                <a:latin typeface="Arial" charset="0"/>
              </a:rPr>
              <a:t>Adverse drug </a:t>
            </a:r>
            <a:r>
              <a:rPr lang="nl-BE" altLang="nl-BE" sz="2000" b="1" dirty="0" err="1">
                <a:solidFill>
                  <a:srgbClr val="0033CC"/>
                </a:solidFill>
                <a:latin typeface="Arial" charset="0"/>
              </a:rPr>
              <a:t>reaction</a:t>
            </a:r>
            <a:r>
              <a:rPr lang="nl-BE" altLang="nl-BE" sz="2000" b="1" dirty="0">
                <a:solidFill>
                  <a:srgbClr val="0033CC"/>
                </a:solidFill>
                <a:latin typeface="Arial" charset="0"/>
              </a:rPr>
              <a:t> (ADR)</a:t>
            </a:r>
            <a:r>
              <a:rPr lang="nl-BE" altLang="nl-BE" sz="2000" dirty="0">
                <a:latin typeface="Arial" charset="0"/>
              </a:rPr>
              <a:t> </a:t>
            </a:r>
          </a:p>
          <a:p>
            <a:pPr marL="0" indent="0" algn="just">
              <a:buNone/>
              <a:defRPr/>
            </a:pPr>
            <a:r>
              <a:rPr lang="nl-BE" sz="2000" dirty="0">
                <a:latin typeface="Arial" charset="0"/>
              </a:rPr>
              <a:t>     </a:t>
            </a:r>
            <a:r>
              <a:rPr lang="nl-BE" sz="2000" dirty="0"/>
              <a:t>E</a:t>
            </a:r>
            <a:r>
              <a:rPr lang="nl-BE" sz="1800" dirty="0"/>
              <a:t>en reactie op een geneesmiddel die schadelijk is en onbedoeld. </a:t>
            </a:r>
          </a:p>
          <a:p>
            <a:pPr marL="0" indent="0" algn="just">
              <a:buNone/>
              <a:defRPr/>
            </a:pPr>
            <a:r>
              <a:rPr lang="nl-BE" sz="1800" dirty="0"/>
              <a:t>     Dit kan optreden bij normaal gebruik van het geneesmiddel, </a:t>
            </a:r>
            <a:r>
              <a:rPr lang="nl-BE" sz="1800" dirty="0">
                <a:solidFill>
                  <a:srgbClr val="FF0000"/>
                </a:solidFill>
              </a:rPr>
              <a:t>maar</a:t>
            </a:r>
          </a:p>
          <a:p>
            <a:pPr marL="0" indent="0" algn="just">
              <a:buNone/>
              <a:defRPr/>
            </a:pPr>
            <a:r>
              <a:rPr lang="nl-BE" sz="1800" dirty="0">
                <a:solidFill>
                  <a:srgbClr val="FF0000"/>
                </a:solidFill>
              </a:rPr>
              <a:t>     kan ook bij verkeerd gebruik, misbruik of bij een medicatiefout</a:t>
            </a:r>
            <a:r>
              <a:rPr lang="nl-BE" sz="1800" dirty="0"/>
              <a:t>.</a:t>
            </a:r>
          </a:p>
          <a:p>
            <a:pPr eaLnBrk="1" hangingPunct="1">
              <a:lnSpc>
                <a:spcPct val="90000"/>
              </a:lnSpc>
              <a:buFont typeface="Wingdings" panose="05000000000000000000" pitchFamily="2" charset="2"/>
              <a:buNone/>
              <a:defRPr/>
            </a:pPr>
            <a:endParaRPr lang="nl-BE" altLang="nl-BE" sz="1400" dirty="0"/>
          </a:p>
          <a:p>
            <a:pPr eaLnBrk="1" hangingPunct="1">
              <a:lnSpc>
                <a:spcPct val="90000"/>
              </a:lnSpc>
              <a:defRPr/>
            </a:pPr>
            <a:r>
              <a:rPr lang="nl-BE" altLang="nl-BE" sz="2000" b="1" dirty="0">
                <a:solidFill>
                  <a:srgbClr val="0033CC"/>
                </a:solidFill>
                <a:latin typeface="Arial" charset="0"/>
              </a:rPr>
              <a:t>Side effect (SE)</a:t>
            </a:r>
          </a:p>
          <a:p>
            <a:pPr algn="just" eaLnBrk="1" hangingPunct="1">
              <a:lnSpc>
                <a:spcPct val="90000"/>
              </a:lnSpc>
              <a:buFont typeface="Wingdings" panose="05000000000000000000" pitchFamily="2" charset="2"/>
              <a:buNone/>
              <a:defRPr/>
            </a:pPr>
            <a:r>
              <a:rPr lang="nl-BE" altLang="nl-BE" sz="2000" dirty="0">
                <a:latin typeface="Arial" charset="0"/>
              </a:rPr>
              <a:t>	</a:t>
            </a:r>
            <a:r>
              <a:rPr lang="nl-BE" altLang="nl-BE" sz="1800" dirty="0"/>
              <a:t>Elk onbedoeld GM effect dat optreedt bij een normale therapeutische dosering en dat in verband staat met de farmacologische eigenschappen van het product.</a:t>
            </a:r>
            <a:endParaRPr lang="en-US" altLang="nl-BE" sz="2000" dirty="0"/>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7" end="7"/>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1000"/>
                                  </p:stCondLst>
                                  <p:childTnLst>
                                    <p:set>
                                      <p:cBhvr>
                                        <p:cTn id="15"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5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12291"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F29E8213-441A-4648-9FC5-07CD69D51D0D}" type="slidenum">
              <a:rPr lang="nl-NL" altLang="nl-BE" sz="1000">
                <a:solidFill>
                  <a:srgbClr val="FFFFFF"/>
                </a:solidFill>
                <a:latin typeface="Arial" panose="020B0604020202020204" pitchFamily="34" charset="0"/>
              </a:rPr>
              <a:pPr>
                <a:spcBef>
                  <a:spcPct val="0"/>
                </a:spcBef>
                <a:buClrTx/>
                <a:buSzTx/>
                <a:buFontTx/>
                <a:buNone/>
              </a:pPr>
              <a:t>17</a:t>
            </a:fld>
            <a:endParaRPr lang="nl-NL" altLang="nl-BE" sz="1000">
              <a:solidFill>
                <a:srgbClr val="FFFFFF"/>
              </a:solidFill>
              <a:latin typeface="Arial" panose="020B0604020202020204" pitchFamily="34" charset="0"/>
            </a:endParaRPr>
          </a:p>
        </p:txBody>
      </p:sp>
      <p:sp>
        <p:nvSpPr>
          <p:cNvPr id="12292" name="Rectangle 2"/>
          <p:cNvSpPr>
            <a:spLocks noGrp="1" noChangeArrowheads="1"/>
          </p:cNvSpPr>
          <p:nvPr>
            <p:ph type="title"/>
          </p:nvPr>
        </p:nvSpPr>
        <p:spPr/>
        <p:txBody>
          <a:bodyPr/>
          <a:lstStyle/>
          <a:p>
            <a:pPr eaLnBrk="1" hangingPunct="1"/>
            <a:r>
              <a:rPr lang="nl-BE" altLang="nl-BE" sz="3000"/>
              <a:t>Inleiding</a:t>
            </a:r>
            <a:endParaRPr lang="en-US" altLang="nl-BE" sz="3000"/>
          </a:p>
        </p:txBody>
      </p:sp>
      <p:sp>
        <p:nvSpPr>
          <p:cNvPr id="66566" name="Rectangle 6"/>
          <p:cNvSpPr>
            <a:spLocks noChangeArrowheads="1"/>
          </p:cNvSpPr>
          <p:nvPr/>
        </p:nvSpPr>
        <p:spPr bwMode="auto">
          <a:xfrm>
            <a:off x="2063750" y="1341438"/>
            <a:ext cx="8280400" cy="405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buFont typeface="Wingdings" panose="05000000000000000000" pitchFamily="2" charset="2"/>
              <a:buNone/>
            </a:pPr>
            <a:r>
              <a:rPr lang="nl-BE" altLang="nl-BE" sz="2400" b="1"/>
              <a:t>Terminologie (2)</a:t>
            </a:r>
            <a:endParaRPr lang="nl-BE" altLang="nl-BE" sz="2400" b="1">
              <a:latin typeface="Arial" panose="020B0604020202020204" pitchFamily="34" charset="0"/>
            </a:endParaRPr>
          </a:p>
          <a:p>
            <a:pPr eaLnBrk="1" hangingPunct="1">
              <a:buFont typeface="Wingdings" panose="05000000000000000000" pitchFamily="2" charset="2"/>
              <a:buNone/>
            </a:pPr>
            <a:endParaRPr lang="nl-BE" altLang="nl-BE" sz="2400">
              <a:latin typeface="Arial" panose="020B0604020202020204" pitchFamily="34" charset="0"/>
            </a:endParaRPr>
          </a:p>
          <a:p>
            <a:pPr eaLnBrk="1" hangingPunct="1"/>
            <a:r>
              <a:rPr lang="nl-BE" altLang="nl-BE" sz="2000" b="1">
                <a:solidFill>
                  <a:srgbClr val="0033CC"/>
                </a:solidFill>
                <a:latin typeface="Arial" panose="020B0604020202020204" pitchFamily="34" charset="0"/>
              </a:rPr>
              <a:t>Medication error (ME)</a:t>
            </a:r>
          </a:p>
          <a:p>
            <a:pPr eaLnBrk="1" hangingPunct="1">
              <a:lnSpc>
                <a:spcPct val="50000"/>
              </a:lnSpc>
              <a:buFont typeface="Wingdings" panose="05000000000000000000" pitchFamily="2" charset="2"/>
              <a:buNone/>
            </a:pPr>
            <a:endParaRPr lang="nl-BE" altLang="nl-BE" sz="2000" b="1">
              <a:latin typeface="Arial" panose="020B0604020202020204" pitchFamily="34" charset="0"/>
            </a:endParaRPr>
          </a:p>
          <a:p>
            <a:pPr algn="just" eaLnBrk="1" hangingPunct="1">
              <a:buFont typeface="Wingdings" panose="05000000000000000000" pitchFamily="2" charset="2"/>
              <a:buNone/>
            </a:pPr>
            <a:r>
              <a:rPr lang="nl-BE" altLang="nl-BE" sz="1800"/>
              <a:t>	Elke </a:t>
            </a:r>
            <a:r>
              <a:rPr lang="nl-BE" altLang="nl-BE" sz="1800" u="sng"/>
              <a:t>vermijdbare</a:t>
            </a:r>
            <a:r>
              <a:rPr lang="nl-BE" altLang="nl-BE" sz="1800"/>
              <a:t> gebeurtenis die kan leiden tot onaangepast medicatiegebruik of letsel voor de patiënt </a:t>
            </a:r>
            <a:r>
              <a:rPr lang="nl-BE" altLang="nl-BE" sz="1800">
                <a:solidFill>
                  <a:schemeClr val="folHlink"/>
                </a:solidFill>
              </a:rPr>
              <a:t>waarbij de medicatie onder toezicht is van de gezondheidsprofessional, de patiënt of de consument. Zulke gebeurtenissen kunnen gerelateerd zijn aan de professionele praktijk, producten of materialen, procedures en systemen, inbegrepen het voorschrijven, de ordercommunicatie, de etikettering, verpakking, benaming, samenstelling of bereiding, aflevering, distributie, toediening, opleiding, opvolging en gebruik.</a:t>
            </a:r>
          </a:p>
          <a:p>
            <a:pPr algn="just" eaLnBrk="1" hangingPunct="1">
              <a:buFont typeface="Wingdings" panose="05000000000000000000" pitchFamily="2" charset="2"/>
              <a:buNone/>
            </a:pPr>
            <a:endParaRPr lang="en-US" altLang="nl-BE" sz="1800" i="1">
              <a:solidFill>
                <a:schemeClr val="folHlink"/>
              </a:solidFill>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1331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397CFAF8-D04E-4594-B0DE-2EF4CD8F6AE4}" type="slidenum">
              <a:rPr lang="nl-NL" altLang="nl-BE" sz="1000">
                <a:solidFill>
                  <a:srgbClr val="FFFFFF"/>
                </a:solidFill>
                <a:latin typeface="Arial" panose="020B0604020202020204" pitchFamily="34" charset="0"/>
              </a:rPr>
              <a:pPr>
                <a:spcBef>
                  <a:spcPct val="0"/>
                </a:spcBef>
                <a:buClrTx/>
                <a:buSzTx/>
                <a:buFontTx/>
                <a:buNone/>
              </a:pPr>
              <a:t>18</a:t>
            </a:fld>
            <a:endParaRPr lang="nl-NL" altLang="nl-BE" sz="1000">
              <a:solidFill>
                <a:srgbClr val="FFFFFF"/>
              </a:solidFill>
              <a:latin typeface="Arial" panose="020B0604020202020204" pitchFamily="34" charset="0"/>
            </a:endParaRPr>
          </a:p>
        </p:txBody>
      </p:sp>
      <p:sp>
        <p:nvSpPr>
          <p:cNvPr id="13316" name="Rectangle 2"/>
          <p:cNvSpPr>
            <a:spLocks noGrp="1" noChangeArrowheads="1"/>
          </p:cNvSpPr>
          <p:nvPr>
            <p:ph type="title"/>
          </p:nvPr>
        </p:nvSpPr>
        <p:spPr>
          <a:xfrm>
            <a:off x="1919289" y="0"/>
            <a:ext cx="8015287" cy="914400"/>
          </a:xfrm>
        </p:spPr>
        <p:txBody>
          <a:bodyPr/>
          <a:lstStyle/>
          <a:p>
            <a:pPr eaLnBrk="1" hangingPunct="1"/>
            <a:r>
              <a:rPr lang="nl-BE" altLang="nl-BE" sz="3000"/>
              <a:t>Inleiding</a:t>
            </a:r>
            <a:endParaRPr lang="en-US" altLang="nl-BE" sz="3000"/>
          </a:p>
        </p:txBody>
      </p:sp>
      <p:sp>
        <p:nvSpPr>
          <p:cNvPr id="13317" name="Rectangle 3"/>
          <p:cNvSpPr>
            <a:spLocks noGrp="1" noChangeArrowheads="1"/>
          </p:cNvSpPr>
          <p:nvPr>
            <p:ph type="body" idx="1"/>
          </p:nvPr>
        </p:nvSpPr>
        <p:spPr>
          <a:xfrm>
            <a:off x="1919288" y="1196976"/>
            <a:ext cx="8107362" cy="1179513"/>
          </a:xfrm>
        </p:spPr>
        <p:txBody>
          <a:bodyPr/>
          <a:lstStyle/>
          <a:p>
            <a:pPr eaLnBrk="1" hangingPunct="1">
              <a:lnSpc>
                <a:spcPct val="90000"/>
              </a:lnSpc>
              <a:buFont typeface="Wingdings" panose="05000000000000000000" pitchFamily="2" charset="2"/>
              <a:buNone/>
            </a:pPr>
            <a:r>
              <a:rPr lang="nl-BE" altLang="nl-BE" sz="2400" b="1">
                <a:latin typeface="Arial" panose="020B0604020202020204" pitchFamily="34" charset="0"/>
              </a:rPr>
              <a:t>Terminologie (3)</a:t>
            </a:r>
          </a:p>
          <a:p>
            <a:pPr eaLnBrk="1" hangingPunct="1">
              <a:lnSpc>
                <a:spcPct val="90000"/>
              </a:lnSpc>
              <a:buFont typeface="Wingdings" panose="05000000000000000000" pitchFamily="2" charset="2"/>
              <a:buNone/>
            </a:pPr>
            <a:endParaRPr lang="nl-BE" altLang="nl-BE" sz="2000" b="1">
              <a:latin typeface="Arial" panose="020B0604020202020204" pitchFamily="34" charset="0"/>
            </a:endParaRPr>
          </a:p>
          <a:p>
            <a:pPr eaLnBrk="1" hangingPunct="1">
              <a:lnSpc>
                <a:spcPct val="90000"/>
              </a:lnSpc>
              <a:buClr>
                <a:schemeClr val="accent2"/>
              </a:buClr>
              <a:buSzPct val="60000"/>
            </a:pPr>
            <a:r>
              <a:rPr lang="nl-NL" altLang="nl-BE" sz="2000" b="1">
                <a:solidFill>
                  <a:srgbClr val="0033CC"/>
                </a:solidFill>
                <a:latin typeface="Arial" panose="020B0604020202020204" pitchFamily="34" charset="0"/>
              </a:rPr>
              <a:t>Geneesmiddelenbewaking of farmacovigilantie</a:t>
            </a:r>
            <a:endParaRPr lang="en-US" altLang="nl-BE" sz="2000" b="1">
              <a:solidFill>
                <a:srgbClr val="0033CC"/>
              </a:solidFill>
              <a:latin typeface="Arial" panose="020B0604020202020204" pitchFamily="34" charset="0"/>
            </a:endParaRPr>
          </a:p>
        </p:txBody>
      </p:sp>
      <p:sp>
        <p:nvSpPr>
          <p:cNvPr id="141316" name="Rectangle 4"/>
          <p:cNvSpPr>
            <a:spLocks noChangeArrowheads="1"/>
          </p:cNvSpPr>
          <p:nvPr/>
        </p:nvSpPr>
        <p:spPr bwMode="auto">
          <a:xfrm>
            <a:off x="2063750" y="2060576"/>
            <a:ext cx="88201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just" eaLnBrk="1" hangingPunct="1">
              <a:spcBef>
                <a:spcPct val="0"/>
              </a:spcBef>
              <a:buClrTx/>
              <a:buSzTx/>
              <a:buFontTx/>
              <a:buNone/>
            </a:pPr>
            <a:endParaRPr lang="nl-NL" altLang="nl-BE" sz="1800" b="1">
              <a:solidFill>
                <a:schemeClr val="tx1"/>
              </a:solidFill>
              <a:latin typeface="Arial" panose="020B0604020202020204" pitchFamily="34" charset="0"/>
            </a:endParaRPr>
          </a:p>
          <a:p>
            <a:pPr algn="just" eaLnBrk="1" hangingPunct="1">
              <a:lnSpc>
                <a:spcPct val="120000"/>
              </a:lnSpc>
              <a:spcBef>
                <a:spcPct val="0"/>
              </a:spcBef>
              <a:buSzPct val="150000"/>
              <a:buFontTx/>
              <a:buNone/>
            </a:pPr>
            <a:r>
              <a:rPr lang="nl-NL" altLang="nl-BE" sz="1700">
                <a:solidFill>
                  <a:schemeClr val="tx1"/>
                </a:solidFill>
                <a:latin typeface="Arial" panose="020B0604020202020204" pitchFamily="34" charset="0"/>
              </a:rPr>
              <a:t>    </a:t>
            </a:r>
            <a:r>
              <a:rPr lang="nl-NL" altLang="nl-BE" sz="1800">
                <a:solidFill>
                  <a:schemeClr val="tx1"/>
                </a:solidFill>
                <a:latin typeface="Arial" panose="020B0604020202020204" pitchFamily="34" charset="0"/>
              </a:rPr>
              <a:t>Het geheel van </a:t>
            </a:r>
            <a:r>
              <a:rPr lang="nl-NL" altLang="nl-BE" sz="1800" u="sng">
                <a:solidFill>
                  <a:srgbClr val="0066FF"/>
                </a:solidFill>
                <a:latin typeface="Arial" panose="020B0604020202020204" pitchFamily="34" charset="0"/>
              </a:rPr>
              <a:t>methodes</a:t>
            </a:r>
            <a:r>
              <a:rPr lang="nl-NL" altLang="nl-BE" sz="1800">
                <a:solidFill>
                  <a:schemeClr val="tx1"/>
                </a:solidFill>
                <a:latin typeface="Arial" panose="020B0604020202020204" pitchFamily="34" charset="0"/>
              </a:rPr>
              <a:t> om het </a:t>
            </a:r>
            <a:r>
              <a:rPr lang="nl-NL" altLang="nl-BE" sz="1800" u="sng">
                <a:solidFill>
                  <a:srgbClr val="0066FF"/>
                </a:solidFill>
                <a:latin typeface="Arial" panose="020B0604020202020204" pitchFamily="34" charset="0"/>
              </a:rPr>
              <a:t>risico van bijwerkingen</a:t>
            </a:r>
            <a:r>
              <a:rPr lang="nl-NL" altLang="nl-BE" sz="1800">
                <a:solidFill>
                  <a:schemeClr val="tx1"/>
                </a:solidFill>
                <a:latin typeface="Arial" panose="020B0604020202020204" pitchFamily="34" charset="0"/>
              </a:rPr>
              <a:t> van een GM nadat</a:t>
            </a:r>
          </a:p>
          <a:p>
            <a:pPr algn="just" eaLnBrk="1" hangingPunct="1">
              <a:lnSpc>
                <a:spcPct val="120000"/>
              </a:lnSpc>
              <a:spcBef>
                <a:spcPct val="0"/>
              </a:spcBef>
              <a:buSzPct val="150000"/>
              <a:buFontTx/>
              <a:buNone/>
            </a:pPr>
            <a:r>
              <a:rPr lang="nl-NL" altLang="nl-BE" sz="1800">
                <a:solidFill>
                  <a:schemeClr val="tx1"/>
                </a:solidFill>
                <a:latin typeface="Arial" panose="020B0604020202020204" pitchFamily="34" charset="0"/>
              </a:rPr>
              <a:t>    het op de markt werd gebracht, te </a:t>
            </a:r>
            <a:r>
              <a:rPr lang="nl-NL" altLang="nl-BE" sz="1800" u="sng">
                <a:solidFill>
                  <a:srgbClr val="0066FF"/>
                </a:solidFill>
                <a:latin typeface="Arial" panose="020B0604020202020204" pitchFamily="34" charset="0"/>
              </a:rPr>
              <a:t>evalueren</a:t>
            </a:r>
            <a:r>
              <a:rPr lang="nl-NL" altLang="nl-BE" sz="1800">
                <a:solidFill>
                  <a:schemeClr val="tx1"/>
                </a:solidFill>
                <a:latin typeface="Arial" panose="020B0604020202020204" pitchFamily="34" charset="0"/>
              </a:rPr>
              <a:t> en trachten te </a:t>
            </a:r>
            <a:r>
              <a:rPr lang="nl-NL" altLang="nl-BE" sz="1800" u="sng">
                <a:solidFill>
                  <a:srgbClr val="0066FF"/>
                </a:solidFill>
                <a:latin typeface="Arial" panose="020B0604020202020204" pitchFamily="34" charset="0"/>
              </a:rPr>
              <a:t>voorkomen</a:t>
            </a:r>
            <a:r>
              <a:rPr lang="nl-NL" altLang="nl-BE" sz="1800">
                <a:solidFill>
                  <a:schemeClr val="tx1"/>
                </a:solidFill>
                <a:latin typeface="Arial" panose="020B0604020202020204" pitchFamily="34" charset="0"/>
              </a:rPr>
              <a:t>. </a:t>
            </a:r>
          </a:p>
          <a:p>
            <a:pPr algn="just" eaLnBrk="1" hangingPunct="1">
              <a:lnSpc>
                <a:spcPct val="120000"/>
              </a:lnSpc>
              <a:spcBef>
                <a:spcPct val="0"/>
              </a:spcBef>
              <a:buSzPct val="150000"/>
              <a:buFontTx/>
              <a:buNone/>
            </a:pPr>
            <a:r>
              <a:rPr lang="nl-NL" altLang="nl-BE" sz="1800">
                <a:solidFill>
                  <a:schemeClr val="tx1"/>
                </a:solidFill>
                <a:latin typeface="Arial" panose="020B0604020202020204" pitchFamily="34" charset="0"/>
              </a:rPr>
              <a:t>    Het omvat de </a:t>
            </a:r>
            <a:r>
              <a:rPr lang="nl-NL" altLang="nl-BE" sz="1800" u="sng">
                <a:solidFill>
                  <a:srgbClr val="0066FF"/>
                </a:solidFill>
                <a:latin typeface="Arial" panose="020B0604020202020204" pitchFamily="34" charset="0"/>
              </a:rPr>
              <a:t>inzameling, analyse en interpretatie</a:t>
            </a:r>
            <a:r>
              <a:rPr lang="nl-NL" altLang="nl-BE" sz="1800">
                <a:solidFill>
                  <a:schemeClr val="tx1"/>
                </a:solidFill>
                <a:latin typeface="Arial" panose="020B0604020202020204" pitchFamily="34" charset="0"/>
              </a:rPr>
              <a:t> van gegevens alsook de</a:t>
            </a:r>
          </a:p>
          <a:p>
            <a:pPr algn="just" eaLnBrk="1" hangingPunct="1">
              <a:lnSpc>
                <a:spcPct val="120000"/>
              </a:lnSpc>
              <a:spcBef>
                <a:spcPct val="0"/>
              </a:spcBef>
              <a:buSzPct val="150000"/>
              <a:buFontTx/>
              <a:buNone/>
            </a:pPr>
            <a:r>
              <a:rPr lang="nl-NL" altLang="nl-BE" sz="1800">
                <a:solidFill>
                  <a:schemeClr val="tx1"/>
                </a:solidFill>
                <a:latin typeface="Arial" panose="020B0604020202020204" pitchFamily="34" charset="0"/>
              </a:rPr>
              <a:t>    </a:t>
            </a:r>
            <a:r>
              <a:rPr lang="nl-NL" altLang="nl-BE" sz="1800" u="sng">
                <a:solidFill>
                  <a:srgbClr val="0066FF"/>
                </a:solidFill>
                <a:latin typeface="Arial" panose="020B0604020202020204" pitchFamily="34" charset="0"/>
              </a:rPr>
              <a:t>verspreiding</a:t>
            </a:r>
            <a:r>
              <a:rPr lang="nl-NL" altLang="nl-BE" sz="1800">
                <a:solidFill>
                  <a:srgbClr val="0066FF"/>
                </a:solidFill>
                <a:latin typeface="Arial" panose="020B0604020202020204" pitchFamily="34" charset="0"/>
              </a:rPr>
              <a:t> </a:t>
            </a:r>
            <a:r>
              <a:rPr lang="nl-NL" altLang="nl-BE" sz="1800">
                <a:solidFill>
                  <a:schemeClr val="tx1"/>
                </a:solidFill>
                <a:latin typeface="Arial" panose="020B0604020202020204" pitchFamily="34" charset="0"/>
              </a:rPr>
              <a:t>van de resultaten naar de professionele gezondheidsbeoefenaars </a:t>
            </a:r>
          </a:p>
          <a:p>
            <a:pPr algn="just" eaLnBrk="1" hangingPunct="1">
              <a:lnSpc>
                <a:spcPct val="120000"/>
              </a:lnSpc>
              <a:spcBef>
                <a:spcPct val="0"/>
              </a:spcBef>
              <a:buSzPct val="150000"/>
              <a:buFontTx/>
              <a:buNone/>
            </a:pPr>
            <a:r>
              <a:rPr lang="nl-NL" altLang="nl-BE" sz="1800">
                <a:solidFill>
                  <a:schemeClr val="tx1"/>
                </a:solidFill>
                <a:latin typeface="Arial" panose="020B0604020202020204" pitchFamily="34" charset="0"/>
              </a:rPr>
              <a:t>    (apothekers, dokters, tandartsen,…) en eventueel ook naar verbruikers.</a:t>
            </a:r>
          </a:p>
          <a:p>
            <a:pPr algn="just" eaLnBrk="1" hangingPunct="1">
              <a:lnSpc>
                <a:spcPct val="120000"/>
              </a:lnSpc>
              <a:spcBef>
                <a:spcPct val="0"/>
              </a:spcBef>
              <a:buSzPct val="150000"/>
              <a:buFontTx/>
              <a:buNone/>
            </a:pPr>
            <a:r>
              <a:rPr lang="nl-NL" altLang="nl-BE" sz="1800">
                <a:solidFill>
                  <a:schemeClr val="tx1"/>
                </a:solidFill>
                <a:latin typeface="Arial" panose="020B0604020202020204" pitchFamily="34" charset="0"/>
              </a:rPr>
              <a:t>    Het ultieme </a:t>
            </a:r>
            <a:r>
              <a:rPr lang="nl-NL" altLang="nl-BE" sz="1800" u="sng">
                <a:solidFill>
                  <a:srgbClr val="0066FF"/>
                </a:solidFill>
                <a:latin typeface="Arial" panose="020B0604020202020204" pitchFamily="34" charset="0"/>
              </a:rPr>
              <a:t>doel</a:t>
            </a:r>
            <a:r>
              <a:rPr lang="nl-NL" altLang="nl-BE" sz="1800">
                <a:solidFill>
                  <a:schemeClr val="tx1"/>
                </a:solidFill>
                <a:latin typeface="Arial" panose="020B0604020202020204" pitchFamily="34" charset="0"/>
              </a:rPr>
              <a:t> van geneesmiddelenbewaking is de </a:t>
            </a:r>
            <a:r>
              <a:rPr lang="nl-NL" altLang="nl-BE" sz="1800" u="sng">
                <a:solidFill>
                  <a:srgbClr val="0066FF"/>
                </a:solidFill>
                <a:latin typeface="Arial" panose="020B0604020202020204" pitchFamily="34" charset="0"/>
              </a:rPr>
              <a:t>bescherming</a:t>
            </a:r>
            <a:r>
              <a:rPr lang="nl-NL" altLang="nl-BE" sz="1800">
                <a:solidFill>
                  <a:schemeClr val="tx1"/>
                </a:solidFill>
                <a:latin typeface="Arial" panose="020B0604020202020204" pitchFamily="34" charset="0"/>
              </a:rPr>
              <a:t> van de</a:t>
            </a:r>
          </a:p>
          <a:p>
            <a:pPr algn="just" eaLnBrk="1" hangingPunct="1">
              <a:lnSpc>
                <a:spcPct val="120000"/>
              </a:lnSpc>
              <a:spcBef>
                <a:spcPct val="0"/>
              </a:spcBef>
              <a:buSzPct val="150000"/>
              <a:buFontTx/>
              <a:buNone/>
            </a:pPr>
            <a:r>
              <a:rPr lang="nl-NL" altLang="nl-BE" sz="1800">
                <a:solidFill>
                  <a:schemeClr val="tx1"/>
                </a:solidFill>
                <a:latin typeface="Arial" panose="020B0604020202020204" pitchFamily="34" charset="0"/>
              </a:rPr>
              <a:t>    </a:t>
            </a:r>
            <a:r>
              <a:rPr lang="nl-NL" altLang="nl-BE" sz="1800" u="sng">
                <a:solidFill>
                  <a:srgbClr val="0066FF"/>
                </a:solidFill>
                <a:latin typeface="Arial" panose="020B0604020202020204" pitchFamily="34" charset="0"/>
              </a:rPr>
              <a:t>patiënt</a:t>
            </a:r>
            <a:r>
              <a:rPr lang="nl-NL" altLang="nl-BE" sz="1800">
                <a:solidFill>
                  <a:schemeClr val="tx1"/>
                </a:solidFill>
                <a:latin typeface="Arial" panose="020B0604020202020204" pitchFamily="34" charset="0"/>
              </a:rPr>
              <a:t> te garanderen. </a:t>
            </a:r>
          </a:p>
        </p:txBody>
      </p:sp>
      <p:sp>
        <p:nvSpPr>
          <p:cNvPr id="13319" name="TextBox 1"/>
          <p:cNvSpPr txBox="1">
            <a:spLocks noChangeArrowheads="1"/>
          </p:cNvSpPr>
          <p:nvPr/>
        </p:nvSpPr>
        <p:spPr bwMode="auto">
          <a:xfrm>
            <a:off x="2325688" y="4843463"/>
            <a:ext cx="3600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r>
              <a:rPr lang="nl-BE" altLang="nl-BE" sz="2000" b="1" dirty="0">
                <a:latin typeface="Arial" panose="020B0604020202020204" pitchFamily="34" charset="0"/>
              </a:rPr>
              <a:t>Definitie FAGG</a:t>
            </a:r>
          </a:p>
        </p:txBody>
      </p:sp>
      <p:sp>
        <p:nvSpPr>
          <p:cNvPr id="8" name="Rectangle 7"/>
          <p:cNvSpPr>
            <a:spLocks noChangeArrowheads="1"/>
          </p:cNvSpPr>
          <p:nvPr/>
        </p:nvSpPr>
        <p:spPr bwMode="auto">
          <a:xfrm>
            <a:off x="2714625" y="5076826"/>
            <a:ext cx="6516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dirty="0">
              <a:latin typeface="Arial" panose="020B0604020202020204" pitchFamily="34" charset="0"/>
            </a:endParaRPr>
          </a:p>
          <a:p>
            <a:pPr algn="ctr" eaLnBrk="1" hangingPunct="1">
              <a:lnSpc>
                <a:spcPct val="90000"/>
              </a:lnSpc>
              <a:buFont typeface="Wingdings" panose="05000000000000000000" pitchFamily="2" charset="2"/>
              <a:buNone/>
            </a:pPr>
            <a:r>
              <a:rPr lang="nl-BE" altLang="nl-BE" sz="2000" b="1" dirty="0" err="1">
                <a:solidFill>
                  <a:srgbClr val="FF0000"/>
                </a:solidFill>
                <a:latin typeface="Arial" panose="020B0604020202020204" pitchFamily="34" charset="0"/>
              </a:rPr>
              <a:t>Farmacovigilantie</a:t>
            </a:r>
            <a:r>
              <a:rPr lang="nl-BE" altLang="nl-BE" sz="2000" b="1" dirty="0">
                <a:solidFill>
                  <a:srgbClr val="FF0000"/>
                </a:solidFill>
                <a:latin typeface="Arial" panose="020B0604020202020204" pitchFamily="34" charset="0"/>
              </a:rPr>
              <a:t> : ME + ADR + ADE + Pot ADE</a:t>
            </a:r>
            <a:r>
              <a:rPr lang="nl-BE" altLang="nl-BE" sz="2000" b="1" dirty="0">
                <a:latin typeface="Arial" panose="020B0604020202020204" pitchFamily="34" charset="0"/>
              </a:rPr>
              <a:t> </a:t>
            </a:r>
            <a:endParaRPr lang="nl-BE" altLang="nl-BE" sz="2000" dirty="0">
              <a:latin typeface="Arial" panose="020B0604020202020204" pitchFamily="34" charset="0"/>
            </a:endParaRPr>
          </a:p>
        </p:txBody>
      </p:sp>
      <p:sp>
        <p:nvSpPr>
          <p:cNvPr id="13321" name="Rectangle 1"/>
          <p:cNvSpPr>
            <a:spLocks noChangeArrowheads="1"/>
          </p:cNvSpPr>
          <p:nvPr/>
        </p:nvSpPr>
        <p:spPr bwMode="auto">
          <a:xfrm>
            <a:off x="2927351" y="5383213"/>
            <a:ext cx="6048375" cy="49371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31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316">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8" grpId="0"/>
      <p:bldP spid="133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1433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B597B48A-B864-4533-BD08-81C17029538D}" type="slidenum">
              <a:rPr lang="nl-NL" altLang="nl-BE" sz="1000">
                <a:solidFill>
                  <a:srgbClr val="FFFFFF"/>
                </a:solidFill>
                <a:latin typeface="Arial" panose="020B0604020202020204" pitchFamily="34" charset="0"/>
              </a:rPr>
              <a:pPr>
                <a:spcBef>
                  <a:spcPct val="0"/>
                </a:spcBef>
                <a:buClrTx/>
                <a:buSzTx/>
                <a:buFontTx/>
                <a:buNone/>
              </a:pPr>
              <a:t>19</a:t>
            </a:fld>
            <a:endParaRPr lang="nl-NL" altLang="nl-BE" sz="1000">
              <a:solidFill>
                <a:srgbClr val="FFFFFF"/>
              </a:solidFill>
              <a:latin typeface="Arial" panose="020B0604020202020204" pitchFamily="34" charset="0"/>
            </a:endParaRPr>
          </a:p>
        </p:txBody>
      </p:sp>
      <p:sp>
        <p:nvSpPr>
          <p:cNvPr id="14340" name="Rectangle 2"/>
          <p:cNvSpPr>
            <a:spLocks noGrp="1" noChangeArrowheads="1"/>
          </p:cNvSpPr>
          <p:nvPr>
            <p:ph type="title"/>
          </p:nvPr>
        </p:nvSpPr>
        <p:spPr/>
        <p:txBody>
          <a:bodyPr/>
          <a:lstStyle/>
          <a:p>
            <a:pPr eaLnBrk="1" hangingPunct="1"/>
            <a:r>
              <a:rPr lang="nl-BE" altLang="nl-BE" sz="3000"/>
              <a:t>Inleiding</a:t>
            </a:r>
            <a:endParaRPr lang="en-US" altLang="nl-BE" sz="3000"/>
          </a:p>
        </p:txBody>
      </p:sp>
      <p:sp>
        <p:nvSpPr>
          <p:cNvPr id="144389" name="Text Box 5"/>
          <p:cNvSpPr txBox="1">
            <a:spLocks noChangeArrowheads="1"/>
          </p:cNvSpPr>
          <p:nvPr/>
        </p:nvSpPr>
        <p:spPr bwMode="auto">
          <a:xfrm>
            <a:off x="1847851" y="2205038"/>
            <a:ext cx="9072563"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just" eaLnBrk="1" hangingPunct="1">
              <a:spcBef>
                <a:spcPct val="0"/>
              </a:spcBef>
              <a:buSzPct val="150000"/>
              <a:buFontTx/>
              <a:buChar char="•"/>
            </a:pPr>
            <a:r>
              <a:rPr lang="nl-NL" altLang="nl-BE" sz="2000" dirty="0">
                <a:solidFill>
                  <a:schemeClr val="tx1"/>
                </a:solidFill>
                <a:latin typeface="Arial" panose="020B0604020202020204" pitchFamily="34" charset="0"/>
              </a:rPr>
              <a:t>   </a:t>
            </a:r>
            <a:r>
              <a:rPr lang="nl-NL" altLang="nl-BE" sz="2000" b="1" dirty="0">
                <a:solidFill>
                  <a:srgbClr val="0033CC"/>
                </a:solidFill>
                <a:latin typeface="Arial" panose="020B0604020202020204" pitchFamily="34" charset="0"/>
              </a:rPr>
              <a:t>Signalen</a:t>
            </a:r>
          </a:p>
          <a:p>
            <a:pPr algn="just" eaLnBrk="1" hangingPunct="1">
              <a:lnSpc>
                <a:spcPct val="50000"/>
              </a:lnSpc>
              <a:spcBef>
                <a:spcPct val="0"/>
              </a:spcBef>
              <a:buSzPct val="150000"/>
              <a:buFontTx/>
              <a:buNone/>
            </a:pPr>
            <a:endParaRPr lang="nl-NL" altLang="nl-BE" sz="2000" b="1" dirty="0">
              <a:solidFill>
                <a:srgbClr val="0033CC"/>
              </a:solidFill>
              <a:latin typeface="Arial" panose="020B0604020202020204" pitchFamily="34" charset="0"/>
            </a:endParaRPr>
          </a:p>
          <a:p>
            <a:pPr eaLnBrk="1" hangingPunct="1">
              <a:lnSpc>
                <a:spcPct val="70000"/>
              </a:lnSpc>
              <a:spcBef>
                <a:spcPct val="50000"/>
              </a:spcBef>
              <a:buClrTx/>
              <a:buSzTx/>
              <a:buFontTx/>
              <a:buNone/>
            </a:pPr>
            <a:r>
              <a:rPr lang="nl-BE" altLang="nl-BE" sz="1800" dirty="0">
                <a:solidFill>
                  <a:schemeClr val="tx1"/>
                </a:solidFill>
                <a:latin typeface="Arial" panose="020B0604020202020204" pitchFamily="34" charset="0"/>
              </a:rPr>
              <a:t>     Elke vorm van gerapporteerde informatie over een </a:t>
            </a:r>
            <a:r>
              <a:rPr lang="nl-BE" altLang="nl-BE" sz="1800" u="sng" dirty="0">
                <a:solidFill>
                  <a:srgbClr val="0066FF"/>
                </a:solidFill>
                <a:latin typeface="Arial" panose="020B0604020202020204" pitchFamily="34" charset="0"/>
              </a:rPr>
              <a:t>mogelijk</a:t>
            </a:r>
            <a:r>
              <a:rPr lang="nl-BE" altLang="nl-BE" sz="1800" dirty="0">
                <a:solidFill>
                  <a:schemeClr val="tx1"/>
                </a:solidFill>
                <a:latin typeface="Arial" panose="020B0604020202020204" pitchFamily="34" charset="0"/>
              </a:rPr>
              <a:t> oorzakelijk verband </a:t>
            </a:r>
          </a:p>
          <a:p>
            <a:pPr eaLnBrk="1" hangingPunct="1">
              <a:lnSpc>
                <a:spcPct val="70000"/>
              </a:lnSpc>
              <a:spcBef>
                <a:spcPct val="50000"/>
              </a:spcBef>
              <a:buClrTx/>
              <a:buSzTx/>
              <a:buFontTx/>
              <a:buNone/>
            </a:pPr>
            <a:r>
              <a:rPr lang="nl-BE" altLang="nl-BE" sz="1800" dirty="0">
                <a:solidFill>
                  <a:schemeClr val="tx1"/>
                </a:solidFill>
                <a:latin typeface="Arial" panose="020B0604020202020204" pitchFamily="34" charset="0"/>
              </a:rPr>
              <a:t>     tussen een ongewenst voorval en een verdacht GM, en waarbij het verband</a:t>
            </a:r>
          </a:p>
          <a:p>
            <a:pPr eaLnBrk="1" hangingPunct="1">
              <a:lnSpc>
                <a:spcPct val="70000"/>
              </a:lnSpc>
              <a:spcBef>
                <a:spcPct val="50000"/>
              </a:spcBef>
              <a:buClrTx/>
              <a:buSzTx/>
              <a:buFontTx/>
              <a:buNone/>
            </a:pPr>
            <a:r>
              <a:rPr lang="nl-BE" altLang="nl-BE" sz="1800" dirty="0">
                <a:solidFill>
                  <a:schemeClr val="tx1"/>
                </a:solidFill>
                <a:latin typeface="Arial" panose="020B0604020202020204" pitchFamily="34" charset="0"/>
              </a:rPr>
              <a:t>     voordien ongekend of onvoldoende gedocumenteerd was. Gewoonlijk is meer</a:t>
            </a:r>
          </a:p>
          <a:p>
            <a:pPr eaLnBrk="1" hangingPunct="1">
              <a:lnSpc>
                <a:spcPct val="70000"/>
              </a:lnSpc>
              <a:spcBef>
                <a:spcPct val="50000"/>
              </a:spcBef>
              <a:buClrTx/>
              <a:buSzTx/>
              <a:buFontTx/>
              <a:buNone/>
            </a:pPr>
            <a:r>
              <a:rPr lang="nl-BE" altLang="nl-BE" sz="1800" dirty="0">
                <a:solidFill>
                  <a:schemeClr val="tx1"/>
                </a:solidFill>
                <a:latin typeface="Arial" panose="020B0604020202020204" pitchFamily="34" charset="0"/>
              </a:rPr>
              <a:t>     dan één rapport vereist om van een signaal te kunnen spreken, afhankelijk van</a:t>
            </a:r>
          </a:p>
          <a:p>
            <a:pPr eaLnBrk="1" hangingPunct="1">
              <a:lnSpc>
                <a:spcPct val="70000"/>
              </a:lnSpc>
              <a:spcBef>
                <a:spcPct val="50000"/>
              </a:spcBef>
              <a:buClrTx/>
              <a:buSzTx/>
              <a:buFontTx/>
              <a:buNone/>
            </a:pPr>
            <a:r>
              <a:rPr lang="nl-BE" altLang="nl-BE" sz="1800" dirty="0">
                <a:solidFill>
                  <a:schemeClr val="tx1"/>
                </a:solidFill>
                <a:latin typeface="Arial" panose="020B0604020202020204" pitchFamily="34" charset="0"/>
              </a:rPr>
              <a:t>     de ernst van het voorval en de kwaliteit van de informatie.</a:t>
            </a:r>
          </a:p>
          <a:p>
            <a:pPr eaLnBrk="1" hangingPunct="1">
              <a:lnSpc>
                <a:spcPct val="50000"/>
              </a:lnSpc>
              <a:spcBef>
                <a:spcPct val="50000"/>
              </a:spcBef>
              <a:buClrTx/>
              <a:buSzTx/>
              <a:buFontTx/>
              <a:buNone/>
            </a:pPr>
            <a:r>
              <a:rPr lang="nl-BE" altLang="nl-BE" sz="1800" dirty="0">
                <a:solidFill>
                  <a:schemeClr val="tx1"/>
                </a:solidFill>
                <a:latin typeface="Arial" panose="020B0604020202020204" pitchFamily="34" charset="0"/>
              </a:rPr>
              <a:t>    </a:t>
            </a:r>
            <a:endParaRPr lang="en-US" altLang="nl-BE" sz="1800" dirty="0">
              <a:solidFill>
                <a:schemeClr val="tx1"/>
              </a:solidFill>
              <a:latin typeface="Arial" panose="020B0604020202020204" pitchFamily="34" charset="0"/>
            </a:endParaRPr>
          </a:p>
        </p:txBody>
      </p:sp>
      <p:sp>
        <p:nvSpPr>
          <p:cNvPr id="14342" name="Rectangle 7"/>
          <p:cNvSpPr>
            <a:spLocks noChangeArrowheads="1"/>
          </p:cNvSpPr>
          <p:nvPr/>
        </p:nvSpPr>
        <p:spPr bwMode="auto">
          <a:xfrm>
            <a:off x="1722438" y="1585914"/>
            <a:ext cx="2552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r>
              <a:rPr lang="nl-BE" altLang="nl-BE" sz="2400" b="1">
                <a:latin typeface="Arial" panose="020B0604020202020204" pitchFamily="34" charset="0"/>
              </a:rPr>
              <a:t>Terminologie (4)</a:t>
            </a:r>
            <a:endParaRPr lang="en-US" altLang="nl-BE" sz="2400" b="1">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38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38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43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14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63E3FB8A-6DAA-47FF-B68B-EB29ECF899B4}" type="slidenum">
              <a:rPr lang="nl-NL" altLang="nl-BE" sz="1000">
                <a:solidFill>
                  <a:srgbClr val="FFFFFF"/>
                </a:solidFill>
                <a:latin typeface="Arial" panose="020B0604020202020204" pitchFamily="34" charset="0"/>
              </a:rPr>
              <a:pPr>
                <a:spcBef>
                  <a:spcPct val="0"/>
                </a:spcBef>
                <a:buClrTx/>
                <a:buSzTx/>
                <a:buFontTx/>
                <a:buNone/>
              </a:pPr>
              <a:t>2</a:t>
            </a:fld>
            <a:endParaRPr lang="nl-NL" altLang="nl-BE" sz="1000">
              <a:solidFill>
                <a:srgbClr val="FFFFFF"/>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10" name="Rectangle 2"/>
          <p:cNvSpPr>
            <a:spLocks noGrp="1" noChangeArrowheads="1"/>
          </p:cNvSpPr>
          <p:nvPr>
            <p:ph type="title" idx="4294967295"/>
          </p:nvPr>
        </p:nvSpPr>
        <p:spPr>
          <a:xfrm>
            <a:off x="2063750" y="58739"/>
            <a:ext cx="8015288" cy="777875"/>
          </a:xfrm>
        </p:spPr>
        <p:txBody>
          <a:bodyPr/>
          <a:lstStyle/>
          <a:p>
            <a:r>
              <a:rPr lang="nl-BE" altLang="nl-BE" sz="3000" dirty="0"/>
              <a:t>Inleiding</a:t>
            </a:r>
            <a:endParaRPr lang="nl-NL" altLang="nl-BE" sz="3000" dirty="0"/>
          </a:p>
        </p:txBody>
      </p:sp>
      <p:pic>
        <p:nvPicPr>
          <p:cNvPr id="3" name="Picture 2"/>
          <p:cNvPicPr>
            <a:picLocks noChangeAspect="1"/>
          </p:cNvPicPr>
          <p:nvPr/>
        </p:nvPicPr>
        <p:blipFill>
          <a:blip r:embed="rId2"/>
          <a:stretch>
            <a:fillRect/>
          </a:stretch>
        </p:blipFill>
        <p:spPr>
          <a:xfrm>
            <a:off x="191344" y="1412776"/>
            <a:ext cx="10877550" cy="5048250"/>
          </a:xfrm>
          <a:prstGeom prst="rect">
            <a:avLst/>
          </a:prstGeom>
        </p:spPr>
      </p:pic>
    </p:spTree>
    <p:extLst>
      <p:ext uri="{BB962C8B-B14F-4D97-AF65-F5344CB8AC3E}">
        <p14:creationId xmlns:p14="http://schemas.microsoft.com/office/powerpoint/2010/main" val="217631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20</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sp>
        <p:nvSpPr>
          <p:cNvPr id="7" name="TextBox 6"/>
          <p:cNvSpPr txBox="1"/>
          <p:nvPr/>
        </p:nvSpPr>
        <p:spPr>
          <a:xfrm>
            <a:off x="1774826" y="1124745"/>
            <a:ext cx="8893175" cy="4708981"/>
          </a:xfrm>
          <a:prstGeom prst="rect">
            <a:avLst/>
          </a:prstGeom>
          <a:noFill/>
        </p:spPr>
        <p:txBody>
          <a:bodyPr wrap="square" rtlCol="0">
            <a:spAutoFit/>
          </a:bodyPr>
          <a:lstStyle/>
          <a:p>
            <a:endParaRPr lang="nl-BE" dirty="0"/>
          </a:p>
          <a:p>
            <a:r>
              <a:rPr lang="nl-BE" b="1" dirty="0"/>
              <a:t>Het aantal </a:t>
            </a:r>
            <a:r>
              <a:rPr lang="nl-BE" b="1" dirty="0" err="1"/>
              <a:t>geneesmiddelgerelateerde</a:t>
            </a:r>
            <a:r>
              <a:rPr lang="nl-BE" b="1" dirty="0"/>
              <a:t> ziekenhuisopnames bedraagt in België (geëxtrapoleerde data):</a:t>
            </a:r>
          </a:p>
          <a:p>
            <a:endParaRPr lang="nl-BE" b="1" dirty="0"/>
          </a:p>
          <a:p>
            <a:pPr marL="457200" indent="-457200">
              <a:buFont typeface="+mj-lt"/>
              <a:buAutoNum type="alphaUcPeriod"/>
            </a:pPr>
            <a:r>
              <a:rPr lang="nl-BE" dirty="0"/>
              <a:t>Ca 13.000</a:t>
            </a:r>
          </a:p>
          <a:p>
            <a:pPr marL="457200" indent="-457200">
              <a:buAutoNum type="alphaUcPeriod"/>
            </a:pPr>
            <a:r>
              <a:rPr lang="nl-BE" dirty="0"/>
              <a:t>Ca 23.000</a:t>
            </a:r>
          </a:p>
          <a:p>
            <a:pPr marL="457200" indent="-457200">
              <a:buAutoNum type="alphaUcPeriod"/>
            </a:pPr>
            <a:r>
              <a:rPr lang="nl-BE" dirty="0"/>
              <a:t>Ca 33.000</a:t>
            </a:r>
          </a:p>
          <a:p>
            <a:endParaRPr lang="nl-BE" b="1" dirty="0"/>
          </a:p>
          <a:p>
            <a:r>
              <a:rPr lang="nl-BE" b="1" dirty="0"/>
              <a:t>Deze </a:t>
            </a:r>
            <a:r>
              <a:rPr lang="nl-BE" b="1" dirty="0" err="1"/>
              <a:t>geneesmiddelgerelateerde</a:t>
            </a:r>
            <a:r>
              <a:rPr lang="nl-BE" b="1" dirty="0"/>
              <a:t> ziekenhuisopnames zijn ten dele vermijdbaar. Voor welk percentage denkt u?</a:t>
            </a:r>
            <a:endParaRPr lang="nl-BE" dirty="0"/>
          </a:p>
          <a:p>
            <a:r>
              <a:rPr lang="nl-BE" dirty="0"/>
              <a:t> </a:t>
            </a:r>
          </a:p>
          <a:p>
            <a:pPr marL="457200" indent="-457200">
              <a:buFont typeface="+mj-lt"/>
              <a:buAutoNum type="alphaUcPeriod"/>
            </a:pPr>
            <a:r>
              <a:rPr lang="nl-BE" dirty="0"/>
              <a:t>Ca 25%</a:t>
            </a:r>
          </a:p>
          <a:p>
            <a:pPr marL="457200" indent="-457200">
              <a:buAutoNum type="alphaUcPeriod"/>
            </a:pPr>
            <a:r>
              <a:rPr lang="nl-BE" dirty="0"/>
              <a:t>Ca 35%</a:t>
            </a:r>
          </a:p>
          <a:p>
            <a:pPr marL="457200" indent="-457200">
              <a:buAutoNum type="alphaUcPeriod"/>
            </a:pPr>
            <a:r>
              <a:rPr lang="nl-BE" dirty="0"/>
              <a:t>Ca 45%</a:t>
            </a:r>
          </a:p>
          <a:p>
            <a:endParaRPr lang="nl-BE" dirty="0"/>
          </a:p>
        </p:txBody>
      </p:sp>
    </p:spTree>
    <p:extLst>
      <p:ext uri="{BB962C8B-B14F-4D97-AF65-F5344CB8AC3E}">
        <p14:creationId xmlns:p14="http://schemas.microsoft.com/office/powerpoint/2010/main" val="260381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21</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7" name="Picture 6"/>
          <p:cNvPicPr>
            <a:picLocks noChangeAspect="1"/>
          </p:cNvPicPr>
          <p:nvPr/>
        </p:nvPicPr>
        <p:blipFill>
          <a:blip r:embed="rId2"/>
          <a:stretch>
            <a:fillRect/>
          </a:stretch>
        </p:blipFill>
        <p:spPr>
          <a:xfrm>
            <a:off x="958748" y="1628800"/>
            <a:ext cx="9916895" cy="4104456"/>
          </a:xfrm>
          <a:prstGeom prst="rect">
            <a:avLst/>
          </a:prstGeom>
        </p:spPr>
      </p:pic>
    </p:spTree>
    <p:extLst>
      <p:ext uri="{BB962C8B-B14F-4D97-AF65-F5344CB8AC3E}">
        <p14:creationId xmlns:p14="http://schemas.microsoft.com/office/powerpoint/2010/main" val="2743876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smtClean="0"/>
              <a:t>Webinar Domus Medica - Farmacovigilantie</a:t>
            </a:r>
            <a:endParaRPr lang="nl-NL"/>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22</a:t>
            </a:fld>
            <a:endParaRPr lang="nl-NL" altLang="nl-BE"/>
          </a:p>
        </p:txBody>
      </p:sp>
      <p:sp>
        <p:nvSpPr>
          <p:cNvPr id="6" name="Date Placeholder 5"/>
          <p:cNvSpPr>
            <a:spLocks noGrp="1"/>
          </p:cNvSpPr>
          <p:nvPr>
            <p:ph type="dt" sz="half" idx="12"/>
          </p:nvPr>
        </p:nvSpPr>
        <p:spPr/>
        <p:txBody>
          <a:bodyPr/>
          <a:lstStyle/>
          <a:p>
            <a:pPr>
              <a:defRPr/>
            </a:pPr>
            <a:r>
              <a:rPr lang="nl-BE" smtClean="0"/>
              <a:t>14-3-2023</a:t>
            </a:r>
            <a:endParaRPr lang="nl-NL"/>
          </a:p>
        </p:txBody>
      </p:sp>
      <p:pic>
        <p:nvPicPr>
          <p:cNvPr id="7" name="Picture 6"/>
          <p:cNvPicPr>
            <a:picLocks noChangeAspect="1"/>
          </p:cNvPicPr>
          <p:nvPr/>
        </p:nvPicPr>
        <p:blipFill>
          <a:blip r:embed="rId2"/>
          <a:stretch>
            <a:fillRect/>
          </a:stretch>
        </p:blipFill>
        <p:spPr>
          <a:xfrm>
            <a:off x="948268" y="1556792"/>
            <a:ext cx="9800545" cy="4032448"/>
          </a:xfrm>
          <a:prstGeom prst="rect">
            <a:avLst/>
          </a:prstGeom>
        </p:spPr>
      </p:pic>
    </p:spTree>
    <p:extLst>
      <p:ext uri="{BB962C8B-B14F-4D97-AF65-F5344CB8AC3E}">
        <p14:creationId xmlns:p14="http://schemas.microsoft.com/office/powerpoint/2010/main" val="355434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Grp="1" noChangeArrowheads="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9E5B5396-63E8-415F-9B7D-18C76C3CC4F4}" type="slidenum">
              <a:rPr lang="nl-NL" altLang="nl-BE" sz="1000">
                <a:solidFill>
                  <a:srgbClr val="FFFFFF"/>
                </a:solidFill>
                <a:latin typeface="Arial" panose="020B0604020202020204" pitchFamily="34" charset="0"/>
              </a:rPr>
              <a:pPr>
                <a:spcBef>
                  <a:spcPct val="0"/>
                </a:spcBef>
                <a:buClrTx/>
                <a:buSzTx/>
                <a:buFontTx/>
                <a:buNone/>
              </a:pPr>
              <a:t>23</a:t>
            </a:fld>
            <a:endParaRPr lang="nl-NL" altLang="nl-BE" sz="1000">
              <a:solidFill>
                <a:srgbClr val="FFFFFF"/>
              </a:solidFill>
              <a:latin typeface="Arial" panose="020B0604020202020204" pitchFamily="34" charset="0"/>
            </a:endParaRPr>
          </a:p>
        </p:txBody>
      </p:sp>
      <p:sp>
        <p:nvSpPr>
          <p:cNvPr id="15363" name="Rectangle 2"/>
          <p:cNvSpPr>
            <a:spLocks noGrp="1" noChangeArrowheads="1"/>
          </p:cNvSpPr>
          <p:nvPr>
            <p:ph type="title" idx="4294967295"/>
          </p:nvPr>
        </p:nvSpPr>
        <p:spPr>
          <a:xfrm>
            <a:off x="2063750" y="58739"/>
            <a:ext cx="8015288" cy="777875"/>
          </a:xfrm>
        </p:spPr>
        <p:txBody>
          <a:bodyPr/>
          <a:lstStyle/>
          <a:p>
            <a:r>
              <a:rPr lang="nl-BE" altLang="nl-BE" sz="3000" dirty="0"/>
              <a:t>Inleiding</a:t>
            </a:r>
            <a:endParaRPr lang="nl-NL" altLang="nl-BE" sz="3000" dirty="0"/>
          </a:p>
        </p:txBody>
      </p:sp>
      <p:sp>
        <p:nvSpPr>
          <p:cNvPr id="15364" name="Oval 3"/>
          <p:cNvSpPr>
            <a:spLocks noChangeArrowheads="1"/>
          </p:cNvSpPr>
          <p:nvPr/>
        </p:nvSpPr>
        <p:spPr bwMode="auto">
          <a:xfrm>
            <a:off x="2209800" y="1981200"/>
            <a:ext cx="3962400" cy="297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5" name="Oval 4"/>
          <p:cNvSpPr>
            <a:spLocks noChangeArrowheads="1"/>
          </p:cNvSpPr>
          <p:nvPr/>
        </p:nvSpPr>
        <p:spPr bwMode="auto">
          <a:xfrm>
            <a:off x="3048000" y="3276600"/>
            <a:ext cx="76200" cy="76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6" name="Oval 7"/>
          <p:cNvSpPr>
            <a:spLocks noChangeArrowheads="1"/>
          </p:cNvSpPr>
          <p:nvPr/>
        </p:nvSpPr>
        <p:spPr bwMode="auto">
          <a:xfrm>
            <a:off x="2286001" y="3068639"/>
            <a:ext cx="785813" cy="865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7" name="Oval 8"/>
          <p:cNvSpPr>
            <a:spLocks noChangeArrowheads="1"/>
          </p:cNvSpPr>
          <p:nvPr/>
        </p:nvSpPr>
        <p:spPr bwMode="auto">
          <a:xfrm>
            <a:off x="3733800" y="33528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8" name="Text Box 9"/>
          <p:cNvSpPr txBox="1">
            <a:spLocks noChangeArrowheads="1"/>
          </p:cNvSpPr>
          <p:nvPr/>
        </p:nvSpPr>
        <p:spPr bwMode="auto">
          <a:xfrm>
            <a:off x="3489048" y="2859089"/>
            <a:ext cx="184704" cy="50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en-US" altLang="nl-BE"/>
          </a:p>
        </p:txBody>
      </p:sp>
      <p:sp>
        <p:nvSpPr>
          <p:cNvPr id="15369" name="Oval 10"/>
          <p:cNvSpPr>
            <a:spLocks noChangeArrowheads="1"/>
          </p:cNvSpPr>
          <p:nvPr/>
        </p:nvSpPr>
        <p:spPr bwMode="auto">
          <a:xfrm>
            <a:off x="2135188" y="3141663"/>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0" name="Oval 11"/>
          <p:cNvSpPr>
            <a:spLocks noChangeArrowheads="1"/>
          </p:cNvSpPr>
          <p:nvPr/>
        </p:nvSpPr>
        <p:spPr bwMode="auto">
          <a:xfrm>
            <a:off x="2209800" y="1905000"/>
            <a:ext cx="4038600" cy="3048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en-US" altLang="nl-BE"/>
          </a:p>
        </p:txBody>
      </p:sp>
      <p:sp>
        <p:nvSpPr>
          <p:cNvPr id="15371" name="Oval 12"/>
          <p:cNvSpPr>
            <a:spLocks noChangeArrowheads="1"/>
          </p:cNvSpPr>
          <p:nvPr/>
        </p:nvSpPr>
        <p:spPr bwMode="auto">
          <a:xfrm>
            <a:off x="3581400" y="3352800"/>
            <a:ext cx="13716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3" name="Rectangle 14"/>
          <p:cNvSpPr>
            <a:spLocks noChangeArrowheads="1"/>
          </p:cNvSpPr>
          <p:nvPr/>
        </p:nvSpPr>
        <p:spPr bwMode="auto">
          <a:xfrm>
            <a:off x="4343400" y="4191000"/>
            <a:ext cx="7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4" name="Oval 15"/>
          <p:cNvSpPr>
            <a:spLocks noChangeArrowheads="1"/>
          </p:cNvSpPr>
          <p:nvPr/>
        </p:nvSpPr>
        <p:spPr bwMode="auto">
          <a:xfrm>
            <a:off x="5638800" y="2438400"/>
            <a:ext cx="2209800" cy="1752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5" name="Text Box 39"/>
          <p:cNvSpPr txBox="1">
            <a:spLocks noChangeArrowheads="1"/>
          </p:cNvSpPr>
          <p:nvPr/>
        </p:nvSpPr>
        <p:spPr bwMode="auto">
          <a:xfrm>
            <a:off x="7464425" y="1052513"/>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b="1">
              <a:latin typeface="Arial" panose="020B0604020202020204" pitchFamily="34" charset="0"/>
            </a:endParaRPr>
          </a:p>
        </p:txBody>
      </p:sp>
      <p:sp>
        <p:nvSpPr>
          <p:cNvPr id="15377"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2" name="Rectangle 1"/>
          <p:cNvSpPr/>
          <p:nvPr/>
        </p:nvSpPr>
        <p:spPr>
          <a:xfrm>
            <a:off x="1905000" y="1298814"/>
            <a:ext cx="9159552" cy="4324261"/>
          </a:xfrm>
          <a:prstGeom prst="rect">
            <a:avLst/>
          </a:prstGeom>
        </p:spPr>
        <p:txBody>
          <a:bodyPr wrap="square">
            <a:spAutoFit/>
          </a:bodyPr>
          <a:lstStyle/>
          <a:p>
            <a:r>
              <a:rPr lang="nl-BE" sz="4400" dirty="0"/>
              <a:t>Wist u dat…</a:t>
            </a:r>
          </a:p>
          <a:p>
            <a:pPr algn="just"/>
            <a:endParaRPr lang="nl-BE" sz="1600" dirty="0"/>
          </a:p>
          <a:p>
            <a:r>
              <a:rPr lang="nl-BE" dirty="0"/>
              <a:t>… de </a:t>
            </a:r>
            <a:r>
              <a:rPr lang="nl-BE" b="1" dirty="0"/>
              <a:t>frequentie</a:t>
            </a:r>
            <a:r>
              <a:rPr lang="nl-BE" dirty="0"/>
              <a:t> van </a:t>
            </a:r>
            <a:r>
              <a:rPr lang="nl-BE" b="1" dirty="0" err="1"/>
              <a:t>geneesmiddelgerelateerde</a:t>
            </a:r>
            <a:r>
              <a:rPr lang="nl-BE" b="1" dirty="0"/>
              <a:t> ziekenhuisopnames 2,4% is van alle ziekenhuisopnames</a:t>
            </a:r>
            <a:r>
              <a:rPr lang="nl-BE" dirty="0"/>
              <a:t> en </a:t>
            </a:r>
            <a:r>
              <a:rPr lang="nl-BE" b="1" dirty="0"/>
              <a:t>5,6% van de acute opnames</a:t>
            </a:r>
            <a:r>
              <a:rPr lang="nl-BE" dirty="0"/>
              <a:t>.</a:t>
            </a:r>
          </a:p>
          <a:p>
            <a:r>
              <a:rPr lang="nl-BE" dirty="0"/>
              <a:t> </a:t>
            </a:r>
          </a:p>
          <a:p>
            <a:pPr algn="just"/>
            <a:r>
              <a:rPr lang="nl-BE" dirty="0"/>
              <a:t>… en dat </a:t>
            </a:r>
            <a:r>
              <a:rPr lang="nl-BE" b="1" dirty="0"/>
              <a:t>46%</a:t>
            </a:r>
            <a:r>
              <a:rPr lang="nl-BE" dirty="0"/>
              <a:t> hiervan </a:t>
            </a:r>
            <a:r>
              <a:rPr lang="nl-BE" b="1" dirty="0"/>
              <a:t>potentieel vermijdbaar </a:t>
            </a:r>
            <a:r>
              <a:rPr lang="nl-BE" dirty="0"/>
              <a:t>zijn?</a:t>
            </a:r>
          </a:p>
          <a:p>
            <a:pPr algn="ctr"/>
            <a:endParaRPr lang="nl-BE" sz="1600" dirty="0"/>
          </a:p>
          <a:p>
            <a:endParaRPr lang="nl-BE" sz="1600" dirty="0"/>
          </a:p>
          <a:p>
            <a:r>
              <a:rPr lang="nl-BE" dirty="0"/>
              <a:t>Onderzoek uit NL, vertaald naar de </a:t>
            </a:r>
            <a:r>
              <a:rPr lang="nl-BE" b="1" dirty="0"/>
              <a:t>Belgische context </a:t>
            </a:r>
          </a:p>
          <a:p>
            <a:r>
              <a:rPr lang="nl-BE" dirty="0"/>
              <a:t>komt dit neer op ca. </a:t>
            </a:r>
            <a:r>
              <a:rPr lang="nl-BE" b="1" dirty="0"/>
              <a:t>23.000 opnames</a:t>
            </a:r>
            <a:r>
              <a:rPr lang="nl-BE" dirty="0"/>
              <a:t>.</a:t>
            </a:r>
          </a:p>
          <a:p>
            <a:pPr algn="ctr"/>
            <a:endParaRPr lang="nl-BE" sz="1600" dirty="0"/>
          </a:p>
          <a:p>
            <a:r>
              <a:rPr lang="nl-BE" sz="1800" dirty="0"/>
              <a:t>van den Bemt P, 2006</a:t>
            </a:r>
          </a:p>
          <a:p>
            <a:r>
              <a:rPr lang="nl-BE" sz="1800" dirty="0">
                <a:hlinkClick r:id="rId3"/>
              </a:rPr>
              <a:t>https://www.knmp.nl/downloads/harm-rapport.pdf/view</a:t>
            </a:r>
            <a:endParaRPr lang="nl-BE" sz="1800" dirty="0"/>
          </a:p>
          <a:p>
            <a:endParaRPr lang="nl-BE" sz="1100" dirty="0"/>
          </a:p>
        </p:txBody>
      </p:sp>
      <p:pic>
        <p:nvPicPr>
          <p:cNvPr id="3" name="Picture 2"/>
          <p:cNvPicPr>
            <a:picLocks noChangeAspect="1"/>
          </p:cNvPicPr>
          <p:nvPr/>
        </p:nvPicPr>
        <p:blipFill>
          <a:blip r:embed="rId4"/>
          <a:stretch>
            <a:fillRect/>
          </a:stretch>
        </p:blipFill>
        <p:spPr>
          <a:xfrm>
            <a:off x="8517592" y="3099119"/>
            <a:ext cx="2020250" cy="2303463"/>
          </a:xfrm>
          <a:prstGeom prst="rect">
            <a:avLst/>
          </a:prstGeom>
        </p:spPr>
      </p:pic>
      <p:sp>
        <p:nvSpPr>
          <p:cNvPr id="4" name="Date Placeholder 3"/>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Grp="1" noChangeArrowheads="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9E5B5396-63E8-415F-9B7D-18C76C3CC4F4}" type="slidenum">
              <a:rPr lang="nl-NL" altLang="nl-BE" sz="1000">
                <a:solidFill>
                  <a:srgbClr val="FFFFFF"/>
                </a:solidFill>
                <a:latin typeface="Arial" panose="020B0604020202020204" pitchFamily="34" charset="0"/>
              </a:rPr>
              <a:pPr>
                <a:spcBef>
                  <a:spcPct val="0"/>
                </a:spcBef>
                <a:buClrTx/>
                <a:buSzTx/>
                <a:buFontTx/>
                <a:buNone/>
              </a:pPr>
              <a:t>24</a:t>
            </a:fld>
            <a:endParaRPr lang="nl-NL" altLang="nl-BE" sz="1000">
              <a:solidFill>
                <a:srgbClr val="FFFFFF"/>
              </a:solidFill>
              <a:latin typeface="Arial" panose="020B0604020202020204" pitchFamily="34" charset="0"/>
            </a:endParaRPr>
          </a:p>
        </p:txBody>
      </p:sp>
      <p:sp>
        <p:nvSpPr>
          <p:cNvPr id="15363" name="Rectangle 2"/>
          <p:cNvSpPr>
            <a:spLocks noGrp="1" noChangeArrowheads="1"/>
          </p:cNvSpPr>
          <p:nvPr>
            <p:ph type="title" idx="4294967295"/>
          </p:nvPr>
        </p:nvSpPr>
        <p:spPr>
          <a:xfrm>
            <a:off x="2063750" y="58739"/>
            <a:ext cx="8015288" cy="777875"/>
          </a:xfrm>
        </p:spPr>
        <p:txBody>
          <a:bodyPr/>
          <a:lstStyle/>
          <a:p>
            <a:r>
              <a:rPr lang="nl-BE" altLang="nl-BE" sz="3000" dirty="0"/>
              <a:t>Inleiding</a:t>
            </a:r>
            <a:endParaRPr lang="nl-NL" altLang="nl-BE" sz="3000" dirty="0"/>
          </a:p>
        </p:txBody>
      </p:sp>
      <p:sp>
        <p:nvSpPr>
          <p:cNvPr id="15364" name="Oval 3"/>
          <p:cNvSpPr>
            <a:spLocks noChangeArrowheads="1"/>
          </p:cNvSpPr>
          <p:nvPr/>
        </p:nvSpPr>
        <p:spPr bwMode="auto">
          <a:xfrm>
            <a:off x="2209800" y="1981200"/>
            <a:ext cx="3962400" cy="297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5" name="Oval 4"/>
          <p:cNvSpPr>
            <a:spLocks noChangeArrowheads="1"/>
          </p:cNvSpPr>
          <p:nvPr/>
        </p:nvSpPr>
        <p:spPr bwMode="auto">
          <a:xfrm>
            <a:off x="3048000" y="3276600"/>
            <a:ext cx="76200" cy="76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6" name="Oval 7"/>
          <p:cNvSpPr>
            <a:spLocks noChangeArrowheads="1"/>
          </p:cNvSpPr>
          <p:nvPr/>
        </p:nvSpPr>
        <p:spPr bwMode="auto">
          <a:xfrm>
            <a:off x="2286001" y="3068639"/>
            <a:ext cx="785813" cy="865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7" name="Oval 8"/>
          <p:cNvSpPr>
            <a:spLocks noChangeArrowheads="1"/>
          </p:cNvSpPr>
          <p:nvPr/>
        </p:nvSpPr>
        <p:spPr bwMode="auto">
          <a:xfrm>
            <a:off x="3733800" y="33528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68" name="Text Box 9"/>
          <p:cNvSpPr txBox="1">
            <a:spLocks noChangeArrowheads="1"/>
          </p:cNvSpPr>
          <p:nvPr/>
        </p:nvSpPr>
        <p:spPr bwMode="auto">
          <a:xfrm>
            <a:off x="3489048" y="2859089"/>
            <a:ext cx="184704" cy="50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en-US" altLang="nl-BE"/>
          </a:p>
        </p:txBody>
      </p:sp>
      <p:sp>
        <p:nvSpPr>
          <p:cNvPr id="15369" name="Oval 10"/>
          <p:cNvSpPr>
            <a:spLocks noChangeArrowheads="1"/>
          </p:cNvSpPr>
          <p:nvPr/>
        </p:nvSpPr>
        <p:spPr bwMode="auto">
          <a:xfrm>
            <a:off x="2135188" y="3141663"/>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0" name="Oval 11"/>
          <p:cNvSpPr>
            <a:spLocks noChangeArrowheads="1"/>
          </p:cNvSpPr>
          <p:nvPr/>
        </p:nvSpPr>
        <p:spPr bwMode="auto">
          <a:xfrm>
            <a:off x="2209800" y="1905000"/>
            <a:ext cx="4038600" cy="3048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en-US" altLang="nl-BE"/>
          </a:p>
        </p:txBody>
      </p:sp>
      <p:sp>
        <p:nvSpPr>
          <p:cNvPr id="15371" name="Oval 12"/>
          <p:cNvSpPr>
            <a:spLocks noChangeArrowheads="1"/>
          </p:cNvSpPr>
          <p:nvPr/>
        </p:nvSpPr>
        <p:spPr bwMode="auto">
          <a:xfrm>
            <a:off x="3581400" y="3352800"/>
            <a:ext cx="13716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3" name="Rectangle 14"/>
          <p:cNvSpPr>
            <a:spLocks noChangeArrowheads="1"/>
          </p:cNvSpPr>
          <p:nvPr/>
        </p:nvSpPr>
        <p:spPr bwMode="auto">
          <a:xfrm>
            <a:off x="4343400" y="4191000"/>
            <a:ext cx="7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4" name="Oval 15"/>
          <p:cNvSpPr>
            <a:spLocks noChangeArrowheads="1"/>
          </p:cNvSpPr>
          <p:nvPr/>
        </p:nvSpPr>
        <p:spPr bwMode="auto">
          <a:xfrm>
            <a:off x="5638800" y="2438400"/>
            <a:ext cx="2209800" cy="1752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400">
              <a:latin typeface="Arial" panose="020B0604020202020204" pitchFamily="34" charset="0"/>
            </a:endParaRPr>
          </a:p>
        </p:txBody>
      </p:sp>
      <p:sp>
        <p:nvSpPr>
          <p:cNvPr id="15375" name="Text Box 39"/>
          <p:cNvSpPr txBox="1">
            <a:spLocks noChangeArrowheads="1"/>
          </p:cNvSpPr>
          <p:nvPr/>
        </p:nvSpPr>
        <p:spPr bwMode="auto">
          <a:xfrm>
            <a:off x="7464425" y="1052513"/>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b="1">
              <a:latin typeface="Arial" panose="020B0604020202020204" pitchFamily="34" charset="0"/>
            </a:endParaRPr>
          </a:p>
        </p:txBody>
      </p:sp>
      <p:sp>
        <p:nvSpPr>
          <p:cNvPr id="15377"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2" name="Rectangle 1"/>
          <p:cNvSpPr/>
          <p:nvPr/>
        </p:nvSpPr>
        <p:spPr>
          <a:xfrm>
            <a:off x="1905000" y="1298815"/>
            <a:ext cx="9662584" cy="3031599"/>
          </a:xfrm>
          <a:prstGeom prst="rect">
            <a:avLst/>
          </a:prstGeom>
        </p:spPr>
        <p:txBody>
          <a:bodyPr wrap="square">
            <a:spAutoFit/>
          </a:bodyPr>
          <a:lstStyle/>
          <a:p>
            <a:r>
              <a:rPr lang="nl-BE" sz="4400" dirty="0"/>
              <a:t>Wist u dat…</a:t>
            </a:r>
          </a:p>
          <a:p>
            <a:pPr algn="just"/>
            <a:endParaRPr lang="nl-BE" sz="1600" dirty="0"/>
          </a:p>
          <a:p>
            <a:r>
              <a:rPr lang="nl-BE" dirty="0"/>
              <a:t>… </a:t>
            </a:r>
            <a:r>
              <a:rPr lang="nl-BE" b="1" dirty="0"/>
              <a:t>ongewenste effecten</a:t>
            </a:r>
            <a:r>
              <a:rPr lang="nl-BE" dirty="0"/>
              <a:t> de </a:t>
            </a:r>
            <a:r>
              <a:rPr lang="nl-BE" b="1" dirty="0"/>
              <a:t>5</a:t>
            </a:r>
            <a:r>
              <a:rPr lang="nl-BE" b="1" baseline="30000" dirty="0"/>
              <a:t>de</a:t>
            </a:r>
            <a:r>
              <a:rPr lang="nl-BE" b="1" dirty="0"/>
              <a:t> meest voorkomende doodsoorzaak</a:t>
            </a:r>
            <a:r>
              <a:rPr lang="nl-BE" dirty="0"/>
              <a:t> zijn in </a:t>
            </a:r>
            <a:r>
              <a:rPr lang="nl-BE" b="1" dirty="0"/>
              <a:t>ziekenhuizen</a:t>
            </a:r>
            <a:r>
              <a:rPr lang="nl-BE" dirty="0"/>
              <a:t> en minstens </a:t>
            </a:r>
            <a:r>
              <a:rPr lang="nl-BE" b="1" dirty="0"/>
              <a:t>60%</a:t>
            </a:r>
            <a:r>
              <a:rPr lang="nl-BE" dirty="0"/>
              <a:t> ervan </a:t>
            </a:r>
            <a:r>
              <a:rPr lang="nl-BE" b="1" dirty="0"/>
              <a:t>te voorkomen </a:t>
            </a:r>
            <a:r>
              <a:rPr lang="nl-BE" dirty="0"/>
              <a:t>is?</a:t>
            </a:r>
          </a:p>
          <a:p>
            <a:endParaRPr lang="nl-BE" dirty="0"/>
          </a:p>
          <a:p>
            <a:r>
              <a:rPr lang="nl-BE" dirty="0"/>
              <a:t>… er in de </a:t>
            </a:r>
            <a:r>
              <a:rPr lang="nl-BE" b="1" dirty="0"/>
              <a:t>EU</a:t>
            </a:r>
            <a:r>
              <a:rPr lang="nl-BE" dirty="0"/>
              <a:t> naar schatting </a:t>
            </a:r>
            <a:r>
              <a:rPr lang="nl-BE" b="1" dirty="0"/>
              <a:t>197.000 </a:t>
            </a:r>
            <a:r>
              <a:rPr lang="nl-BE" b="1" dirty="0" err="1"/>
              <a:t>sterftes</a:t>
            </a:r>
            <a:r>
              <a:rPr lang="nl-BE" b="1" dirty="0"/>
              <a:t> per jaar </a:t>
            </a:r>
            <a:r>
              <a:rPr lang="nl-BE" dirty="0"/>
              <a:t>veroorzaakt worden door </a:t>
            </a:r>
            <a:r>
              <a:rPr lang="nl-BE" b="1" dirty="0"/>
              <a:t>ongewenst effecten</a:t>
            </a:r>
            <a:r>
              <a:rPr lang="nl-BE" dirty="0"/>
              <a:t>?</a:t>
            </a:r>
          </a:p>
          <a:p>
            <a:endParaRPr lang="nl-BE" dirty="0"/>
          </a:p>
          <a:p>
            <a:endParaRPr lang="nl-BE" sz="1100" dirty="0"/>
          </a:p>
        </p:txBody>
      </p:sp>
      <p:sp>
        <p:nvSpPr>
          <p:cNvPr id="4" name="Rectangle 3"/>
          <p:cNvSpPr/>
          <p:nvPr/>
        </p:nvSpPr>
        <p:spPr>
          <a:xfrm>
            <a:off x="1852930" y="4418082"/>
            <a:ext cx="8059494" cy="923330"/>
          </a:xfrm>
          <a:prstGeom prst="rect">
            <a:avLst/>
          </a:prstGeom>
        </p:spPr>
        <p:txBody>
          <a:bodyPr wrap="square">
            <a:spAutoFit/>
          </a:bodyPr>
          <a:lstStyle/>
          <a:p>
            <a:r>
              <a:rPr lang="nl-BE" sz="1800" dirty="0"/>
              <a:t>European </a:t>
            </a:r>
            <a:r>
              <a:rPr lang="nl-BE" sz="1800" dirty="0" err="1"/>
              <a:t>Commission</a:t>
            </a:r>
            <a:r>
              <a:rPr lang="nl-BE" sz="1800" dirty="0"/>
              <a:t> – MEMO/08/782</a:t>
            </a:r>
          </a:p>
          <a:p>
            <a:r>
              <a:rPr lang="nl-BE" sz="1800" dirty="0">
                <a:hlinkClick r:id="rId3"/>
              </a:rPr>
              <a:t>https://ec.europa.eu/commission/presscorner/detail/nl/MEMO_08_782</a:t>
            </a:r>
            <a:endParaRPr lang="nl-BE" sz="1800" dirty="0"/>
          </a:p>
          <a:p>
            <a:endParaRPr lang="nl-BE" sz="1800" dirty="0"/>
          </a:p>
        </p:txBody>
      </p:sp>
      <p:sp>
        <p:nvSpPr>
          <p:cNvPr id="5" name="Date Placeholder 4"/>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3182703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nl-NL"/>
              <a:t>Webinar Domus Medica - Farmacovigilantie</a:t>
            </a:r>
          </a:p>
        </p:txBody>
      </p:sp>
      <p:sp>
        <p:nvSpPr>
          <p:cNvPr id="3" name="Slide Number Placeholder 2"/>
          <p:cNvSpPr>
            <a:spLocks noGrp="1"/>
          </p:cNvSpPr>
          <p:nvPr>
            <p:ph type="sldNum" sz="quarter" idx="11"/>
          </p:nvPr>
        </p:nvSpPr>
        <p:spPr/>
        <p:txBody>
          <a:bodyPr/>
          <a:lstStyle/>
          <a:p>
            <a:pPr>
              <a:defRPr/>
            </a:pPr>
            <a:fld id="{2B8A8621-9415-4F13-BA8B-B9E46415D346}" type="slidenum">
              <a:rPr lang="nl-NL" altLang="nl-BE" smtClean="0"/>
              <a:pPr>
                <a:defRPr/>
              </a:pPr>
              <a:t>25</a:t>
            </a:fld>
            <a:endParaRPr lang="nl-NL" altLang="nl-BE"/>
          </a:p>
        </p:txBody>
      </p:sp>
      <p:sp>
        <p:nvSpPr>
          <p:cNvPr id="4" name="Date Placeholder 3"/>
          <p:cNvSpPr>
            <a:spLocks noGrp="1"/>
          </p:cNvSpPr>
          <p:nvPr>
            <p:ph type="dt" sz="half" idx="12"/>
          </p:nvPr>
        </p:nvSpPr>
        <p:spPr/>
        <p:txBody>
          <a:bodyPr/>
          <a:lstStyle/>
          <a:p>
            <a:pPr>
              <a:defRPr/>
            </a:pPr>
            <a:r>
              <a:rPr lang="nl-BE"/>
              <a:t>14-3-2023</a:t>
            </a:r>
            <a:endParaRPr lang="nl-NL"/>
          </a:p>
        </p:txBody>
      </p:sp>
      <p:sp>
        <p:nvSpPr>
          <p:cNvPr id="5" name="Rectangle 2"/>
          <p:cNvSpPr txBox="1">
            <a:spLocks noChangeArrowheads="1"/>
          </p:cNvSpPr>
          <p:nvPr/>
        </p:nvSpPr>
        <p:spPr bwMode="auto">
          <a:xfrm>
            <a:off x="2063750" y="58739"/>
            <a:ext cx="80152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Lucida Sans" pitchFamily="34" charset="0"/>
              </a:defRPr>
            </a:lvl2pPr>
            <a:lvl3pPr algn="l" rtl="0" eaLnBrk="0" fontAlgn="base" hangingPunct="0">
              <a:spcBef>
                <a:spcPct val="0"/>
              </a:spcBef>
              <a:spcAft>
                <a:spcPct val="0"/>
              </a:spcAft>
              <a:defRPr sz="3300">
                <a:solidFill>
                  <a:schemeClr val="tx2"/>
                </a:solidFill>
                <a:latin typeface="Lucida Sans" pitchFamily="34" charset="0"/>
              </a:defRPr>
            </a:lvl3pPr>
            <a:lvl4pPr algn="l" rtl="0" eaLnBrk="0" fontAlgn="base" hangingPunct="0">
              <a:spcBef>
                <a:spcPct val="0"/>
              </a:spcBef>
              <a:spcAft>
                <a:spcPct val="0"/>
              </a:spcAft>
              <a:defRPr sz="3300">
                <a:solidFill>
                  <a:schemeClr val="tx2"/>
                </a:solidFill>
                <a:latin typeface="Lucida Sans" pitchFamily="34" charset="0"/>
              </a:defRPr>
            </a:lvl4pPr>
            <a:lvl5pPr algn="l" rtl="0" eaLnBrk="0" fontAlgn="base" hangingPunct="0">
              <a:spcBef>
                <a:spcPct val="0"/>
              </a:spcBef>
              <a:spcAft>
                <a:spcPct val="0"/>
              </a:spcAft>
              <a:defRPr sz="3300">
                <a:solidFill>
                  <a:schemeClr val="tx2"/>
                </a:solidFill>
                <a:latin typeface="Lucida Sans" pitchFamily="34" charset="0"/>
              </a:defRPr>
            </a:lvl5pPr>
            <a:lvl6pPr marL="457200" algn="l" rtl="0" fontAlgn="base">
              <a:spcBef>
                <a:spcPct val="0"/>
              </a:spcBef>
              <a:spcAft>
                <a:spcPct val="0"/>
              </a:spcAft>
              <a:defRPr sz="3300">
                <a:solidFill>
                  <a:schemeClr val="tx2"/>
                </a:solidFill>
                <a:latin typeface="Lucida Sans" pitchFamily="34" charset="0"/>
              </a:defRPr>
            </a:lvl6pPr>
            <a:lvl7pPr marL="914400" algn="l" rtl="0" fontAlgn="base">
              <a:spcBef>
                <a:spcPct val="0"/>
              </a:spcBef>
              <a:spcAft>
                <a:spcPct val="0"/>
              </a:spcAft>
              <a:defRPr sz="3300">
                <a:solidFill>
                  <a:schemeClr val="tx2"/>
                </a:solidFill>
                <a:latin typeface="Lucida Sans" pitchFamily="34" charset="0"/>
              </a:defRPr>
            </a:lvl7pPr>
            <a:lvl8pPr marL="1371600" algn="l" rtl="0" fontAlgn="base">
              <a:spcBef>
                <a:spcPct val="0"/>
              </a:spcBef>
              <a:spcAft>
                <a:spcPct val="0"/>
              </a:spcAft>
              <a:defRPr sz="3300">
                <a:solidFill>
                  <a:schemeClr val="tx2"/>
                </a:solidFill>
                <a:latin typeface="Lucida Sans" pitchFamily="34" charset="0"/>
              </a:defRPr>
            </a:lvl8pPr>
            <a:lvl9pPr marL="1828800" algn="l" rtl="0" fontAlgn="base">
              <a:spcBef>
                <a:spcPct val="0"/>
              </a:spcBef>
              <a:spcAft>
                <a:spcPct val="0"/>
              </a:spcAft>
              <a:defRPr sz="3300">
                <a:solidFill>
                  <a:schemeClr val="tx2"/>
                </a:solidFill>
                <a:latin typeface="Lucida Sans" pitchFamily="34" charset="0"/>
              </a:defRPr>
            </a:lvl9pPr>
          </a:lstStyle>
          <a:p>
            <a:r>
              <a:rPr lang="nl-BE" altLang="nl-BE" sz="3000" kern="0"/>
              <a:t>Inleiding</a:t>
            </a:r>
            <a:endParaRPr lang="nl-NL" altLang="nl-BE" sz="3000" kern="0" dirty="0"/>
          </a:p>
        </p:txBody>
      </p:sp>
      <p:sp>
        <p:nvSpPr>
          <p:cNvPr id="6" name="Tijdelijke aanduiding voor tekst 2"/>
          <p:cNvSpPr txBox="1">
            <a:spLocks/>
          </p:cNvSpPr>
          <p:nvPr/>
        </p:nvSpPr>
        <p:spPr>
          <a:xfrm>
            <a:off x="1913720" y="1628800"/>
            <a:ext cx="8153527" cy="367240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lvl="0">
              <a:buFont typeface="Arial" panose="020B0604020202020204" pitchFamily="34" charset="0"/>
              <a:buChar char="•"/>
            </a:pPr>
            <a:r>
              <a:rPr lang="nl-BE" sz="1800" dirty="0">
                <a:latin typeface="Arial" panose="020B0604020202020204" pitchFamily="34" charset="0"/>
                <a:cs typeface="Arial" panose="020B0604020202020204" pitchFamily="34" charset="0"/>
              </a:rPr>
              <a:t>de vroege opsporing van onbekende of onvoldoende gedocumenteerde bijwerkingen en interacties.</a:t>
            </a:r>
          </a:p>
          <a:p>
            <a:pPr lvl="0">
              <a:buFont typeface="Arial" panose="020B0604020202020204" pitchFamily="34" charset="0"/>
              <a:buChar char="•"/>
            </a:pPr>
            <a:endParaRPr lang="nl-BE" sz="800" dirty="0">
              <a:latin typeface="Arial" panose="020B0604020202020204" pitchFamily="34" charset="0"/>
              <a:cs typeface="Arial" panose="020B0604020202020204" pitchFamily="34" charset="0"/>
            </a:endParaRPr>
          </a:p>
          <a:p>
            <a:pPr lvl="0">
              <a:buFont typeface="Arial" panose="020B0604020202020204" pitchFamily="34" charset="0"/>
              <a:buChar char="•"/>
            </a:pPr>
            <a:r>
              <a:rPr lang="nl-BE" sz="1800" dirty="0">
                <a:latin typeface="Arial" panose="020B0604020202020204" pitchFamily="34" charset="0"/>
                <a:cs typeface="Arial" panose="020B0604020202020204" pitchFamily="34" charset="0"/>
              </a:rPr>
              <a:t>de opsporing van een verhoging van de frequentie van een gekende bijwerking.</a:t>
            </a:r>
          </a:p>
          <a:p>
            <a:pPr lvl="0">
              <a:buFont typeface="Arial" panose="020B0604020202020204" pitchFamily="34" charset="0"/>
              <a:buChar char="•"/>
            </a:pPr>
            <a:endParaRPr lang="nl-BE" sz="800" dirty="0">
              <a:latin typeface="Arial" panose="020B0604020202020204" pitchFamily="34" charset="0"/>
              <a:cs typeface="Arial" panose="020B0604020202020204" pitchFamily="34" charset="0"/>
            </a:endParaRPr>
          </a:p>
          <a:p>
            <a:pPr lvl="0">
              <a:buFont typeface="Arial" panose="020B0604020202020204" pitchFamily="34" charset="0"/>
              <a:buChar char="•"/>
            </a:pPr>
            <a:r>
              <a:rPr lang="nl-BE" sz="1800" dirty="0">
                <a:latin typeface="Arial" panose="020B0604020202020204" pitchFamily="34" charset="0"/>
                <a:cs typeface="Arial" panose="020B0604020202020204" pitchFamily="34" charset="0"/>
              </a:rPr>
              <a:t>de identificatie van risicofactoren en van mechanismen die aan de basis liggen van het optreden van bijwerkingen. </a:t>
            </a:r>
          </a:p>
          <a:p>
            <a:pPr lvl="0">
              <a:buFont typeface="Arial" panose="020B0604020202020204" pitchFamily="34" charset="0"/>
              <a:buChar char="•"/>
            </a:pPr>
            <a:endParaRPr lang="nl-BE" sz="800" dirty="0">
              <a:latin typeface="Arial" panose="020B0604020202020204" pitchFamily="34" charset="0"/>
              <a:cs typeface="Arial" panose="020B0604020202020204" pitchFamily="34" charset="0"/>
            </a:endParaRPr>
          </a:p>
          <a:p>
            <a:pPr lvl="0">
              <a:buFont typeface="Arial" panose="020B0604020202020204" pitchFamily="34" charset="0"/>
              <a:buChar char="•"/>
            </a:pPr>
            <a:r>
              <a:rPr lang="nl-BE" sz="1800" dirty="0">
                <a:latin typeface="Arial" panose="020B0604020202020204" pitchFamily="34" charset="0"/>
                <a:cs typeface="Arial" panose="020B0604020202020204" pitchFamily="34" charset="0"/>
              </a:rPr>
              <a:t>het permanent </a:t>
            </a:r>
            <a:r>
              <a:rPr lang="nl-BE" sz="1800" dirty="0" err="1">
                <a:latin typeface="Arial" panose="020B0604020202020204" pitchFamily="34" charset="0"/>
                <a:cs typeface="Arial" panose="020B0604020202020204" pitchFamily="34" charset="0"/>
              </a:rPr>
              <a:t>herbeoordelen</a:t>
            </a:r>
            <a:r>
              <a:rPr lang="nl-BE" sz="1800" dirty="0">
                <a:latin typeface="Arial" panose="020B0604020202020204" pitchFamily="34" charset="0"/>
                <a:cs typeface="Arial" panose="020B0604020202020204" pitchFamily="34" charset="0"/>
              </a:rPr>
              <a:t> van de risico-batenverhouding van geneesmiddelen.</a:t>
            </a:r>
          </a:p>
          <a:p>
            <a:pPr lvl="0">
              <a:buFont typeface="Arial" panose="020B0604020202020204" pitchFamily="34" charset="0"/>
              <a:buChar char="•"/>
            </a:pPr>
            <a:endParaRPr lang="nl-BE" sz="800" dirty="0">
              <a:latin typeface="Arial" panose="020B0604020202020204" pitchFamily="34" charset="0"/>
              <a:cs typeface="Arial" panose="020B0604020202020204" pitchFamily="34" charset="0"/>
            </a:endParaRPr>
          </a:p>
          <a:p>
            <a:pPr lvl="0">
              <a:buFont typeface="Arial" panose="020B0604020202020204" pitchFamily="34" charset="0"/>
              <a:buChar char="•"/>
            </a:pPr>
            <a:r>
              <a:rPr lang="nl-BE" sz="1800" dirty="0">
                <a:latin typeface="Arial" panose="020B0604020202020204" pitchFamily="34" charset="0"/>
                <a:cs typeface="Arial" panose="020B0604020202020204" pitchFamily="34" charset="0"/>
              </a:rPr>
              <a:t>het verspreiden van informatie over bijwerkingen en interacties zodat ze minder zouden voorkomen en er minder therapeutische vergissingen zouden gebeuren.</a:t>
            </a:r>
          </a:p>
        </p:txBody>
      </p:sp>
      <p:sp>
        <p:nvSpPr>
          <p:cNvPr id="7" name="TextBox 6"/>
          <p:cNvSpPr txBox="1"/>
          <p:nvPr/>
        </p:nvSpPr>
        <p:spPr>
          <a:xfrm>
            <a:off x="1774826" y="1124744"/>
            <a:ext cx="5041255" cy="400110"/>
          </a:xfrm>
          <a:prstGeom prst="rect">
            <a:avLst/>
          </a:prstGeom>
          <a:noFill/>
        </p:spPr>
        <p:txBody>
          <a:bodyPr wrap="square" rtlCol="0">
            <a:spAutoFit/>
          </a:bodyPr>
          <a:lstStyle/>
          <a:p>
            <a:r>
              <a:rPr lang="nl-BE" b="1" dirty="0" err="1"/>
              <a:t>Farmacovigilantie</a:t>
            </a:r>
            <a:r>
              <a:rPr lang="nl-BE" b="1" dirty="0"/>
              <a:t> beoogt:</a:t>
            </a:r>
          </a:p>
        </p:txBody>
      </p:sp>
    </p:spTree>
    <p:extLst>
      <p:ext uri="{BB962C8B-B14F-4D97-AF65-F5344CB8AC3E}">
        <p14:creationId xmlns:p14="http://schemas.microsoft.com/office/powerpoint/2010/main" val="166033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20483"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6F65FD5C-D0C3-42E5-BB0E-CB10C6C1FF15}" type="slidenum">
              <a:rPr lang="nl-NL" altLang="nl-BE" sz="1000">
                <a:solidFill>
                  <a:srgbClr val="FFFFFF"/>
                </a:solidFill>
                <a:latin typeface="Arial" panose="020B0604020202020204" pitchFamily="34" charset="0"/>
              </a:rPr>
              <a:pPr>
                <a:spcBef>
                  <a:spcPct val="0"/>
                </a:spcBef>
                <a:buClrTx/>
                <a:buSzTx/>
                <a:buFontTx/>
                <a:buNone/>
              </a:pPr>
              <a:t>26</a:t>
            </a:fld>
            <a:endParaRPr lang="nl-NL" altLang="nl-BE" sz="1000">
              <a:solidFill>
                <a:srgbClr val="FFFFFF"/>
              </a:solidFill>
              <a:latin typeface="Arial" panose="020B0604020202020204" pitchFamily="34" charset="0"/>
            </a:endParaRPr>
          </a:p>
        </p:txBody>
      </p:sp>
      <p:sp>
        <p:nvSpPr>
          <p:cNvPr id="20484" name="Rectangle 124"/>
          <p:cNvSpPr>
            <a:spLocks noGrp="1" noChangeArrowheads="1"/>
          </p:cNvSpPr>
          <p:nvPr>
            <p:ph type="title"/>
          </p:nvPr>
        </p:nvSpPr>
        <p:spPr>
          <a:xfrm>
            <a:off x="1774825" y="0"/>
            <a:ext cx="8015288" cy="914400"/>
          </a:xfrm>
        </p:spPr>
        <p:txBody>
          <a:bodyPr/>
          <a:lstStyle/>
          <a:p>
            <a:pPr eaLnBrk="1" hangingPunct="1"/>
            <a:r>
              <a:rPr lang="nl-BE" altLang="nl-BE" sz="3000"/>
              <a:t>Classificering van ongewenste effecten</a:t>
            </a:r>
            <a:endParaRPr lang="en-US" altLang="nl-BE" sz="3000"/>
          </a:p>
        </p:txBody>
      </p:sp>
      <p:sp>
        <p:nvSpPr>
          <p:cNvPr id="75292" name="Text Box 540"/>
          <p:cNvSpPr txBox="1">
            <a:spLocks noChangeArrowheads="1"/>
          </p:cNvSpPr>
          <p:nvPr/>
        </p:nvSpPr>
        <p:spPr bwMode="auto">
          <a:xfrm>
            <a:off x="1847850" y="1052514"/>
            <a:ext cx="9361488" cy="743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008063">
              <a:spcBef>
                <a:spcPct val="0"/>
              </a:spcBef>
              <a:defRPr>
                <a:solidFill>
                  <a:schemeClr val="tx1"/>
                </a:solidFill>
                <a:latin typeface="Arial" charset="0"/>
              </a:defRPr>
            </a:lvl1pPr>
            <a:lvl2pPr algn="l" defTabSz="1008063">
              <a:spcBef>
                <a:spcPct val="0"/>
              </a:spcBef>
              <a:defRPr>
                <a:solidFill>
                  <a:schemeClr val="tx1"/>
                </a:solidFill>
                <a:latin typeface="Arial" charset="0"/>
              </a:defRPr>
            </a:lvl2pPr>
            <a:lvl3pPr algn="l" defTabSz="1008063">
              <a:spcBef>
                <a:spcPct val="0"/>
              </a:spcBef>
              <a:defRPr>
                <a:solidFill>
                  <a:schemeClr val="tx1"/>
                </a:solidFill>
                <a:latin typeface="Arial" charset="0"/>
              </a:defRPr>
            </a:lvl3pPr>
            <a:lvl4pPr algn="l" defTabSz="1008063">
              <a:spcBef>
                <a:spcPct val="0"/>
              </a:spcBef>
              <a:defRPr>
                <a:solidFill>
                  <a:schemeClr val="tx1"/>
                </a:solidFill>
                <a:latin typeface="Arial" charset="0"/>
              </a:defRPr>
            </a:lvl4pPr>
            <a:lvl5pPr algn="l" defTabSz="1008063">
              <a:spcBef>
                <a:spcPct val="0"/>
              </a:spcBef>
              <a:defRPr>
                <a:solidFill>
                  <a:schemeClr val="tx1"/>
                </a:solidFill>
                <a:latin typeface="Arial" charset="0"/>
              </a:defRPr>
            </a:lvl5pPr>
            <a:lvl6pPr defTabSz="1008063" fontAlgn="base">
              <a:spcBef>
                <a:spcPct val="0"/>
              </a:spcBef>
              <a:spcAft>
                <a:spcPct val="0"/>
              </a:spcAft>
              <a:defRPr>
                <a:solidFill>
                  <a:schemeClr val="tx1"/>
                </a:solidFill>
                <a:latin typeface="Arial" charset="0"/>
              </a:defRPr>
            </a:lvl6pPr>
            <a:lvl7pPr defTabSz="1008063" fontAlgn="base">
              <a:spcBef>
                <a:spcPct val="0"/>
              </a:spcBef>
              <a:spcAft>
                <a:spcPct val="0"/>
              </a:spcAft>
              <a:defRPr>
                <a:solidFill>
                  <a:schemeClr val="tx1"/>
                </a:solidFill>
                <a:latin typeface="Arial" charset="0"/>
              </a:defRPr>
            </a:lvl7pPr>
            <a:lvl8pPr defTabSz="1008063" fontAlgn="base">
              <a:spcBef>
                <a:spcPct val="0"/>
              </a:spcBef>
              <a:spcAft>
                <a:spcPct val="0"/>
              </a:spcAft>
              <a:defRPr>
                <a:solidFill>
                  <a:schemeClr val="tx1"/>
                </a:solidFill>
                <a:latin typeface="Arial" charset="0"/>
              </a:defRPr>
            </a:lvl8pPr>
            <a:lvl9pPr defTabSz="1008063" fontAlgn="base">
              <a:spcBef>
                <a:spcPct val="0"/>
              </a:spcBef>
              <a:spcAft>
                <a:spcPct val="0"/>
              </a:spcAft>
              <a:defRPr>
                <a:solidFill>
                  <a:schemeClr val="tx1"/>
                </a:solidFill>
                <a:latin typeface="Arial" charset="0"/>
              </a:defRPr>
            </a:lvl9pPr>
          </a:lstStyle>
          <a:p>
            <a:pPr eaLnBrk="1" hangingPunct="1">
              <a:spcBef>
                <a:spcPct val="50000"/>
              </a:spcBef>
              <a:defRPr/>
            </a:pPr>
            <a:endParaRPr lang="nl-BE" sz="1000" b="1" dirty="0"/>
          </a:p>
          <a:p>
            <a:pPr eaLnBrk="1" hangingPunct="1">
              <a:spcBef>
                <a:spcPct val="50000"/>
              </a:spcBef>
              <a:defRPr/>
            </a:pPr>
            <a:r>
              <a:rPr lang="nl-BE" sz="2400" b="1" dirty="0"/>
              <a:t>Graad van ernst (1)</a:t>
            </a:r>
            <a:endParaRPr lang="nl-BE" b="1" dirty="0"/>
          </a:p>
          <a:p>
            <a:pPr eaLnBrk="1" hangingPunct="1">
              <a:lnSpc>
                <a:spcPct val="120000"/>
              </a:lnSpc>
              <a:spcBef>
                <a:spcPct val="50000"/>
              </a:spcBef>
              <a:buClr>
                <a:schemeClr val="accent1"/>
              </a:buClr>
              <a:buSzPct val="120000"/>
              <a:buFontTx/>
              <a:buChar char="•"/>
              <a:defRPr/>
            </a:pPr>
            <a:r>
              <a:rPr lang="nl-BE" sz="2400" b="1" dirty="0"/>
              <a:t> </a:t>
            </a:r>
            <a:r>
              <a:rPr lang="nl-BE" dirty="0"/>
              <a:t>Graad van ernst</a:t>
            </a:r>
          </a:p>
          <a:p>
            <a:pPr lvl="1" eaLnBrk="1" hangingPunct="1">
              <a:lnSpc>
                <a:spcPct val="120000"/>
              </a:lnSpc>
              <a:spcBef>
                <a:spcPct val="20000"/>
              </a:spcBef>
              <a:buClr>
                <a:schemeClr val="tx1"/>
              </a:buClr>
              <a:buFont typeface="Symbol" pitchFamily="18" charset="2"/>
              <a:buChar char="®"/>
              <a:defRPr/>
            </a:pPr>
            <a:r>
              <a:rPr lang="nl-BE" sz="1800" dirty="0"/>
              <a:t>  </a:t>
            </a:r>
            <a:r>
              <a:rPr lang="nl-BE" sz="1900" i="1" dirty="0"/>
              <a:t>licht</a:t>
            </a:r>
            <a:r>
              <a:rPr lang="nl-BE" sz="1900" dirty="0"/>
              <a:t> (mild) – </a:t>
            </a:r>
            <a:r>
              <a:rPr lang="nl-BE" sz="1900" i="1" dirty="0"/>
              <a:t>matig</a:t>
            </a:r>
            <a:r>
              <a:rPr lang="nl-BE" sz="1900" dirty="0"/>
              <a:t> (moderate) – </a:t>
            </a:r>
            <a:r>
              <a:rPr lang="nl-BE" sz="1900" i="1" dirty="0"/>
              <a:t>ernstig</a:t>
            </a:r>
            <a:r>
              <a:rPr lang="nl-BE" sz="1900" dirty="0"/>
              <a:t> (severe)</a:t>
            </a:r>
          </a:p>
          <a:p>
            <a:pPr lvl="1" algn="just" eaLnBrk="1" hangingPunct="1">
              <a:lnSpc>
                <a:spcPct val="120000"/>
              </a:lnSpc>
              <a:spcBef>
                <a:spcPct val="20000"/>
              </a:spcBef>
              <a:buClr>
                <a:schemeClr val="tx1"/>
              </a:buClr>
              <a:buFont typeface="Symbol" pitchFamily="18" charset="2"/>
              <a:buChar char="®"/>
              <a:defRPr/>
            </a:pPr>
            <a:r>
              <a:rPr lang="nl-BE" sz="1900" dirty="0"/>
              <a:t>  </a:t>
            </a:r>
            <a:r>
              <a:rPr lang="nl-BE" sz="1900" i="1" dirty="0">
                <a:effectLst>
                  <a:outerShdw blurRad="38100" dist="38100" dir="2700000" algn="tl">
                    <a:srgbClr val="C0C0C0"/>
                  </a:outerShdw>
                </a:effectLst>
              </a:rPr>
              <a:t>ernstig</a:t>
            </a:r>
            <a:r>
              <a:rPr lang="nl-BE" sz="1900" dirty="0">
                <a:effectLst>
                  <a:outerShdw blurRad="38100" dist="38100" dir="2700000" algn="tl">
                    <a:srgbClr val="C0C0C0"/>
                  </a:outerShdw>
                </a:effectLst>
              </a:rPr>
              <a:t>:</a:t>
            </a:r>
            <a:r>
              <a:rPr lang="nl-BE" sz="1900" dirty="0"/>
              <a:t>   * levensbedreigend of overlijden</a:t>
            </a:r>
          </a:p>
          <a:p>
            <a:pPr lvl="4" algn="just" eaLnBrk="1" hangingPunct="1">
              <a:lnSpc>
                <a:spcPct val="120000"/>
              </a:lnSpc>
              <a:spcBef>
                <a:spcPct val="20000"/>
              </a:spcBef>
              <a:buClr>
                <a:schemeClr val="tx1"/>
              </a:buClr>
              <a:buFont typeface="Symbol" pitchFamily="18" charset="2"/>
              <a:buNone/>
              <a:defRPr/>
            </a:pPr>
            <a:r>
              <a:rPr lang="nl-BE" sz="1900" dirty="0"/>
              <a:t>* hospitalisatie (nieuw of verlengd)</a:t>
            </a:r>
          </a:p>
          <a:p>
            <a:pPr lvl="4" algn="just" eaLnBrk="1" hangingPunct="1">
              <a:lnSpc>
                <a:spcPct val="120000"/>
              </a:lnSpc>
              <a:spcBef>
                <a:spcPct val="20000"/>
              </a:spcBef>
              <a:buClr>
                <a:schemeClr val="tx1"/>
              </a:buClr>
              <a:buFont typeface="Symbol" pitchFamily="18" charset="2"/>
              <a:buNone/>
              <a:defRPr/>
            </a:pPr>
            <a:r>
              <a:rPr lang="nl-BE" sz="1900" dirty="0"/>
              <a:t>* invaliditeit of arbeidsongeschiktheid (belangrijk of permanent)</a:t>
            </a:r>
          </a:p>
          <a:p>
            <a:pPr lvl="4" algn="just" eaLnBrk="1" hangingPunct="1">
              <a:lnSpc>
                <a:spcPct val="120000"/>
              </a:lnSpc>
              <a:spcBef>
                <a:spcPct val="20000"/>
              </a:spcBef>
              <a:buClr>
                <a:schemeClr val="tx1"/>
              </a:buClr>
              <a:buFont typeface="Symbol" pitchFamily="18" charset="2"/>
              <a:buNone/>
              <a:defRPr/>
            </a:pPr>
            <a:r>
              <a:rPr lang="nl-BE" sz="1900" dirty="0"/>
              <a:t>* congenitale anomalieën</a:t>
            </a:r>
          </a:p>
          <a:p>
            <a:pPr lvl="4" algn="just" eaLnBrk="1" hangingPunct="1">
              <a:lnSpc>
                <a:spcPct val="120000"/>
              </a:lnSpc>
              <a:spcBef>
                <a:spcPct val="20000"/>
              </a:spcBef>
              <a:buClr>
                <a:schemeClr val="tx1"/>
              </a:buClr>
              <a:buFont typeface="Symbol" pitchFamily="18" charset="2"/>
              <a:buNone/>
              <a:defRPr/>
            </a:pPr>
            <a:r>
              <a:rPr lang="nl-BE" sz="1900" dirty="0"/>
              <a:t>* neoplasieën</a:t>
            </a:r>
          </a:p>
          <a:p>
            <a:pPr lvl="1" algn="just" eaLnBrk="1" hangingPunct="1">
              <a:lnSpc>
                <a:spcPct val="120000"/>
              </a:lnSpc>
              <a:spcBef>
                <a:spcPct val="20000"/>
              </a:spcBef>
              <a:buClr>
                <a:schemeClr val="tx1"/>
              </a:buClr>
              <a:buFont typeface="Symbol" pitchFamily="18" charset="2"/>
              <a:buNone/>
              <a:defRPr/>
            </a:pPr>
            <a:r>
              <a:rPr lang="nl-BE" sz="1900" dirty="0"/>
              <a:t>	            * interventie ter preventie van blijvend letsel of schade</a:t>
            </a:r>
          </a:p>
          <a:p>
            <a:pPr eaLnBrk="1" hangingPunct="1">
              <a:spcBef>
                <a:spcPct val="50000"/>
              </a:spcBef>
              <a:buClr>
                <a:schemeClr val="accent1"/>
              </a:buClr>
              <a:buSzPct val="120000"/>
              <a:defRPr/>
            </a:pPr>
            <a:endParaRPr lang="nl-BE" sz="1800" dirty="0"/>
          </a:p>
          <a:p>
            <a:pPr eaLnBrk="1" hangingPunct="1">
              <a:spcBef>
                <a:spcPct val="50000"/>
              </a:spcBef>
              <a:defRPr/>
            </a:pPr>
            <a:endParaRPr lang="nl-BE" sz="1800" dirty="0"/>
          </a:p>
          <a:p>
            <a:pPr eaLnBrk="1" hangingPunct="1">
              <a:spcBef>
                <a:spcPct val="50000"/>
              </a:spcBef>
              <a:defRPr/>
            </a:pPr>
            <a:endParaRPr lang="nl-BE" dirty="0"/>
          </a:p>
          <a:p>
            <a:pPr eaLnBrk="1" hangingPunct="1">
              <a:spcBef>
                <a:spcPct val="50000"/>
              </a:spcBef>
              <a:defRPr/>
            </a:pPr>
            <a:endParaRPr lang="nl-BE" dirty="0"/>
          </a:p>
          <a:p>
            <a:pPr eaLnBrk="1" hangingPunct="1">
              <a:spcBef>
                <a:spcPct val="50000"/>
              </a:spcBef>
              <a:defRPr/>
            </a:pPr>
            <a:endParaRPr lang="nl-BE" dirty="0"/>
          </a:p>
          <a:p>
            <a:pPr eaLnBrk="1" hangingPunct="1">
              <a:spcBef>
                <a:spcPct val="50000"/>
              </a:spcBef>
              <a:defRPr/>
            </a:pPr>
            <a:endParaRPr lang="nl-BE" dirty="0"/>
          </a:p>
          <a:p>
            <a:pPr eaLnBrk="1" hangingPunct="1">
              <a:spcBef>
                <a:spcPct val="50000"/>
              </a:spcBef>
              <a:defRPr/>
            </a:pPr>
            <a:endParaRPr lang="en-US" dirty="0"/>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29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29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29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29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29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2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22531"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3C40C3D0-E0D4-4914-85C7-0EF42A6CC927}" type="slidenum">
              <a:rPr lang="nl-NL" altLang="nl-BE" sz="1000">
                <a:solidFill>
                  <a:srgbClr val="FFFFFF"/>
                </a:solidFill>
                <a:latin typeface="Arial" panose="020B0604020202020204" pitchFamily="34" charset="0"/>
              </a:rPr>
              <a:pPr>
                <a:spcBef>
                  <a:spcPct val="0"/>
                </a:spcBef>
                <a:buClrTx/>
                <a:buSzTx/>
                <a:buFontTx/>
                <a:buNone/>
              </a:pPr>
              <a:t>27</a:t>
            </a:fld>
            <a:endParaRPr lang="nl-NL" altLang="nl-BE" sz="1000">
              <a:solidFill>
                <a:srgbClr val="FFFFFF"/>
              </a:solidFill>
              <a:latin typeface="Arial" panose="020B0604020202020204" pitchFamily="34" charset="0"/>
            </a:endParaRPr>
          </a:p>
        </p:txBody>
      </p:sp>
      <p:sp>
        <p:nvSpPr>
          <p:cNvPr id="22532" name="Rectangle 2"/>
          <p:cNvSpPr>
            <a:spLocks noGrp="1" noChangeArrowheads="1"/>
          </p:cNvSpPr>
          <p:nvPr>
            <p:ph type="title"/>
          </p:nvPr>
        </p:nvSpPr>
        <p:spPr/>
        <p:txBody>
          <a:bodyPr/>
          <a:lstStyle/>
          <a:p>
            <a:pPr eaLnBrk="1" hangingPunct="1"/>
            <a:r>
              <a:rPr lang="nl-BE" altLang="nl-BE" sz="3000"/>
              <a:t>Classificering van ongewenste effecten</a:t>
            </a:r>
            <a:endParaRPr lang="nl-NL" altLang="nl-BE" sz="3000"/>
          </a:p>
        </p:txBody>
      </p:sp>
      <p:sp>
        <p:nvSpPr>
          <p:cNvPr id="22533" name="Rectangle 3"/>
          <p:cNvSpPr>
            <a:spLocks noGrp="1" noChangeArrowheads="1"/>
          </p:cNvSpPr>
          <p:nvPr>
            <p:ph type="body" idx="1"/>
          </p:nvPr>
        </p:nvSpPr>
        <p:spPr>
          <a:xfrm>
            <a:off x="2135188" y="1241426"/>
            <a:ext cx="8532812" cy="4767263"/>
          </a:xfrm>
        </p:spPr>
        <p:txBody>
          <a:bodyPr/>
          <a:lstStyle/>
          <a:p>
            <a:pPr eaLnBrk="1" hangingPunct="1">
              <a:buFont typeface="Wingdings" panose="05000000000000000000" pitchFamily="2" charset="2"/>
              <a:buNone/>
            </a:pPr>
            <a:r>
              <a:rPr lang="nl-BE" altLang="nl-BE" sz="2400" b="1">
                <a:solidFill>
                  <a:schemeClr val="tx1"/>
                </a:solidFill>
                <a:latin typeface="Arial" panose="020B0604020202020204" pitchFamily="34" charset="0"/>
              </a:rPr>
              <a:t>Graad van ernst (2)</a:t>
            </a:r>
          </a:p>
          <a:p>
            <a:pPr eaLnBrk="1" hangingPunct="1">
              <a:lnSpc>
                <a:spcPct val="160000"/>
              </a:lnSpc>
            </a:pPr>
            <a:r>
              <a:rPr lang="nl-BE" altLang="nl-BE" sz="2000">
                <a:solidFill>
                  <a:schemeClr val="tx1"/>
                </a:solidFill>
                <a:latin typeface="Arial" panose="020B0604020202020204" pitchFamily="34" charset="0"/>
              </a:rPr>
              <a:t>Indeling</a:t>
            </a:r>
          </a:p>
          <a:p>
            <a:pPr eaLnBrk="1" hangingPunct="1">
              <a:lnSpc>
                <a:spcPct val="50000"/>
              </a:lnSpc>
            </a:pPr>
            <a:endParaRPr lang="nl-BE" altLang="nl-BE" sz="2000">
              <a:solidFill>
                <a:schemeClr val="tx1"/>
              </a:solidFill>
              <a:latin typeface="Arial" panose="020B0604020202020204" pitchFamily="34" charset="0"/>
            </a:endParaRPr>
          </a:p>
          <a:p>
            <a:pPr lvl="1" eaLnBrk="1" hangingPunct="1">
              <a:lnSpc>
                <a:spcPct val="120000"/>
              </a:lnSpc>
            </a:pPr>
            <a:r>
              <a:rPr lang="nl-BE" altLang="nl-BE" sz="1800">
                <a:solidFill>
                  <a:schemeClr val="tx1"/>
                </a:solidFill>
                <a:latin typeface="Arial" panose="020B0604020202020204" pitchFamily="34" charset="0"/>
              </a:rPr>
              <a:t>niveau</a:t>
            </a:r>
            <a:r>
              <a:rPr lang="nl-BE" altLang="nl-BE" sz="1800" b="1">
                <a:solidFill>
                  <a:schemeClr val="tx1"/>
                </a:solidFill>
                <a:latin typeface="Arial" panose="020B0604020202020204" pitchFamily="34" charset="0"/>
              </a:rPr>
              <a:t> 1</a:t>
            </a:r>
            <a:r>
              <a:rPr lang="nl-BE" altLang="nl-BE" sz="1800">
                <a:solidFill>
                  <a:schemeClr val="tx1"/>
                </a:solidFill>
                <a:latin typeface="Arial" panose="020B0604020202020204" pitchFamily="34" charset="0"/>
              </a:rPr>
              <a:t>:</a:t>
            </a:r>
            <a:r>
              <a:rPr lang="nl-BE" altLang="nl-BE" sz="1600">
                <a:solidFill>
                  <a:schemeClr val="tx1"/>
                </a:solidFill>
                <a:latin typeface="Arial" panose="020B0604020202020204" pitchFamily="34" charset="0"/>
              </a:rPr>
              <a:t> GM behouden zonder dosisaanpassing</a:t>
            </a:r>
          </a:p>
          <a:p>
            <a:pPr lvl="1" eaLnBrk="1" hangingPunct="1">
              <a:lnSpc>
                <a:spcPct val="120000"/>
              </a:lnSpc>
            </a:pPr>
            <a:r>
              <a:rPr lang="nl-BE" altLang="nl-BE" sz="1800">
                <a:solidFill>
                  <a:schemeClr val="tx1"/>
                </a:solidFill>
                <a:latin typeface="Arial" panose="020B0604020202020204" pitchFamily="34" charset="0"/>
              </a:rPr>
              <a:t>niveau </a:t>
            </a:r>
            <a:r>
              <a:rPr lang="nl-BE" altLang="nl-BE" sz="1800" b="1">
                <a:solidFill>
                  <a:schemeClr val="tx1"/>
                </a:solidFill>
                <a:latin typeface="Arial" panose="020B0604020202020204" pitchFamily="34" charset="0"/>
              </a:rPr>
              <a:t>2</a:t>
            </a:r>
            <a:r>
              <a:rPr lang="nl-BE" altLang="nl-BE" sz="1800">
                <a:solidFill>
                  <a:schemeClr val="tx1"/>
                </a:solidFill>
                <a:latin typeface="Arial" panose="020B0604020202020204" pitchFamily="34" charset="0"/>
              </a:rPr>
              <a:t>:</a:t>
            </a:r>
            <a:r>
              <a:rPr lang="nl-BE" altLang="nl-BE" sz="1600">
                <a:solidFill>
                  <a:schemeClr val="tx1"/>
                </a:solidFill>
                <a:latin typeface="Arial" panose="020B0604020202020204" pitchFamily="34" charset="0"/>
              </a:rPr>
              <a:t> dosisaanpassing of GM gestopt </a:t>
            </a:r>
            <a:r>
              <a:rPr lang="nl-BE" altLang="nl-BE" sz="1600" b="1" u="sng">
                <a:solidFill>
                  <a:schemeClr val="tx1"/>
                </a:solidFill>
                <a:latin typeface="Arial" panose="020B0604020202020204" pitchFamily="34" charset="0"/>
              </a:rPr>
              <a:t>zonder</a:t>
            </a:r>
            <a:r>
              <a:rPr lang="nl-BE" altLang="nl-BE" sz="1600">
                <a:solidFill>
                  <a:schemeClr val="tx1"/>
                </a:solidFill>
                <a:latin typeface="Arial" panose="020B0604020202020204" pitchFamily="34" charset="0"/>
              </a:rPr>
              <a:t> corrigerende therapie</a:t>
            </a:r>
          </a:p>
          <a:p>
            <a:pPr lvl="1" eaLnBrk="1" hangingPunct="1">
              <a:lnSpc>
                <a:spcPct val="120000"/>
              </a:lnSpc>
            </a:pPr>
            <a:r>
              <a:rPr lang="nl-BE" altLang="nl-BE" sz="1800">
                <a:solidFill>
                  <a:schemeClr val="tx1"/>
                </a:solidFill>
                <a:latin typeface="Arial" panose="020B0604020202020204" pitchFamily="34" charset="0"/>
              </a:rPr>
              <a:t>niveau </a:t>
            </a:r>
            <a:r>
              <a:rPr lang="nl-BE" altLang="nl-BE" sz="1800" b="1">
                <a:solidFill>
                  <a:schemeClr val="tx1"/>
                </a:solidFill>
                <a:latin typeface="Arial" panose="020B0604020202020204" pitchFamily="34" charset="0"/>
              </a:rPr>
              <a:t>3</a:t>
            </a:r>
            <a:r>
              <a:rPr lang="nl-BE" altLang="nl-BE" sz="1800">
                <a:solidFill>
                  <a:schemeClr val="tx1"/>
                </a:solidFill>
                <a:latin typeface="Arial" panose="020B0604020202020204" pitchFamily="34" charset="0"/>
              </a:rPr>
              <a:t>:</a:t>
            </a:r>
            <a:r>
              <a:rPr lang="nl-BE" altLang="nl-BE" sz="1600">
                <a:solidFill>
                  <a:schemeClr val="tx1"/>
                </a:solidFill>
                <a:latin typeface="Arial" panose="020B0604020202020204" pitchFamily="34" charset="0"/>
              </a:rPr>
              <a:t> dosisaanpassing of GM gestopt </a:t>
            </a:r>
            <a:r>
              <a:rPr lang="nl-BE" altLang="nl-BE" sz="1600" b="1" u="sng">
                <a:solidFill>
                  <a:schemeClr val="tx1"/>
                </a:solidFill>
                <a:latin typeface="Arial" panose="020B0604020202020204" pitchFamily="34" charset="0"/>
              </a:rPr>
              <a:t>met</a:t>
            </a:r>
            <a:r>
              <a:rPr lang="nl-BE" altLang="nl-BE" sz="1600">
                <a:solidFill>
                  <a:schemeClr val="tx1"/>
                </a:solidFill>
                <a:latin typeface="Arial" panose="020B0604020202020204" pitchFamily="34" charset="0"/>
              </a:rPr>
              <a:t> corrigerende therapie</a:t>
            </a:r>
          </a:p>
          <a:p>
            <a:pPr lvl="1" eaLnBrk="1" hangingPunct="1">
              <a:lnSpc>
                <a:spcPct val="120000"/>
              </a:lnSpc>
            </a:pPr>
            <a:r>
              <a:rPr lang="nl-BE" altLang="nl-BE" sz="1800">
                <a:solidFill>
                  <a:schemeClr val="tx1"/>
                </a:solidFill>
                <a:latin typeface="Arial" panose="020B0604020202020204" pitchFamily="34" charset="0"/>
              </a:rPr>
              <a:t>niveau </a:t>
            </a:r>
            <a:r>
              <a:rPr lang="nl-BE" altLang="nl-BE" sz="1800" b="1">
                <a:solidFill>
                  <a:schemeClr val="tx1"/>
                </a:solidFill>
                <a:latin typeface="Arial" panose="020B0604020202020204" pitchFamily="34" charset="0"/>
              </a:rPr>
              <a:t>4</a:t>
            </a:r>
            <a:r>
              <a:rPr lang="nl-BE" altLang="nl-BE" sz="1800">
                <a:solidFill>
                  <a:schemeClr val="tx1"/>
                </a:solidFill>
                <a:latin typeface="Arial" panose="020B0604020202020204" pitchFamily="34" charset="0"/>
              </a:rPr>
              <a:t>:</a:t>
            </a:r>
            <a:r>
              <a:rPr lang="nl-BE" altLang="nl-BE" sz="1600">
                <a:solidFill>
                  <a:schemeClr val="tx1"/>
                </a:solidFill>
                <a:latin typeface="Arial" panose="020B0604020202020204" pitchFamily="34" charset="0"/>
              </a:rPr>
              <a:t> opname op urgentie/intensieve zorgen</a:t>
            </a:r>
          </a:p>
          <a:p>
            <a:pPr lvl="1" eaLnBrk="1" hangingPunct="1">
              <a:lnSpc>
                <a:spcPct val="120000"/>
              </a:lnSpc>
            </a:pPr>
            <a:r>
              <a:rPr lang="nl-BE" altLang="nl-BE" sz="1800">
                <a:solidFill>
                  <a:schemeClr val="tx1"/>
                </a:solidFill>
                <a:latin typeface="Arial" panose="020B0604020202020204" pitchFamily="34" charset="0"/>
              </a:rPr>
              <a:t>niveau </a:t>
            </a:r>
            <a:r>
              <a:rPr lang="nl-BE" altLang="nl-BE" sz="1800" b="1">
                <a:solidFill>
                  <a:schemeClr val="tx1"/>
                </a:solidFill>
                <a:latin typeface="Arial" panose="020B0604020202020204" pitchFamily="34" charset="0"/>
              </a:rPr>
              <a:t>5</a:t>
            </a:r>
            <a:r>
              <a:rPr lang="nl-BE" altLang="nl-BE" sz="1800">
                <a:solidFill>
                  <a:schemeClr val="tx1"/>
                </a:solidFill>
                <a:latin typeface="Arial" panose="020B0604020202020204" pitchFamily="34" charset="0"/>
              </a:rPr>
              <a:t>:</a:t>
            </a:r>
            <a:r>
              <a:rPr lang="nl-BE" altLang="nl-BE" sz="1600">
                <a:solidFill>
                  <a:schemeClr val="tx1"/>
                </a:solidFill>
                <a:latin typeface="Arial" panose="020B0604020202020204" pitchFamily="34" charset="0"/>
              </a:rPr>
              <a:t> blijvende schade bij de patiënt</a:t>
            </a:r>
          </a:p>
          <a:p>
            <a:pPr lvl="1" eaLnBrk="1" hangingPunct="1">
              <a:lnSpc>
                <a:spcPct val="120000"/>
              </a:lnSpc>
            </a:pPr>
            <a:r>
              <a:rPr lang="nl-BE" altLang="nl-BE" sz="1800">
                <a:solidFill>
                  <a:schemeClr val="tx1"/>
                </a:solidFill>
                <a:latin typeface="Arial" panose="020B0604020202020204" pitchFamily="34" charset="0"/>
              </a:rPr>
              <a:t>niveau </a:t>
            </a:r>
            <a:r>
              <a:rPr lang="nl-BE" altLang="nl-BE" sz="1800" b="1">
                <a:solidFill>
                  <a:schemeClr val="tx1"/>
                </a:solidFill>
                <a:latin typeface="Arial" panose="020B0604020202020204" pitchFamily="34" charset="0"/>
              </a:rPr>
              <a:t>6</a:t>
            </a:r>
            <a:r>
              <a:rPr lang="nl-BE" altLang="nl-BE" sz="1800">
                <a:solidFill>
                  <a:schemeClr val="tx1"/>
                </a:solidFill>
                <a:latin typeface="Arial" panose="020B0604020202020204" pitchFamily="34" charset="0"/>
              </a:rPr>
              <a:t>:</a:t>
            </a:r>
            <a:r>
              <a:rPr lang="nl-BE" altLang="nl-BE" sz="1600">
                <a:solidFill>
                  <a:schemeClr val="tx1"/>
                </a:solidFill>
                <a:latin typeface="Arial" panose="020B0604020202020204" pitchFamily="34" charset="0"/>
              </a:rPr>
              <a:t> onrechtstreekse of rechtstreekse oorzaak van overlijden</a:t>
            </a:r>
          </a:p>
          <a:p>
            <a:pPr eaLnBrk="1" hangingPunct="1">
              <a:buFont typeface="Wingdings" panose="05000000000000000000" pitchFamily="2" charset="2"/>
              <a:buNone/>
            </a:pPr>
            <a:endParaRPr lang="nl-NL" altLang="nl-BE" sz="1700" b="1">
              <a:solidFill>
                <a:schemeClr val="tx1"/>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2355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155958CA-A5AE-46E3-AC21-7E8FD879B056}" type="slidenum">
              <a:rPr lang="nl-NL" altLang="nl-BE" sz="1000">
                <a:solidFill>
                  <a:srgbClr val="FFFFFF"/>
                </a:solidFill>
                <a:latin typeface="Arial" panose="020B0604020202020204" pitchFamily="34" charset="0"/>
              </a:rPr>
              <a:pPr>
                <a:spcBef>
                  <a:spcPct val="0"/>
                </a:spcBef>
                <a:buClrTx/>
                <a:buSzTx/>
                <a:buFontTx/>
                <a:buNone/>
              </a:pPr>
              <a:t>28</a:t>
            </a:fld>
            <a:endParaRPr lang="nl-NL" altLang="nl-BE" sz="1000">
              <a:solidFill>
                <a:srgbClr val="FFFFFF"/>
              </a:solidFill>
              <a:latin typeface="Arial" panose="020B0604020202020204" pitchFamily="34" charset="0"/>
            </a:endParaRPr>
          </a:p>
        </p:txBody>
      </p:sp>
      <p:sp>
        <p:nvSpPr>
          <p:cNvPr id="23556" name="Rectangle 2"/>
          <p:cNvSpPr>
            <a:spLocks noGrp="1" noChangeArrowheads="1"/>
          </p:cNvSpPr>
          <p:nvPr>
            <p:ph type="title"/>
          </p:nvPr>
        </p:nvSpPr>
        <p:spPr/>
        <p:txBody>
          <a:bodyPr/>
          <a:lstStyle/>
          <a:p>
            <a:pPr eaLnBrk="1" hangingPunct="1"/>
            <a:r>
              <a:rPr lang="nl-BE" altLang="nl-BE" sz="3000"/>
              <a:t>Classificering van ongewenste effecten</a:t>
            </a:r>
            <a:endParaRPr lang="en-US" altLang="nl-BE" sz="3000"/>
          </a:p>
        </p:txBody>
      </p:sp>
      <p:sp>
        <p:nvSpPr>
          <p:cNvPr id="116739" name="Rectangle 3"/>
          <p:cNvSpPr>
            <a:spLocks noGrp="1" noChangeArrowheads="1"/>
          </p:cNvSpPr>
          <p:nvPr>
            <p:ph type="body" idx="1"/>
          </p:nvPr>
        </p:nvSpPr>
        <p:spPr>
          <a:xfrm>
            <a:off x="2208213" y="1628776"/>
            <a:ext cx="8107362" cy="3267075"/>
          </a:xfrm>
        </p:spPr>
        <p:txBody>
          <a:bodyPr/>
          <a:lstStyle/>
          <a:p>
            <a:pPr eaLnBrk="1" hangingPunct="1">
              <a:lnSpc>
                <a:spcPct val="90000"/>
              </a:lnSpc>
            </a:pPr>
            <a:r>
              <a:rPr lang="nl-BE" altLang="nl-BE" sz="1900" b="1">
                <a:solidFill>
                  <a:srgbClr val="0033CC"/>
                </a:solidFill>
                <a:latin typeface="Arial" panose="020B0604020202020204" pitchFamily="34" charset="0"/>
              </a:rPr>
              <a:t>Type A (augmented) reacties</a:t>
            </a:r>
          </a:p>
          <a:p>
            <a:pPr lvl="1" eaLnBrk="1" hangingPunct="1">
              <a:lnSpc>
                <a:spcPct val="90000"/>
              </a:lnSpc>
            </a:pPr>
            <a:r>
              <a:rPr lang="nl-BE" altLang="nl-BE" sz="1800">
                <a:solidFill>
                  <a:schemeClr val="tx1"/>
                </a:solidFill>
                <a:latin typeface="Arial" panose="020B0604020202020204" pitchFamily="34" charset="0"/>
              </a:rPr>
              <a:t>veroorzaakt door </a:t>
            </a:r>
            <a:r>
              <a:rPr lang="nl-BE" altLang="nl-BE" sz="1800" u="sng">
                <a:solidFill>
                  <a:srgbClr val="0066FF"/>
                </a:solidFill>
                <a:latin typeface="Arial" panose="020B0604020202020204" pitchFamily="34" charset="0"/>
              </a:rPr>
              <a:t>geneesmiddelgebonden</a:t>
            </a:r>
            <a:r>
              <a:rPr lang="nl-BE" altLang="nl-BE" sz="1800">
                <a:solidFill>
                  <a:schemeClr val="tx1"/>
                </a:solidFill>
                <a:latin typeface="Arial" panose="020B0604020202020204" pitchFamily="34" charset="0"/>
              </a:rPr>
              <a:t> factoren</a:t>
            </a:r>
          </a:p>
          <a:p>
            <a:pPr lvl="1" eaLnBrk="1" hangingPunct="1">
              <a:lnSpc>
                <a:spcPct val="90000"/>
              </a:lnSpc>
            </a:pPr>
            <a:r>
              <a:rPr lang="nl-BE" altLang="nl-BE" sz="1800">
                <a:solidFill>
                  <a:schemeClr val="tx1"/>
                </a:solidFill>
                <a:latin typeface="Arial" panose="020B0604020202020204" pitchFamily="34" charset="0"/>
              </a:rPr>
              <a:t>dosisafhankelijk</a:t>
            </a:r>
          </a:p>
          <a:p>
            <a:pPr lvl="1" eaLnBrk="1" hangingPunct="1">
              <a:lnSpc>
                <a:spcPct val="90000"/>
              </a:lnSpc>
            </a:pPr>
            <a:r>
              <a:rPr lang="nl-BE" altLang="nl-BE" sz="1800">
                <a:solidFill>
                  <a:schemeClr val="tx1"/>
                </a:solidFill>
                <a:latin typeface="Arial" panose="020B0604020202020204" pitchFamily="34" charset="0"/>
              </a:rPr>
              <a:t>overdreven, maar voorspelbare farmacologische werking GM toegediend in therapeutische dosis</a:t>
            </a:r>
          </a:p>
          <a:p>
            <a:pPr lvl="1" eaLnBrk="1" hangingPunct="1">
              <a:lnSpc>
                <a:spcPct val="90000"/>
              </a:lnSpc>
              <a:buFont typeface="Wingdings 3" panose="05040102010807070707" pitchFamily="18" charset="2"/>
              <a:buNone/>
            </a:pPr>
            <a:r>
              <a:rPr lang="nl-BE" altLang="nl-BE" sz="1800">
                <a:solidFill>
                  <a:schemeClr val="tx1"/>
                </a:solidFill>
                <a:latin typeface="Arial" panose="020B0604020202020204" pitchFamily="34" charset="0"/>
              </a:rPr>
              <a:t>		vb: hemorragie door antico; hypoglycemie met antidiabetica</a:t>
            </a:r>
          </a:p>
          <a:p>
            <a:pPr lvl="1" eaLnBrk="1" hangingPunct="1">
              <a:lnSpc>
                <a:spcPct val="90000"/>
              </a:lnSpc>
              <a:buFont typeface="Wingdings 3" panose="05040102010807070707" pitchFamily="18" charset="2"/>
              <a:buNone/>
            </a:pPr>
            <a:endParaRPr lang="nl-BE" altLang="nl-BE" sz="1800">
              <a:solidFill>
                <a:schemeClr val="tx1"/>
              </a:solidFill>
              <a:latin typeface="Arial" panose="020B0604020202020204" pitchFamily="34" charset="0"/>
            </a:endParaRPr>
          </a:p>
          <a:p>
            <a:pPr lvl="1" eaLnBrk="1" hangingPunct="1">
              <a:lnSpc>
                <a:spcPct val="90000"/>
              </a:lnSpc>
            </a:pPr>
            <a:endParaRPr lang="nl-BE" altLang="nl-BE" sz="1800">
              <a:solidFill>
                <a:schemeClr val="tx1"/>
              </a:solidFill>
              <a:latin typeface="Arial" panose="020B0604020202020204" pitchFamily="34" charset="0"/>
            </a:endParaRPr>
          </a:p>
          <a:p>
            <a:pPr lvl="1" eaLnBrk="1" hangingPunct="1">
              <a:lnSpc>
                <a:spcPct val="90000"/>
              </a:lnSpc>
              <a:buFont typeface="Wingdings 3" panose="05040102010807070707" pitchFamily="18" charset="2"/>
              <a:buNone/>
            </a:pPr>
            <a:r>
              <a:rPr lang="nl-BE" altLang="nl-BE" sz="1600">
                <a:solidFill>
                  <a:schemeClr val="tx1"/>
                </a:solidFill>
                <a:latin typeface="Arial" panose="020B0604020202020204" pitchFamily="34" charset="0"/>
              </a:rPr>
              <a:t>	</a:t>
            </a:r>
          </a:p>
          <a:p>
            <a:pPr lvl="1" eaLnBrk="1" hangingPunct="1">
              <a:lnSpc>
                <a:spcPct val="90000"/>
              </a:lnSpc>
              <a:buFont typeface="Wingdings 3" panose="05040102010807070707" pitchFamily="18" charset="2"/>
              <a:buNone/>
            </a:pPr>
            <a:endParaRPr lang="nl-BE" altLang="nl-BE" sz="1600">
              <a:solidFill>
                <a:schemeClr val="tx1"/>
              </a:solidFill>
              <a:latin typeface="Arial" panose="020B0604020202020204" pitchFamily="34" charset="0"/>
            </a:endParaRPr>
          </a:p>
          <a:p>
            <a:pPr lvl="1" eaLnBrk="1" hangingPunct="1">
              <a:lnSpc>
                <a:spcPct val="90000"/>
              </a:lnSpc>
              <a:buFont typeface="Wingdings 3" panose="05040102010807070707" pitchFamily="18" charset="2"/>
              <a:buNone/>
            </a:pPr>
            <a:r>
              <a:rPr lang="nl-BE" altLang="nl-BE" sz="1600">
                <a:solidFill>
                  <a:schemeClr val="tx1"/>
                </a:solidFill>
                <a:latin typeface="Arial" panose="020B0604020202020204" pitchFamily="34" charset="0"/>
              </a:rPr>
              <a:t>         </a:t>
            </a:r>
          </a:p>
          <a:p>
            <a:pPr lvl="1" eaLnBrk="1" hangingPunct="1">
              <a:lnSpc>
                <a:spcPct val="90000"/>
              </a:lnSpc>
            </a:pPr>
            <a:endParaRPr lang="en-US" altLang="nl-BE" sz="1600">
              <a:solidFill>
                <a:schemeClr val="tx1"/>
              </a:solidFill>
              <a:latin typeface="Arial" panose="020B0604020202020204" pitchFamily="34" charset="0"/>
            </a:endParaRPr>
          </a:p>
        </p:txBody>
      </p:sp>
      <p:sp>
        <p:nvSpPr>
          <p:cNvPr id="116740" name="Rectangle 4"/>
          <p:cNvSpPr>
            <a:spLocks noChangeArrowheads="1"/>
          </p:cNvSpPr>
          <p:nvPr/>
        </p:nvSpPr>
        <p:spPr bwMode="auto">
          <a:xfrm>
            <a:off x="2208213" y="3644901"/>
            <a:ext cx="8107362"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6125" indent="-38100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80000"/>
              </a:lnSpc>
            </a:pPr>
            <a:r>
              <a:rPr lang="nl-BE" altLang="nl-BE" sz="1900" b="1">
                <a:solidFill>
                  <a:srgbClr val="0033CC"/>
                </a:solidFill>
                <a:latin typeface="Arial" panose="020B0604020202020204" pitchFamily="34" charset="0"/>
              </a:rPr>
              <a:t>Type B (bizarre) of idiosyncratische reacties</a:t>
            </a:r>
          </a:p>
          <a:p>
            <a:pPr lvl="1" eaLnBrk="1" hangingPunct="1">
              <a:lnSpc>
                <a:spcPct val="80000"/>
              </a:lnSpc>
            </a:pPr>
            <a:r>
              <a:rPr lang="nl-BE" altLang="nl-BE" sz="1800">
                <a:solidFill>
                  <a:schemeClr val="tx1"/>
                </a:solidFill>
                <a:latin typeface="Arial" panose="020B0604020202020204" pitchFamily="34" charset="0"/>
              </a:rPr>
              <a:t>veroorzaakt door </a:t>
            </a:r>
            <a:r>
              <a:rPr lang="nl-BE" altLang="nl-BE" sz="1800" u="sng">
                <a:solidFill>
                  <a:srgbClr val="0066FF"/>
                </a:solidFill>
                <a:latin typeface="Arial" panose="020B0604020202020204" pitchFamily="34" charset="0"/>
              </a:rPr>
              <a:t>patiëntgebonden</a:t>
            </a:r>
            <a:r>
              <a:rPr lang="nl-BE" altLang="nl-BE" sz="1800">
                <a:solidFill>
                  <a:schemeClr val="tx1"/>
                </a:solidFill>
                <a:latin typeface="Arial" panose="020B0604020202020204" pitchFamily="34" charset="0"/>
              </a:rPr>
              <a:t> factoren</a:t>
            </a:r>
          </a:p>
          <a:p>
            <a:pPr lvl="1" eaLnBrk="1" hangingPunct="1">
              <a:lnSpc>
                <a:spcPct val="80000"/>
              </a:lnSpc>
            </a:pPr>
            <a:r>
              <a:rPr lang="nl-BE" altLang="nl-BE" sz="1800">
                <a:solidFill>
                  <a:schemeClr val="tx1"/>
                </a:solidFill>
                <a:latin typeface="Arial" panose="020B0604020202020204" pitchFamily="34" charset="0"/>
              </a:rPr>
              <a:t>meestal dosisonafhankelijk</a:t>
            </a:r>
          </a:p>
          <a:p>
            <a:pPr lvl="1" eaLnBrk="1" hangingPunct="1">
              <a:lnSpc>
                <a:spcPct val="80000"/>
              </a:lnSpc>
            </a:pPr>
            <a:r>
              <a:rPr lang="nl-BE" altLang="nl-BE" sz="1800">
                <a:solidFill>
                  <a:schemeClr val="tx1"/>
                </a:solidFill>
                <a:latin typeface="Arial" panose="020B0604020202020204" pitchFamily="34" charset="0"/>
              </a:rPr>
              <a:t>onvoorspelbaar, niet gerelateerd met farmacologische werking GM </a:t>
            </a:r>
          </a:p>
          <a:p>
            <a:pPr lvl="1" eaLnBrk="1" hangingPunct="1">
              <a:lnSpc>
                <a:spcPct val="80000"/>
              </a:lnSpc>
              <a:buFont typeface="Wingdings 3" panose="05040102010807070707" pitchFamily="18" charset="2"/>
              <a:buNone/>
            </a:pPr>
            <a:r>
              <a:rPr lang="nl-BE" altLang="nl-BE" sz="1800">
                <a:solidFill>
                  <a:schemeClr val="tx1"/>
                </a:solidFill>
                <a:latin typeface="Arial" panose="020B0604020202020204" pitchFamily="34" charset="0"/>
              </a:rPr>
              <a:t>		vb: anafylactische reactie op penicilline, maligne hyperthermie met</a:t>
            </a:r>
          </a:p>
          <a:p>
            <a:pPr lvl="1" eaLnBrk="1" hangingPunct="1">
              <a:lnSpc>
                <a:spcPct val="80000"/>
              </a:lnSpc>
              <a:buFont typeface="Wingdings 3" panose="05040102010807070707" pitchFamily="18" charset="2"/>
              <a:buNone/>
            </a:pPr>
            <a:r>
              <a:rPr lang="nl-BE" altLang="nl-BE" sz="1800">
                <a:solidFill>
                  <a:schemeClr val="tx1"/>
                </a:solidFill>
                <a:latin typeface="Arial" panose="020B0604020202020204" pitchFamily="34" charset="0"/>
              </a:rPr>
              <a:t>              anesthetica</a:t>
            </a:r>
          </a:p>
          <a:p>
            <a:pPr lvl="1" eaLnBrk="1" hangingPunct="1">
              <a:lnSpc>
                <a:spcPct val="80000"/>
              </a:lnSpc>
            </a:pPr>
            <a:r>
              <a:rPr lang="nl-BE" altLang="nl-BE" sz="1800">
                <a:solidFill>
                  <a:schemeClr val="tx1"/>
                </a:solidFill>
                <a:latin typeface="Arial" panose="020B0604020202020204" pitchFamily="34" charset="0"/>
              </a:rPr>
              <a:t>zeldzaam, meestal niet gedetecteerd tijdens klinische proeven</a:t>
            </a:r>
          </a:p>
          <a:p>
            <a:pPr lvl="1" eaLnBrk="1" hangingPunct="1">
              <a:lnSpc>
                <a:spcPct val="80000"/>
              </a:lnSpc>
            </a:pPr>
            <a:r>
              <a:rPr lang="nl-BE" altLang="nl-BE" sz="1800">
                <a:solidFill>
                  <a:schemeClr val="tx1"/>
                </a:solidFill>
                <a:latin typeface="Arial" panose="020B0604020202020204" pitchFamily="34" charset="0"/>
              </a:rPr>
              <a:t>meestal t.g.v. immunologische reacties en genetisch bepaald</a:t>
            </a:r>
            <a:endParaRPr lang="en-US" altLang="nl-BE" sz="1800">
              <a:solidFill>
                <a:schemeClr val="tx1"/>
              </a:solidFill>
              <a:latin typeface="Arial" panose="020B0604020202020204" pitchFamily="34" charset="0"/>
            </a:endParaRPr>
          </a:p>
        </p:txBody>
      </p:sp>
      <p:sp>
        <p:nvSpPr>
          <p:cNvPr id="23559" name="Text Box 5"/>
          <p:cNvSpPr txBox="1">
            <a:spLocks noChangeArrowheads="1"/>
          </p:cNvSpPr>
          <p:nvPr/>
        </p:nvSpPr>
        <p:spPr bwMode="auto">
          <a:xfrm>
            <a:off x="2063750" y="1125539"/>
            <a:ext cx="7704138"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r>
              <a:rPr lang="nl-BE" altLang="nl-BE" sz="2400" b="1">
                <a:solidFill>
                  <a:schemeClr val="tx1"/>
                </a:solidFill>
                <a:latin typeface="Arial" panose="020B0604020202020204" pitchFamily="34" charset="0"/>
              </a:rPr>
              <a:t>Indeling ADRs (1)</a:t>
            </a:r>
          </a:p>
          <a:p>
            <a:pPr eaLnBrk="1" hangingPunct="1">
              <a:spcBef>
                <a:spcPct val="50000"/>
              </a:spcBef>
              <a:buClrTx/>
              <a:buSzTx/>
              <a:buFontTx/>
              <a:buNone/>
            </a:pPr>
            <a:endParaRPr lang="en-US" altLang="nl-BE" sz="2000">
              <a:solidFill>
                <a:schemeClr val="tx1"/>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74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74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74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674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740">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6740">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67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3379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7524734E-5460-4A23-880C-EACB60A4A860}" type="slidenum">
              <a:rPr lang="nl-NL" altLang="nl-BE" sz="1000">
                <a:solidFill>
                  <a:srgbClr val="FFFFFF"/>
                </a:solidFill>
                <a:latin typeface="Arial" panose="020B0604020202020204" pitchFamily="34" charset="0"/>
              </a:rPr>
              <a:pPr>
                <a:spcBef>
                  <a:spcPct val="0"/>
                </a:spcBef>
                <a:buClrTx/>
                <a:buSzTx/>
                <a:buFontTx/>
                <a:buNone/>
              </a:pPr>
              <a:t>29</a:t>
            </a:fld>
            <a:endParaRPr lang="nl-NL" altLang="nl-BE" sz="1000">
              <a:solidFill>
                <a:srgbClr val="FFFFFF"/>
              </a:solidFill>
              <a:latin typeface="Arial" panose="020B0604020202020204" pitchFamily="34" charset="0"/>
            </a:endParaRPr>
          </a:p>
        </p:txBody>
      </p:sp>
      <p:sp>
        <p:nvSpPr>
          <p:cNvPr id="33796" name="Rectangle 2"/>
          <p:cNvSpPr>
            <a:spLocks noGrp="1" noChangeArrowheads="1"/>
          </p:cNvSpPr>
          <p:nvPr>
            <p:ph type="title"/>
          </p:nvPr>
        </p:nvSpPr>
        <p:spPr/>
        <p:txBody>
          <a:bodyPr/>
          <a:lstStyle/>
          <a:p>
            <a:pPr eaLnBrk="1" hangingPunct="1"/>
            <a:r>
              <a:rPr lang="nl-BE" altLang="nl-BE" sz="3000" dirty="0"/>
              <a:t>Ongewenste effecten door kwaliteitsproblemen</a:t>
            </a:r>
            <a:endParaRPr lang="en-US" altLang="nl-BE" sz="3000" dirty="0"/>
          </a:p>
        </p:txBody>
      </p:sp>
      <p:pic>
        <p:nvPicPr>
          <p:cNvPr id="337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5864" y="1268413"/>
            <a:ext cx="559117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5725" y="1628775"/>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
          <p:cNvSpPr>
            <a:spLocks noChangeArrowheads="1"/>
          </p:cNvSpPr>
          <p:nvPr/>
        </p:nvSpPr>
        <p:spPr bwMode="auto">
          <a:xfrm>
            <a:off x="4027488" y="2492375"/>
            <a:ext cx="1852612" cy="287338"/>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72A9C-E2BE-47DC-A8B8-2FB197CADDE3}"/>
              </a:ext>
            </a:extLst>
          </p:cNvPr>
          <p:cNvSpPr>
            <a:spLocks noGrp="1"/>
          </p:cNvSpPr>
          <p:nvPr>
            <p:ph type="ctrTitle"/>
          </p:nvPr>
        </p:nvSpPr>
        <p:spPr>
          <a:xfrm>
            <a:off x="2855640" y="2132856"/>
            <a:ext cx="6545580" cy="464344"/>
          </a:xfrm>
        </p:spPr>
        <p:txBody>
          <a:bodyPr>
            <a:normAutofit/>
          </a:bodyPr>
          <a:lstStyle/>
          <a:p>
            <a:pPr algn="l"/>
            <a:r>
              <a:rPr lang="nl-NL" sz="2400" b="1" spc="450" dirty="0">
                <a:solidFill>
                  <a:schemeClr val="bg1"/>
                </a:solidFill>
                <a:latin typeface="Arial" panose="020B0604020202020204" pitchFamily="34" charset="0"/>
                <a:cs typeface="Arial" panose="020B0604020202020204" pitchFamily="34" charset="0"/>
              </a:rPr>
              <a:t>FARMACOVIGILANTIE</a:t>
            </a:r>
            <a:endParaRPr lang="nl-BE" sz="2400" b="1" spc="450" dirty="0">
              <a:solidFill>
                <a:schemeClr val="bg1"/>
              </a:solidFill>
              <a:latin typeface="Arial" panose="020B0604020202020204" pitchFamily="34" charset="0"/>
              <a:cs typeface="Arial" panose="020B0604020202020204" pitchFamily="34" charset="0"/>
            </a:endParaRPr>
          </a:p>
        </p:txBody>
      </p:sp>
      <p:sp>
        <p:nvSpPr>
          <p:cNvPr id="3" name="Tijdelijke aanduiding voor dianummer 2">
            <a:extLst>
              <a:ext uri="{FF2B5EF4-FFF2-40B4-BE49-F238E27FC236}">
                <a16:creationId xmlns:a16="http://schemas.microsoft.com/office/drawing/2014/main" id="{1DE220E7-4C61-4F31-9232-E8D49D915EE3}"/>
              </a:ext>
            </a:extLst>
          </p:cNvPr>
          <p:cNvSpPr>
            <a:spLocks noGrp="1"/>
          </p:cNvSpPr>
          <p:nvPr>
            <p:ph type="sldNum" sz="quarter" idx="12"/>
          </p:nvPr>
        </p:nvSpPr>
        <p:spPr/>
        <p:txBody>
          <a:bodyPr/>
          <a:lstStyle/>
          <a:p>
            <a:pPr defTabSz="685800" eaLnBrk="1" fontAlgn="auto" hangingPunct="1">
              <a:spcBef>
                <a:spcPts val="0"/>
              </a:spcBef>
              <a:spcAft>
                <a:spcPts val="0"/>
              </a:spcAft>
            </a:pPr>
            <a:fld id="{4DF7B6E0-3A39-4740-AA1E-15018413E33B}" type="slidenum">
              <a:rPr lang="nl-BE">
                <a:solidFill>
                  <a:prstClr val="black">
                    <a:tint val="75000"/>
                  </a:prstClr>
                </a:solidFill>
                <a:latin typeface="Calibri" panose="020F0502020204030204"/>
              </a:rPr>
              <a:pPr defTabSz="685800" eaLnBrk="1" fontAlgn="auto" hangingPunct="1">
                <a:spcBef>
                  <a:spcPts val="0"/>
                </a:spcBef>
                <a:spcAft>
                  <a:spcPts val="0"/>
                </a:spcAft>
              </a:pPr>
              <a:t>3</a:t>
            </a:fld>
            <a:endParaRPr lang="nl-BE">
              <a:solidFill>
                <a:prstClr val="black">
                  <a:tint val="75000"/>
                </a:prstClr>
              </a:solidFill>
              <a:latin typeface="Calibri" panose="020F0502020204030204"/>
            </a:endParaRPr>
          </a:p>
        </p:txBody>
      </p:sp>
      <p:sp>
        <p:nvSpPr>
          <p:cNvPr id="7" name="Tekstvak 6">
            <a:extLst>
              <a:ext uri="{FF2B5EF4-FFF2-40B4-BE49-F238E27FC236}">
                <a16:creationId xmlns:a16="http://schemas.microsoft.com/office/drawing/2014/main" id="{3BF6EAEC-B060-455E-91BD-99600D3F8710}"/>
              </a:ext>
            </a:extLst>
          </p:cNvPr>
          <p:cNvSpPr txBox="1"/>
          <p:nvPr/>
        </p:nvSpPr>
        <p:spPr>
          <a:xfrm>
            <a:off x="1699260" y="3650458"/>
            <a:ext cx="6545580" cy="923330"/>
          </a:xfrm>
          <a:prstGeom prst="rect">
            <a:avLst/>
          </a:prstGeom>
          <a:noFill/>
        </p:spPr>
        <p:txBody>
          <a:bodyPr wrap="square">
            <a:spAutoFit/>
          </a:bodyPr>
          <a:lstStyle/>
          <a:p>
            <a:pPr algn="ctr" defTabSz="685800" eaLnBrk="1" fontAlgn="auto" hangingPunct="1">
              <a:lnSpc>
                <a:spcPct val="150000"/>
              </a:lnSpc>
              <a:spcBef>
                <a:spcPts val="0"/>
              </a:spcBef>
              <a:spcAft>
                <a:spcPts val="0"/>
              </a:spcAft>
            </a:pPr>
            <a:r>
              <a:rPr lang="nl-NL" sz="1800" i="1" dirty="0" err="1">
                <a:solidFill>
                  <a:prstClr val="white"/>
                </a:solidFill>
                <a:cs typeface="Arial" panose="020B0604020202020204" pitchFamily="34" charset="0"/>
              </a:rPr>
              <a:t>Stephane</a:t>
            </a:r>
            <a:r>
              <a:rPr lang="nl-NL" sz="1800" i="1" dirty="0">
                <a:solidFill>
                  <a:prstClr val="white"/>
                </a:solidFill>
                <a:cs typeface="Arial" panose="020B0604020202020204" pitchFamily="34" charset="0"/>
              </a:rPr>
              <a:t> </a:t>
            </a:r>
            <a:r>
              <a:rPr lang="nl-NL" sz="1800" i="1" dirty="0" err="1">
                <a:solidFill>
                  <a:prstClr val="white"/>
                </a:solidFill>
                <a:cs typeface="Arial" panose="020B0604020202020204" pitchFamily="34" charset="0"/>
              </a:rPr>
              <a:t>Steurbaut</a:t>
            </a:r>
            <a:r>
              <a:rPr lang="nl-NL" sz="1800" i="1" dirty="0">
                <a:solidFill>
                  <a:prstClr val="white"/>
                </a:solidFill>
                <a:cs typeface="Arial" panose="020B0604020202020204" pitchFamily="34" charset="0"/>
              </a:rPr>
              <a:t>, </a:t>
            </a:r>
            <a:r>
              <a:rPr lang="nl-NL" sz="1800" i="1" dirty="0" err="1">
                <a:solidFill>
                  <a:prstClr val="white"/>
                </a:solidFill>
                <a:cs typeface="Arial" panose="020B0604020202020204" pitchFamily="34" charset="0"/>
              </a:rPr>
              <a:t>PharmD</a:t>
            </a:r>
            <a:r>
              <a:rPr lang="nl-NL" sz="1800" i="1" dirty="0">
                <a:solidFill>
                  <a:prstClr val="white"/>
                </a:solidFill>
                <a:cs typeface="Arial" panose="020B0604020202020204" pitchFamily="34" charset="0"/>
              </a:rPr>
              <a:t>, PhD</a:t>
            </a:r>
          </a:p>
          <a:p>
            <a:pPr algn="ctr" defTabSz="685800" eaLnBrk="1" fontAlgn="auto" hangingPunct="1">
              <a:lnSpc>
                <a:spcPct val="150000"/>
              </a:lnSpc>
              <a:spcBef>
                <a:spcPts val="0"/>
              </a:spcBef>
              <a:spcAft>
                <a:spcPts val="0"/>
              </a:spcAft>
            </a:pPr>
            <a:r>
              <a:rPr lang="nl-NL" sz="1800" i="1" dirty="0">
                <a:solidFill>
                  <a:prstClr val="white"/>
                </a:solidFill>
                <a:cs typeface="Arial" panose="020B0604020202020204" pitchFamily="34" charset="0"/>
              </a:rPr>
              <a:t>Peter Dieleman, MD, PhD</a:t>
            </a:r>
          </a:p>
        </p:txBody>
      </p:sp>
      <p:sp>
        <p:nvSpPr>
          <p:cNvPr id="4" name="Date Placeholder 3"/>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Tree>
    <p:extLst>
      <p:ext uri="{BB962C8B-B14F-4D97-AF65-F5344CB8AC3E}">
        <p14:creationId xmlns:p14="http://schemas.microsoft.com/office/powerpoint/2010/main" val="1945980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3481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E34F6320-6920-43D8-9653-1B27407DE9C0}" type="slidenum">
              <a:rPr lang="nl-NL" altLang="nl-BE" sz="1000">
                <a:solidFill>
                  <a:srgbClr val="FFFFFF"/>
                </a:solidFill>
                <a:latin typeface="Arial" panose="020B0604020202020204" pitchFamily="34" charset="0"/>
              </a:rPr>
              <a:pPr>
                <a:spcBef>
                  <a:spcPct val="0"/>
                </a:spcBef>
                <a:buClrTx/>
                <a:buSzTx/>
                <a:buFontTx/>
                <a:buNone/>
              </a:pPr>
              <a:t>30</a:t>
            </a:fld>
            <a:endParaRPr lang="nl-NL" altLang="nl-BE" sz="1000">
              <a:solidFill>
                <a:srgbClr val="FFFFFF"/>
              </a:solidFill>
              <a:latin typeface="Arial" panose="020B0604020202020204" pitchFamily="34" charset="0"/>
            </a:endParaRPr>
          </a:p>
        </p:txBody>
      </p:sp>
      <p:sp>
        <p:nvSpPr>
          <p:cNvPr id="34820" name="Rectangle 2"/>
          <p:cNvSpPr>
            <a:spLocks noGrp="1" noChangeArrowheads="1"/>
          </p:cNvSpPr>
          <p:nvPr>
            <p:ph type="title"/>
          </p:nvPr>
        </p:nvSpPr>
        <p:spPr/>
        <p:txBody>
          <a:bodyPr/>
          <a:lstStyle/>
          <a:p>
            <a:pPr eaLnBrk="1" hangingPunct="1"/>
            <a:r>
              <a:rPr lang="nl-BE" altLang="nl-BE" sz="3000" dirty="0"/>
              <a:t>Ongewenste effecten door kwaliteitsproblemen</a:t>
            </a:r>
            <a:endParaRPr lang="en-US" altLang="nl-BE" sz="3000" dirty="0"/>
          </a:p>
        </p:txBody>
      </p:sp>
      <p:pic>
        <p:nvPicPr>
          <p:cNvPr id="348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209387"/>
            <a:ext cx="75009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
          <p:cNvSpPr>
            <a:spLocks noChangeArrowheads="1"/>
          </p:cNvSpPr>
          <p:nvPr/>
        </p:nvSpPr>
        <p:spPr bwMode="auto">
          <a:xfrm>
            <a:off x="2020094" y="2348880"/>
            <a:ext cx="1843088" cy="360362"/>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34823" name="Rectangle 2"/>
          <p:cNvSpPr>
            <a:spLocks noChangeArrowheads="1"/>
          </p:cNvSpPr>
          <p:nvPr/>
        </p:nvSpPr>
        <p:spPr bwMode="auto">
          <a:xfrm>
            <a:off x="2063751" y="3250283"/>
            <a:ext cx="788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hlink"/>
                </a:solidFill>
                <a:latin typeface="Arial" panose="020B0604020202020204" pitchFamily="34" charset="0"/>
              </a:defRPr>
            </a:lvl1pPr>
            <a:lvl2pPr marL="742950" indent="-285750">
              <a:defRPr sz="2000">
                <a:solidFill>
                  <a:schemeClr val="hlink"/>
                </a:solidFill>
                <a:latin typeface="Arial" panose="020B0604020202020204" pitchFamily="34" charset="0"/>
              </a:defRPr>
            </a:lvl2pPr>
            <a:lvl3pPr marL="1143000" indent="-228600">
              <a:defRPr sz="2000">
                <a:solidFill>
                  <a:schemeClr val="hlink"/>
                </a:solidFill>
                <a:latin typeface="Arial" panose="020B0604020202020204" pitchFamily="34" charset="0"/>
              </a:defRPr>
            </a:lvl3pPr>
            <a:lvl4pPr marL="1600200" indent="-228600">
              <a:defRPr sz="2000">
                <a:solidFill>
                  <a:schemeClr val="hlink"/>
                </a:solidFill>
                <a:latin typeface="Arial" panose="020B0604020202020204" pitchFamily="34" charset="0"/>
              </a:defRPr>
            </a:lvl4pPr>
            <a:lvl5pPr marL="2057400" indent="-228600">
              <a:defRPr sz="2000">
                <a:solidFill>
                  <a:schemeClr val="hlink"/>
                </a:solidFill>
                <a:latin typeface="Arial" panose="020B0604020202020204" pitchFamily="34" charset="0"/>
              </a:defRPr>
            </a:lvl5pPr>
            <a:lvl6pPr marL="2514600" indent="-228600" eaLnBrk="0" fontAlgn="base" hangingPunct="0">
              <a:spcBef>
                <a:spcPct val="0"/>
              </a:spcBef>
              <a:spcAft>
                <a:spcPct val="0"/>
              </a:spcAft>
              <a:defRPr sz="2000">
                <a:solidFill>
                  <a:schemeClr val="hlink"/>
                </a:solidFill>
                <a:latin typeface="Arial" panose="020B0604020202020204" pitchFamily="34" charset="0"/>
              </a:defRPr>
            </a:lvl6pPr>
            <a:lvl7pPr marL="2971800" indent="-228600" eaLnBrk="0" fontAlgn="base" hangingPunct="0">
              <a:spcBef>
                <a:spcPct val="0"/>
              </a:spcBef>
              <a:spcAft>
                <a:spcPct val="0"/>
              </a:spcAft>
              <a:defRPr sz="2000">
                <a:solidFill>
                  <a:schemeClr val="hlink"/>
                </a:solidFill>
                <a:latin typeface="Arial" panose="020B0604020202020204" pitchFamily="34" charset="0"/>
              </a:defRPr>
            </a:lvl7pPr>
            <a:lvl8pPr marL="3429000" indent="-228600" eaLnBrk="0" fontAlgn="base" hangingPunct="0">
              <a:spcBef>
                <a:spcPct val="0"/>
              </a:spcBef>
              <a:spcAft>
                <a:spcPct val="0"/>
              </a:spcAft>
              <a:defRPr sz="2000">
                <a:solidFill>
                  <a:schemeClr val="hlink"/>
                </a:solidFill>
                <a:latin typeface="Arial" panose="020B0604020202020204" pitchFamily="34" charset="0"/>
              </a:defRPr>
            </a:lvl8pPr>
            <a:lvl9pPr marL="3886200" indent="-228600" eaLnBrk="0" fontAlgn="base" hangingPunct="0">
              <a:spcBef>
                <a:spcPct val="0"/>
              </a:spcBef>
              <a:spcAft>
                <a:spcPct val="0"/>
              </a:spcAft>
              <a:defRPr sz="2000">
                <a:solidFill>
                  <a:schemeClr val="hlink"/>
                </a:solidFill>
                <a:latin typeface="Arial" panose="020B0604020202020204" pitchFamily="34" charset="0"/>
              </a:defRPr>
            </a:lvl9pPr>
          </a:lstStyle>
          <a:p>
            <a:r>
              <a:rPr lang="nl-BE" altLang="nl-BE" sz="1600" dirty="0">
                <a:hlinkClick r:id="rId3"/>
              </a:rPr>
              <a:t>https://www.fagg-afmps.be/nl/news/ranitidine_terugroepactie_van_geneesmiddelen</a:t>
            </a:r>
            <a:endParaRPr lang="nl-BE" altLang="nl-BE" sz="1600" dirty="0"/>
          </a:p>
        </p:txBody>
      </p:sp>
      <p:sp>
        <p:nvSpPr>
          <p:cNvPr id="2" name="Rectangle 1"/>
          <p:cNvSpPr/>
          <p:nvPr/>
        </p:nvSpPr>
        <p:spPr>
          <a:xfrm>
            <a:off x="2020094" y="3771542"/>
            <a:ext cx="7544594" cy="2308324"/>
          </a:xfrm>
          <a:prstGeom prst="rect">
            <a:avLst/>
          </a:prstGeom>
        </p:spPr>
        <p:txBody>
          <a:bodyPr wrap="square">
            <a:spAutoFit/>
          </a:bodyPr>
          <a:lstStyle/>
          <a:p>
            <a:r>
              <a:rPr lang="nl-BE" sz="1600" b="1" dirty="0">
                <a:solidFill>
                  <a:srgbClr val="333333"/>
                </a:solidFill>
                <a:latin typeface="PT Sans"/>
              </a:rPr>
              <a:t>Ranitidine: schorsing van de vergunning</a:t>
            </a:r>
          </a:p>
          <a:p>
            <a:pPr algn="just"/>
            <a:r>
              <a:rPr lang="nl-BE" sz="1600" dirty="0">
                <a:solidFill>
                  <a:srgbClr val="222222"/>
                </a:solidFill>
                <a:latin typeface="PT Sans"/>
              </a:rPr>
              <a:t>Op advies van het Europees Geneesmiddelenagentschap (EMA) heeft de Europese Commissie besloten om alle vergunningen van specialiteiten op basis van ranitidine in alle lidstaten te schorsen. In België was ranitidine al sinds oktober 2019 de facto uit de markt genomen, naar aanleiding van de detectie van NDMA in bepaalde loten. Er zijn dus in België geen H</a:t>
            </a:r>
            <a:r>
              <a:rPr lang="nl-BE" sz="1600" baseline="-25000" dirty="0">
                <a:solidFill>
                  <a:srgbClr val="222222"/>
                </a:solidFill>
                <a:latin typeface="PT Sans"/>
              </a:rPr>
              <a:t>2</a:t>
            </a:r>
            <a:r>
              <a:rPr lang="nl-BE" sz="1600" dirty="0">
                <a:solidFill>
                  <a:srgbClr val="222222"/>
                </a:solidFill>
                <a:latin typeface="PT Sans"/>
              </a:rPr>
              <a:t>-antihistaminica meer beschikbaar. </a:t>
            </a:r>
          </a:p>
          <a:p>
            <a:pPr algn="just"/>
            <a:endParaRPr lang="nl-BE" sz="1600" dirty="0">
              <a:solidFill>
                <a:srgbClr val="222222"/>
              </a:solidFill>
              <a:latin typeface="PT Sans"/>
            </a:endParaRPr>
          </a:p>
          <a:p>
            <a:pPr algn="just"/>
            <a:r>
              <a:rPr lang="nl-BE" sz="1600" dirty="0">
                <a:solidFill>
                  <a:srgbClr val="222222"/>
                </a:solidFill>
                <a:latin typeface="PT Sans"/>
              </a:rPr>
              <a:t>Bron: BCFI januari 2021</a:t>
            </a:r>
          </a:p>
        </p:txBody>
      </p:sp>
      <p:sp>
        <p:nvSpPr>
          <p:cNvPr id="3" name="Date Placeholder 2"/>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1.bp.blogspot.com/_hh3EcdMAlg4/TIIxKWv3f0I/AAAAAAAABHw/6hQ4DYeNizI/s1600/Cartoon+Pill+Picutr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358900"/>
            <a:ext cx="78994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35844" name="Slide Number Placeholder 3"/>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1A4A0CC0-4714-4D89-9730-98F443C8358A}" type="slidenum">
              <a:rPr lang="nl-NL" altLang="nl-BE" sz="1000">
                <a:solidFill>
                  <a:srgbClr val="FFFFFF"/>
                </a:solidFill>
                <a:latin typeface="Arial" panose="020B0604020202020204" pitchFamily="34" charset="0"/>
              </a:rPr>
              <a:pPr>
                <a:spcBef>
                  <a:spcPct val="0"/>
                </a:spcBef>
                <a:buClrTx/>
                <a:buSzTx/>
                <a:buFontTx/>
                <a:buNone/>
              </a:pPr>
              <a:t>31</a:t>
            </a:fld>
            <a:endParaRPr lang="nl-NL" altLang="nl-BE" sz="1000">
              <a:solidFill>
                <a:srgbClr val="FFFFFF"/>
              </a:solidFill>
              <a:latin typeface="Arial" panose="020B0604020202020204" pitchFamily="34" charset="0"/>
            </a:endParaRPr>
          </a:p>
        </p:txBody>
      </p:sp>
      <p:sp>
        <p:nvSpPr>
          <p:cNvPr id="35845" name="Rectangle 2"/>
          <p:cNvSpPr>
            <a:spLocks noGrp="1" noChangeArrowheads="1"/>
          </p:cNvSpPr>
          <p:nvPr>
            <p:ph type="title"/>
          </p:nvPr>
        </p:nvSpPr>
        <p:spPr/>
        <p:txBody>
          <a:bodyPr/>
          <a:lstStyle/>
          <a:p>
            <a:pPr eaLnBrk="1" hangingPunct="1"/>
            <a:r>
              <a:rPr lang="nl-BE" altLang="nl-BE" sz="3000" dirty="0"/>
              <a:t>Causaliteitsbeoordeling</a:t>
            </a:r>
            <a:endParaRPr lang="en-US" altLang="nl-BE" sz="3000" dirty="0"/>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3686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2F07240D-7006-4CA8-90FD-F6EEE88BCEAA}" type="slidenum">
              <a:rPr lang="nl-NL" altLang="nl-BE" sz="1000">
                <a:solidFill>
                  <a:srgbClr val="FFFFFF"/>
                </a:solidFill>
                <a:latin typeface="Arial" panose="020B0604020202020204" pitchFamily="34" charset="0"/>
              </a:rPr>
              <a:pPr>
                <a:spcBef>
                  <a:spcPct val="0"/>
                </a:spcBef>
                <a:buClrTx/>
                <a:buSzTx/>
                <a:buFontTx/>
                <a:buNone/>
              </a:pPr>
              <a:t>32</a:t>
            </a:fld>
            <a:endParaRPr lang="nl-NL" altLang="nl-BE" sz="1000">
              <a:solidFill>
                <a:srgbClr val="FFFFFF"/>
              </a:solidFill>
              <a:latin typeface="Arial" panose="020B0604020202020204" pitchFamily="34" charset="0"/>
            </a:endParaRPr>
          </a:p>
        </p:txBody>
      </p:sp>
      <p:sp>
        <p:nvSpPr>
          <p:cNvPr id="36868" name="Rectangle 2"/>
          <p:cNvSpPr>
            <a:spLocks noGrp="1" noChangeArrowheads="1"/>
          </p:cNvSpPr>
          <p:nvPr>
            <p:ph type="title"/>
          </p:nvPr>
        </p:nvSpPr>
        <p:spPr/>
        <p:txBody>
          <a:bodyPr/>
          <a:lstStyle/>
          <a:p>
            <a:pPr eaLnBrk="1" hangingPunct="1"/>
            <a:r>
              <a:rPr lang="nl-BE" altLang="nl-BE" sz="3000"/>
              <a:t>Causaliteitsbeoordeling</a:t>
            </a:r>
            <a:endParaRPr lang="en-US" altLang="nl-BE" sz="3000"/>
          </a:p>
        </p:txBody>
      </p:sp>
      <p:sp>
        <p:nvSpPr>
          <p:cNvPr id="134147" name="Rectangle 3"/>
          <p:cNvSpPr>
            <a:spLocks noGrp="1" noChangeArrowheads="1"/>
          </p:cNvSpPr>
          <p:nvPr>
            <p:ph type="body" idx="1"/>
          </p:nvPr>
        </p:nvSpPr>
        <p:spPr>
          <a:xfrm>
            <a:off x="2063751" y="1241426"/>
            <a:ext cx="8107363" cy="1395413"/>
          </a:xfrm>
        </p:spPr>
        <p:txBody>
          <a:bodyPr/>
          <a:lstStyle/>
          <a:p>
            <a:pPr eaLnBrk="1" hangingPunct="1">
              <a:lnSpc>
                <a:spcPct val="80000"/>
              </a:lnSpc>
            </a:pPr>
            <a:r>
              <a:rPr lang="nl-BE" altLang="nl-BE" sz="2000" b="1">
                <a:solidFill>
                  <a:srgbClr val="0033CC"/>
                </a:solidFill>
                <a:latin typeface="Arial" panose="020B0604020202020204" pitchFamily="34" charset="0"/>
              </a:rPr>
              <a:t>Definitie</a:t>
            </a:r>
          </a:p>
          <a:p>
            <a:pPr eaLnBrk="1" hangingPunct="1">
              <a:buFont typeface="Wingdings" panose="05000000000000000000" pitchFamily="2" charset="2"/>
              <a:buNone/>
            </a:pPr>
            <a:r>
              <a:rPr lang="nl-BE" altLang="nl-BE" sz="1400" b="1">
                <a:latin typeface="Arial" panose="020B0604020202020204" pitchFamily="34" charset="0"/>
              </a:rPr>
              <a:t>	</a:t>
            </a:r>
            <a:r>
              <a:rPr lang="nl-BE" altLang="nl-BE" sz="1600">
                <a:latin typeface="Arial" panose="020B0604020202020204" pitchFamily="34" charset="0"/>
              </a:rPr>
              <a:t>Bepaling v.d. mate van waarschijnlijkheid v.e. oorzakelijk verband tussen het gebruik v.h. GM en het optreden v.e. ongewenst effect</a:t>
            </a:r>
          </a:p>
          <a:p>
            <a:pPr eaLnBrk="1" hangingPunct="1">
              <a:lnSpc>
                <a:spcPct val="80000"/>
              </a:lnSpc>
              <a:buFont typeface="Wingdings" panose="05000000000000000000" pitchFamily="2" charset="2"/>
              <a:buNone/>
            </a:pPr>
            <a:endParaRPr lang="nl-BE" altLang="nl-BE" sz="1600">
              <a:latin typeface="Arial" panose="020B0604020202020204" pitchFamily="34" charset="0"/>
            </a:endParaRPr>
          </a:p>
          <a:p>
            <a:pPr eaLnBrk="1" hangingPunct="1">
              <a:lnSpc>
                <a:spcPct val="80000"/>
              </a:lnSpc>
              <a:buFont typeface="Wingdings" panose="05000000000000000000" pitchFamily="2" charset="2"/>
              <a:buNone/>
            </a:pPr>
            <a:r>
              <a:rPr lang="nl-BE" altLang="nl-BE" sz="1400" b="1"/>
              <a:t>	</a:t>
            </a:r>
            <a:endParaRPr lang="nl-BE" altLang="nl-BE" sz="1400"/>
          </a:p>
          <a:p>
            <a:pPr eaLnBrk="1" hangingPunct="1">
              <a:lnSpc>
                <a:spcPct val="80000"/>
              </a:lnSpc>
              <a:buFont typeface="Wingdings" panose="05000000000000000000" pitchFamily="2" charset="2"/>
              <a:buNone/>
            </a:pPr>
            <a:endParaRPr lang="en-US" altLang="nl-BE" sz="1400" b="1"/>
          </a:p>
        </p:txBody>
      </p:sp>
      <p:sp>
        <p:nvSpPr>
          <p:cNvPr id="134149" name="Rectangle 5"/>
          <p:cNvSpPr>
            <a:spLocks noChangeArrowheads="1"/>
          </p:cNvSpPr>
          <p:nvPr/>
        </p:nvSpPr>
        <p:spPr bwMode="auto">
          <a:xfrm>
            <a:off x="2063751" y="1844676"/>
            <a:ext cx="810736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6125" indent="-38100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buFont typeface="Wingdings" panose="05000000000000000000" pitchFamily="2" charset="2"/>
              <a:buNone/>
            </a:pPr>
            <a:endParaRPr lang="nl-BE" altLang="nl-BE" sz="1800" dirty="0"/>
          </a:p>
          <a:p>
            <a:pPr eaLnBrk="1" hangingPunct="1"/>
            <a:r>
              <a:rPr lang="nl-BE" altLang="nl-BE" sz="2000" b="1" dirty="0">
                <a:solidFill>
                  <a:srgbClr val="0033CC"/>
                </a:solidFill>
                <a:latin typeface="Arial" panose="020B0604020202020204" pitchFamily="34" charset="0"/>
              </a:rPr>
              <a:t>Determinanten van causaliteit</a:t>
            </a:r>
          </a:p>
          <a:p>
            <a:pPr lvl="1" eaLnBrk="1" hangingPunct="1"/>
            <a:r>
              <a:rPr lang="nl-BE" altLang="nl-BE" sz="1600" dirty="0">
                <a:latin typeface="Arial" panose="020B0604020202020204" pitchFamily="34" charset="0"/>
              </a:rPr>
              <a:t>klinisch-pathologisch beeld: veelal weinig specifiek</a:t>
            </a:r>
          </a:p>
          <a:p>
            <a:pPr lvl="1" eaLnBrk="1" hangingPunct="1"/>
            <a:r>
              <a:rPr lang="nl-BE" altLang="nl-BE" sz="1600" dirty="0">
                <a:latin typeface="Arial" panose="020B0604020202020204" pitchFamily="34" charset="0"/>
              </a:rPr>
              <a:t>verloop: </a:t>
            </a:r>
            <a:r>
              <a:rPr lang="nl-BE" altLang="nl-BE" sz="1600" dirty="0" err="1">
                <a:latin typeface="Arial" panose="020B0604020202020204" pitchFamily="34" charset="0"/>
              </a:rPr>
              <a:t>dechallenge</a:t>
            </a:r>
            <a:r>
              <a:rPr lang="nl-BE" altLang="nl-BE" sz="1600" dirty="0">
                <a:latin typeface="Arial" panose="020B0604020202020204" pitchFamily="34" charset="0"/>
              </a:rPr>
              <a:t> &amp; </a:t>
            </a:r>
            <a:r>
              <a:rPr lang="nl-BE" altLang="nl-BE" sz="1600" dirty="0" err="1">
                <a:latin typeface="Arial" panose="020B0604020202020204" pitchFamily="34" charset="0"/>
              </a:rPr>
              <a:t>rechallenge</a:t>
            </a:r>
            <a:r>
              <a:rPr lang="nl-BE" altLang="nl-BE" sz="1600" dirty="0">
                <a:latin typeface="Arial" panose="020B0604020202020204" pitchFamily="34" charset="0"/>
              </a:rPr>
              <a:t> </a:t>
            </a:r>
            <a:r>
              <a:rPr lang="nl-BE" altLang="nl-BE" sz="1600" dirty="0">
                <a:solidFill>
                  <a:srgbClr val="FF0000"/>
                </a:solidFill>
                <a:latin typeface="Arial" panose="020B0604020202020204" pitchFamily="34" charset="0"/>
              </a:rPr>
              <a:t>(CAVE!)</a:t>
            </a:r>
          </a:p>
          <a:p>
            <a:pPr lvl="1" eaLnBrk="1" hangingPunct="1"/>
            <a:r>
              <a:rPr lang="nl-BE" altLang="nl-BE" sz="1600" dirty="0">
                <a:latin typeface="Arial" panose="020B0604020202020204" pitchFamily="34" charset="0"/>
              </a:rPr>
              <a:t>tijdsrelatie</a:t>
            </a:r>
          </a:p>
          <a:p>
            <a:pPr lvl="1" eaLnBrk="1" hangingPunct="1"/>
            <a:r>
              <a:rPr lang="nl-BE" altLang="nl-BE" sz="1600" dirty="0" err="1">
                <a:latin typeface="Arial" panose="020B0604020202020204" pitchFamily="34" charset="0"/>
              </a:rPr>
              <a:t>multicausaal</a:t>
            </a:r>
            <a:r>
              <a:rPr lang="nl-BE" altLang="nl-BE" sz="1600" dirty="0">
                <a:latin typeface="Arial" panose="020B0604020202020204" pitchFamily="34" charset="0"/>
              </a:rPr>
              <a:t> vs. monocausaal</a:t>
            </a:r>
          </a:p>
          <a:p>
            <a:pPr eaLnBrk="1" hangingPunct="1">
              <a:buFont typeface="Wingdings" panose="05000000000000000000" pitchFamily="2" charset="2"/>
              <a:buNone/>
            </a:pPr>
            <a:endParaRPr lang="nl-BE" altLang="nl-BE" sz="1600" dirty="0">
              <a:latin typeface="Arial" panose="020B0604020202020204" pitchFamily="34" charset="0"/>
            </a:endParaRPr>
          </a:p>
          <a:p>
            <a:pPr eaLnBrk="1" hangingPunct="1">
              <a:buFont typeface="Wingdings" panose="05000000000000000000" pitchFamily="2" charset="2"/>
              <a:buNone/>
            </a:pPr>
            <a:r>
              <a:rPr lang="nl-BE" altLang="nl-BE" sz="1800" b="1" dirty="0"/>
              <a:t>	</a:t>
            </a:r>
            <a:endParaRPr lang="nl-BE" altLang="nl-BE" sz="1800" dirty="0"/>
          </a:p>
          <a:p>
            <a:pPr eaLnBrk="1" hangingPunct="1">
              <a:buFont typeface="Wingdings" panose="05000000000000000000" pitchFamily="2" charset="2"/>
              <a:buNone/>
            </a:pPr>
            <a:endParaRPr lang="en-US" altLang="nl-BE" sz="1800" b="1" dirty="0"/>
          </a:p>
        </p:txBody>
      </p:sp>
      <p:sp>
        <p:nvSpPr>
          <p:cNvPr id="134150" name="Rectangle 6"/>
          <p:cNvSpPr>
            <a:spLocks noChangeArrowheads="1"/>
          </p:cNvSpPr>
          <p:nvPr/>
        </p:nvSpPr>
        <p:spPr bwMode="auto">
          <a:xfrm>
            <a:off x="2063751" y="3789364"/>
            <a:ext cx="81073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6125" indent="-38100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r>
              <a:rPr lang="nl-BE" altLang="nl-BE" sz="2000" b="1" dirty="0">
                <a:solidFill>
                  <a:srgbClr val="0033CC"/>
                </a:solidFill>
                <a:latin typeface="Arial" panose="020B0604020202020204" pitchFamily="34" charset="0"/>
              </a:rPr>
              <a:t>Indeling (WHO)</a:t>
            </a:r>
          </a:p>
          <a:p>
            <a:pPr lvl="1" eaLnBrk="1" hangingPunct="1"/>
            <a:r>
              <a:rPr lang="nl-BE" altLang="nl-BE" sz="1600" dirty="0">
                <a:latin typeface="Arial" panose="020B0604020202020204" pitchFamily="34" charset="0"/>
              </a:rPr>
              <a:t>zeker (</a:t>
            </a:r>
            <a:r>
              <a:rPr lang="nl-BE" altLang="nl-BE" sz="1600" dirty="0" err="1">
                <a:latin typeface="Arial" panose="020B0604020202020204" pitchFamily="34" charset="0"/>
              </a:rPr>
              <a:t>certain</a:t>
            </a:r>
            <a:r>
              <a:rPr lang="nl-BE" altLang="nl-BE" sz="1600" dirty="0">
                <a:latin typeface="Arial" panose="020B0604020202020204" pitchFamily="34" charset="0"/>
              </a:rPr>
              <a:t>)</a:t>
            </a:r>
          </a:p>
          <a:p>
            <a:pPr lvl="1" eaLnBrk="1" hangingPunct="1"/>
            <a:r>
              <a:rPr lang="nl-BE" altLang="nl-BE" sz="1600" dirty="0">
                <a:latin typeface="Arial" panose="020B0604020202020204" pitchFamily="34" charset="0"/>
              </a:rPr>
              <a:t>waarschijnlijk (</a:t>
            </a:r>
            <a:r>
              <a:rPr lang="nl-BE" altLang="nl-BE" sz="1600" dirty="0" err="1">
                <a:latin typeface="Arial" panose="020B0604020202020204" pitchFamily="34" charset="0"/>
              </a:rPr>
              <a:t>probable</a:t>
            </a:r>
            <a:r>
              <a:rPr lang="nl-BE" altLang="nl-BE" sz="1600" dirty="0">
                <a:latin typeface="Arial" panose="020B0604020202020204" pitchFamily="34" charset="0"/>
              </a:rPr>
              <a:t>/</a:t>
            </a:r>
            <a:r>
              <a:rPr lang="nl-BE" altLang="nl-BE" sz="1600" dirty="0" err="1">
                <a:latin typeface="Arial" panose="020B0604020202020204" pitchFamily="34" charset="0"/>
              </a:rPr>
              <a:t>likely</a:t>
            </a:r>
            <a:r>
              <a:rPr lang="nl-BE" altLang="nl-BE" sz="1600" dirty="0">
                <a:latin typeface="Arial" panose="020B0604020202020204" pitchFamily="34" charset="0"/>
              </a:rPr>
              <a:t>)</a:t>
            </a:r>
          </a:p>
          <a:p>
            <a:pPr lvl="1" eaLnBrk="1" hangingPunct="1"/>
            <a:r>
              <a:rPr lang="nl-BE" altLang="nl-BE" sz="1600" dirty="0">
                <a:latin typeface="Arial" panose="020B0604020202020204" pitchFamily="34" charset="0"/>
              </a:rPr>
              <a:t>mogelijk (</a:t>
            </a:r>
            <a:r>
              <a:rPr lang="nl-BE" altLang="nl-BE" sz="1600" dirty="0" err="1">
                <a:latin typeface="Arial" panose="020B0604020202020204" pitchFamily="34" charset="0"/>
              </a:rPr>
              <a:t>possible</a:t>
            </a:r>
            <a:r>
              <a:rPr lang="nl-BE" altLang="nl-BE" sz="1600" dirty="0">
                <a:latin typeface="Arial" panose="020B0604020202020204" pitchFamily="34" charset="0"/>
              </a:rPr>
              <a:t>)</a:t>
            </a:r>
          </a:p>
          <a:p>
            <a:pPr lvl="1" eaLnBrk="1" hangingPunct="1"/>
            <a:r>
              <a:rPr lang="nl-BE" altLang="nl-BE" sz="1600" dirty="0">
                <a:latin typeface="Arial" panose="020B0604020202020204" pitchFamily="34" charset="0"/>
              </a:rPr>
              <a:t>onwaarschijnlijk (</a:t>
            </a:r>
            <a:r>
              <a:rPr lang="nl-BE" altLang="nl-BE" sz="1600" dirty="0" err="1">
                <a:latin typeface="Arial" panose="020B0604020202020204" pitchFamily="34" charset="0"/>
              </a:rPr>
              <a:t>unlikely</a:t>
            </a:r>
            <a:r>
              <a:rPr lang="nl-BE" altLang="nl-BE" sz="1600" dirty="0">
                <a:latin typeface="Arial" panose="020B0604020202020204" pitchFamily="34" charset="0"/>
              </a:rPr>
              <a:t>)</a:t>
            </a:r>
          </a:p>
          <a:p>
            <a:pPr lvl="1" eaLnBrk="1" hangingPunct="1"/>
            <a:r>
              <a:rPr lang="nl-BE" altLang="nl-BE" sz="1600" dirty="0">
                <a:latin typeface="Arial" panose="020B0604020202020204" pitchFamily="34" charset="0"/>
              </a:rPr>
              <a:t>niet geclassificeerd (</a:t>
            </a:r>
            <a:r>
              <a:rPr lang="nl-BE" altLang="nl-BE" sz="1600" dirty="0" err="1">
                <a:latin typeface="Arial" panose="020B0604020202020204" pitchFamily="34" charset="0"/>
              </a:rPr>
              <a:t>conditional</a:t>
            </a:r>
            <a:r>
              <a:rPr lang="nl-BE" altLang="nl-BE" sz="1600" dirty="0">
                <a:latin typeface="Arial" panose="020B0604020202020204" pitchFamily="34" charset="0"/>
              </a:rPr>
              <a:t>/</a:t>
            </a:r>
            <a:r>
              <a:rPr lang="nl-BE" altLang="nl-BE" sz="1600" dirty="0" err="1">
                <a:latin typeface="Arial" panose="020B0604020202020204" pitchFamily="34" charset="0"/>
              </a:rPr>
              <a:t>unclassified</a:t>
            </a:r>
            <a:r>
              <a:rPr lang="nl-BE" altLang="nl-BE" sz="1600" dirty="0">
                <a:latin typeface="Arial" panose="020B0604020202020204" pitchFamily="34" charset="0"/>
              </a:rPr>
              <a:t>)</a:t>
            </a:r>
          </a:p>
          <a:p>
            <a:pPr lvl="1" eaLnBrk="1" hangingPunct="1"/>
            <a:r>
              <a:rPr lang="nl-BE" altLang="nl-BE" sz="1600" dirty="0">
                <a:latin typeface="Arial" panose="020B0604020202020204" pitchFamily="34" charset="0"/>
              </a:rPr>
              <a:t>niet </a:t>
            </a:r>
            <a:r>
              <a:rPr lang="nl-BE" altLang="nl-BE" sz="1600" dirty="0" err="1">
                <a:latin typeface="Arial" panose="020B0604020202020204" pitchFamily="34" charset="0"/>
              </a:rPr>
              <a:t>classificeerbaar</a:t>
            </a:r>
            <a:r>
              <a:rPr lang="nl-BE" altLang="nl-BE" sz="1600" dirty="0">
                <a:latin typeface="Arial" panose="020B0604020202020204" pitchFamily="34" charset="0"/>
              </a:rPr>
              <a:t> (</a:t>
            </a:r>
            <a:r>
              <a:rPr lang="nl-BE" altLang="nl-BE" sz="1600" dirty="0" err="1">
                <a:latin typeface="Arial" panose="020B0604020202020204" pitchFamily="34" charset="0"/>
              </a:rPr>
              <a:t>unassessable</a:t>
            </a:r>
            <a:r>
              <a:rPr lang="nl-BE" altLang="nl-BE" sz="1600" dirty="0">
                <a:latin typeface="Arial" panose="020B0604020202020204" pitchFamily="34" charset="0"/>
              </a:rPr>
              <a:t>/</a:t>
            </a:r>
            <a:r>
              <a:rPr lang="nl-BE" altLang="nl-BE" sz="1600" dirty="0" err="1">
                <a:latin typeface="Arial" panose="020B0604020202020204" pitchFamily="34" charset="0"/>
              </a:rPr>
              <a:t>unclassifiable</a:t>
            </a:r>
            <a:r>
              <a:rPr lang="nl-BE" altLang="nl-BE" sz="1600" dirty="0">
                <a:latin typeface="Arial" panose="020B0604020202020204" pitchFamily="34" charset="0"/>
              </a:rPr>
              <a:t>)</a:t>
            </a:r>
            <a:r>
              <a:rPr lang="nl-BE" altLang="nl-BE" sz="1600" b="1" dirty="0">
                <a:latin typeface="Arial" panose="020B0604020202020204" pitchFamily="34" charset="0"/>
              </a:rPr>
              <a:t>	</a:t>
            </a:r>
            <a:endParaRPr lang="nl-BE" altLang="nl-BE" sz="1600" dirty="0">
              <a:latin typeface="Arial" panose="020B0604020202020204" pitchFamily="34" charset="0"/>
            </a:endParaRPr>
          </a:p>
          <a:p>
            <a:pPr eaLnBrk="1" hangingPunct="1">
              <a:buFont typeface="Wingdings" panose="05000000000000000000" pitchFamily="2" charset="2"/>
              <a:buNone/>
            </a:pPr>
            <a:endParaRPr lang="en-US" altLang="nl-BE" sz="1600" b="1" dirty="0"/>
          </a:p>
        </p:txBody>
      </p:sp>
      <p:sp>
        <p:nvSpPr>
          <p:cNvPr id="36872" name="AutoShape 10" descr="data:image/jpeg;base64,/9j/4AAQSkZJRgABAQAAAQABAAD/2wBDAAkGBwgHBgkIBwgKCgkLDRYPDQwMDRsUFRAWIB0iIiAdHx8kKDQsJCYxJx8fLT0tMTU3Ojo6Iys/RD84QzQ5Ojf/2wBDAQoKCg0MDRoPDxo3JR8lNzc3Nzc3Nzc3Nzc3Nzc3Nzc3Nzc3Nzc3Nzc3Nzc3Nzc3Nzc3Nzc3Nzc3Nzc3Nzc3Nzf/wAARCADAAFsDASIAAhEBAxEB/8QAGwAAAgIDAQAAAAAAAAAAAAAAAwQFBgECBwD/xABCEAACAQMCAwUDBwkHBQAAAAABAgMABBESIQUxQQYTIlFhcYHRBxUykaGxwRQWIyQzQlJikkRTVGOCwuFzg5PS8P/EABkBAAMBAQEAAAAAAAAAAAAAAAECAwAEBf/EACURAAIBAwQCAgMBAAAAAAAAAAABAgMREgQhQVETMRQiBVJhkf/aAAwDAQACEQMRAD8AuzO6n9o31UrJe6H0mdABzLEDFcsnvbnHiuHx5sxpd5jgtrYgDc0vkZ6i/HvlnVJON2Uf0uIQnHQb0lN2stY9lkZ/YhH31zZX6DUxHnWIgFJGsHf6NK6kiq/Hw5ZfJ+24XIiiyR1d6Sl7YcQlXKMsY/lX41UdYR2ZiSAM4AyBWUulLanJUctBXejeTKx0cI8FjftHxCUlTdzZ8gcfdQTxO7f6c0rdMFyaSRhgeHeigjIAHP7Km2x/FGPpGxuWMgBY5PIGjhnxljz6UrojWXvWBLAdKPAZHbUxJHlQZnHoKh2yc4BooGfOhozByGU6Sdqa71RtpO3pQ3B6K5JbiQmNgN9yvpQzbEnAZxq3xmivc5wM74686yt4qAFlGVpl/CruYFsc4DDI9N681ozruuvHmME03DxNDkqi5O+aa+d1XGYk9tGwuU1wRBtRGMyBQenpRY4HG55dNqk5L+CSTvHRQSoXAG1Fg4gtuTohQ6urDNYPklb0R0ELSgMRsD5U2LZsbjHupleILqOYxuc4rdbpcHA+uhsI5SfAubNwATgg9PKiLbyHB0kbZoovNOAMV570FBvyrbCXkZSLCENjI570RUcKBkn1qPub2VY3MGkuBtr5UdL4lFJUcqIbMq8gIYKC2DQWVxjuyGFScvA+JQahJpJHtGaSMF2hIeCQEc/DT42Mq8XyCRH8JOFI2wKLGrIxJbOehrTWcjOBjoaIH1bY5VtynkRskjo7Fmz5DkKYWYlsahnHLNB5jl0615CofJCgnbbrShyHFYjPqa3DsDkmgKQcUULhevpSgujcnfV1zXixfHStcFvQetZAUfvGtYF0EBJO23rXjHk51MPYa8u4zyoo3HKtYGVjobxpJzUH3VG3HCYXOtfCasy8Cv8ArEg/1isvwK+IwET+sV0Hhqdik3fBYHTTIA4P8QzUZFwKy1tGyrjoRtir1N2Z4pLJkpGF/wCoK2i7LX0YI7qM+1xR2Cqr7KHJ2ZRsm3mYY6HDCl27NXS7B4nxzyCDXRG7K3vSKMegetR2Z4pjS0cTL6yULIqtRJcnOPma6DkLoYZ5hqL8zXwHhhVv9ePwro35r3oUBY4wB/OK3Xs3xAHOiP8ArFLihvlS7OanhV//AIZR7ZP+K3t+D3csZYmJG8tzj7q6Q3Zy/ceOOMH0cVp+bV+rZWOM+usUcYivUy7KRb9npSgMs2PRVpsdmCRn8pf6hVzXgF8Mfo4x/ronzFefwR/10bIV6iXZm44jeRjUtw/s2oY4pflQRcagfTBpW4VnU6icUG3khRDrlVdP8RAo7EcSQPF7wbNK6n1xWw4reMNpyfZioyfinD4vp3UfuOaip+OWCv4Jm9y0LxHVKT9Isx4reg/tm+ysji12+35Q4PpiqsO0VsBtJI3llB8a0btLa9YZSfMYFbKI3gm+Cw3vEeKIpaK9kI8sD4VWOMcZ7RyRkWfGbiBxyKqh+8V5+0+xWK1ZvV3wPsqMuL+4mYtpjjB6LvWVSC9jLS1HwQfEe2PbfhbYuuNXLoRkSKkf2+Gl4PlG7VSnCcXu5D/LHGf9tS9xHJc+GYs6jmDyoEEMCvpiQADngYApJVI8I7qenaW9v8Mp2w7ayr+jv7serCMf7az+dvbYbfOV1/TH/wCtSEcI5YGPSidwfIH30nkZbxw/Vf4Qdxx24mI1XEjBuQ1k5pdr3cGR3BPXmBQxGWYaSjHGcVs1uXGXUkLv4am0dShBcGTOThgdSn1o0cj4J0qFztnnS8i6lwP3TnT1zWGmYkAK6oObrv7qZK6DiuB4TZOkKfaKOjE9CaXtpFdM4PptTS9NseVKybSNom1HCn2+lMKBnFKxKIWdlPic5wfOm0JCBmG+d9tqG4jCqqjfpQnC6myu+fLnTUKocb86GSiSd27jA86KBF7mbdcqNOMnypxYzgb0tHIrEsnhHIjFMCcADYGiB3K4vFIWUgxLgjwkH8Kys9nIv6RSCeRydvWqv+UHIwygg450dLwBCWzt76ZxKuC4LIrQai0jgg8xp3oyS8MYaGDjPJhgAVWxcgL4yMHYb0ZSjDLAA9KyVjY/0n5Y7QsURs9c9CKMqwooDHOag0kOw22oyTDJOcn1oCOL7JKSRFbI3JO2KJHdKvMbVFrPvsa882rdPtpTYkmbtQdsD+H8RSV3Msq7EagdzSsU8gjUSOGcfSIGM+6tWfVnbHpRsaNojttPKAGZiAMA+dPCbbnUJEQrZJ5UyLrA51rM0pK5CfkDNvp58jitWtZFGdJNdRj4XcmNVl4ZcNjr3J+FaN2bEhBHDpxscjuWB+6ujE85ax8nLu4c8wa8sbhgA5wOYxzron5o3LuzNa3AB2A7o7Vj8zZ2BP5JNt5xGg4sotamURNQG3KiISDVwXsfeLMM2c5Qj+6O1Mp2SuFwDYzf+I0rgH5iKT4ifL30RVY+Z9lXkdl7hRtZTD/tGj2nZ+6WMa7SfywYjWwElqyipaTsQAh35Z2rMlpMmQVOR0roJ4HcCSP9Un2690a3m4HO6j9UmyP8s06ikSlqpM5JLfGG5MdyCiZ/aKM49oqYis4pI1deIIQRkHu/+asd92RnuJH1cPuMefct8Kgp/k+vjKxjsrsKeQELfCrKEWia1Muy63fylX0d7LFbwWjRIxUMQxzj3+dYHyk8T/w1r9TfGuX2DPHH3Mgw0fhIp8zbAA71yybudSoU+UdAPylcSXnaWv1N8a3X5SeIN/Z7X6m+Nc81vjYe/FaoXycnfOPSgpMp8an+p0WT5ROKY8EFoD6qx/GpLhXbLjN5aNO9lZyaCQyxOwP1H41zGOZgdLe6pDhvGJLIyJEMtMukeQI3z99a7Elp4NbLc6bYdshelkiWAyJtJH3niQ+o5ipFeOynnEo+38a41LFFM/eSoGl1ag5+kD555in7O9vYMCO9uNI5K7avvzRUyctH0dVk43crukaEeWk/Ghjj14f7PH/976otvx28TGto5B6rg1I2/aCB9riIxnzU5FFTRCWmnHgtJ47eDnBH9f8AzXvn29/uIvt+NQ8M8Fwuq3nVh6HNZMcmelOiLjb2cj4wipeiePIWXmCOTDnQo332+upbtBCvclkKhjvjz8vfUVZLrPr91LVVmenSldDCKWGMn40aC3zggacdM1u0YCqIyQ3XemYG0byb42zUTqb2FLmLAyOnlScMgW8bV+6mfrqUuyo3U5FV7iMndXUTD9/wn3bimjuT9bk7HLqam0YA5qGs5vBqzzp2KYHY8+goNDMf77yobuw3H2VrHnpufZWZlkABA9aAMTazuFW7jn3EiHcg4JHlmuhwhZIkdZX0sMjka5g7YfUNm6irtwe6Y8MtySPo9T61SDOPUw9MrXFF/V2EmnTjO9Q1iuhR7Ka43dllWLO7nf3UtA2ldjuPKmrPew+nWUbjLHDnc7881gv9vSgAtqZjg1uJMjBGKgdTQGabu8qfotUTdwy3NnJPHuIiGHu54pm+1SMFQZJNS1jA0NsVB204rppQvuc1aso/Uh7R/wBCgHlUnaIWbYb9aiLUd0xiP7jEVL2swVS3WpzVi8HkrkvBCFA3+yiTQ6SDvg8zSvfyCMNGMkdKYleQwA7gn0qRSwhdqGORnIqT4dxiS2sooRGCEBGffULf3BhTGdz7zmhxXI7sZqkCVWncU4xJqv0B6CiQNkjmFHPFLcUOq6VseYNGtm8B9QaNVfYTTP6IODlM450B5NPLO1eV9httS87/AKU+ykSOhsZtF7yct0UYFWCCPKAelRXCYToXPNt6sFvAZTpTYY3byFdsFjE8evPKbK1xLhzrO1zANSkeNQOvnQLPDMCxwM1c5reENHCFwGJBqnzr3F3LGBsrkDFRqdnTpZtvElY8A6hnbqKaEwMZzUZDN4d+XpW3flc4GfIVznfa5teMhAUgZ9lRu4JH4UeWZnOoBgOWkjlS2s0UHFn/2Q==">
            <a:hlinkClick r:id="rId3"/>
          </p:cNvPr>
          <p:cNvSpPr>
            <a:spLocks noChangeAspect="1" noChangeArrowheads="1"/>
          </p:cNvSpPr>
          <p:nvPr/>
        </p:nvSpPr>
        <p:spPr bwMode="auto">
          <a:xfrm>
            <a:off x="5310188" y="-987425"/>
            <a:ext cx="1085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36873" name="AutoShape 12" descr="data:image/jpeg;base64,/9j/4AAQSkZJRgABAQAAAQABAAD/2wBDAAkGBwgHBgkIBwgKCgkLDRYPDQwMDRsUFRAWIB0iIiAdHx8kKDQsJCYxJx8fLT0tMTU3Ojo6Iys/RD84QzQ5Ojf/2wBDAQoKCg0MDRoPDxo3JR8lNzc3Nzc3Nzc3Nzc3Nzc3Nzc3Nzc3Nzc3Nzc3Nzc3Nzc3Nzc3Nzc3Nzc3Nzc3Nzc3Nzf/wAARCADAAFsDASIAAhEBAxEB/8QAGwAAAgIDAQAAAAAAAAAAAAAAAwQFBgECBwD/xABCEAACAQMCAwUDBwkHBQAAAAABAgMABBESIQUxQQYTIlFhcYHRBxUykaGxwRQWIyQzQlJikkRTVGOCwuFzg5PS8P/EABkBAAMBAQEAAAAAAAAAAAAAAAECAwAEBf/EACURAAIBAwQCAgMBAAAAAAAAAAABAgMREgQhQVETMRQiBVJhkf/aAAwDAQACEQMRAD8AuzO6n9o31UrJe6H0mdABzLEDFcsnvbnHiuHx5sxpd5jgtrYgDc0vkZ6i/HvlnVJON2Uf0uIQnHQb0lN2stY9lkZ/YhH31zZX6DUxHnWIgFJGsHf6NK6kiq/Hw5ZfJ+24XIiiyR1d6Sl7YcQlXKMsY/lX41UdYR2ZiSAM4AyBWUulLanJUctBXejeTKx0cI8FjftHxCUlTdzZ8gcfdQTxO7f6c0rdMFyaSRhgeHeigjIAHP7Km2x/FGPpGxuWMgBY5PIGjhnxljz6UrojWXvWBLAdKPAZHbUxJHlQZnHoKh2yc4BooGfOhozByGU6Sdqa71RtpO3pQ3B6K5JbiQmNgN9yvpQzbEnAZxq3xmivc5wM74686yt4qAFlGVpl/CruYFsc4DDI9N681ozruuvHmME03DxNDkqi5O+aa+d1XGYk9tGwuU1wRBtRGMyBQenpRY4HG55dNqk5L+CSTvHRQSoXAG1Fg4gtuTohQ6urDNYPklb0R0ELSgMRsD5U2LZsbjHupleILqOYxuc4rdbpcHA+uhsI5SfAubNwATgg9PKiLbyHB0kbZoovNOAMV570FBvyrbCXkZSLCENjI570RUcKBkn1qPub2VY3MGkuBtr5UdL4lFJUcqIbMq8gIYKC2DQWVxjuyGFScvA+JQahJpJHtGaSMF2hIeCQEc/DT42Mq8XyCRH8JOFI2wKLGrIxJbOehrTWcjOBjoaIH1bY5VtynkRskjo7Fmz5DkKYWYlsahnHLNB5jl0615CofJCgnbbrShyHFYjPqa3DsDkmgKQcUULhevpSgujcnfV1zXixfHStcFvQetZAUfvGtYF0EBJO23rXjHk51MPYa8u4zyoo3HKtYGVjobxpJzUH3VG3HCYXOtfCasy8Cv8ArEg/1isvwK+IwET+sV0Hhqdik3fBYHTTIA4P8QzUZFwKy1tGyrjoRtir1N2Z4pLJkpGF/wCoK2i7LX0YI7qM+1xR2Cqr7KHJ2ZRsm3mYY6HDCl27NXS7B4nxzyCDXRG7K3vSKMegetR2Z4pjS0cTL6yULIqtRJcnOPma6DkLoYZ5hqL8zXwHhhVv9ePwro35r3oUBY4wB/OK3Xs3xAHOiP8ArFLihvlS7OanhV//AIZR7ZP+K3t+D3csZYmJG8tzj7q6Q3Zy/ceOOMH0cVp+bV+rZWOM+usUcYivUy7KRb9npSgMs2PRVpsdmCRn8pf6hVzXgF8Mfo4x/ronzFefwR/10bIV6iXZm44jeRjUtw/s2oY4pflQRcagfTBpW4VnU6icUG3khRDrlVdP8RAo7EcSQPF7wbNK6n1xWw4reMNpyfZioyfinD4vp3UfuOaip+OWCv4Jm9y0LxHVKT9Isx4reg/tm+ysji12+35Q4PpiqsO0VsBtJI3llB8a0btLa9YZSfMYFbKI3gm+Cw3vEeKIpaK9kI8sD4VWOMcZ7RyRkWfGbiBxyKqh+8V5+0+xWK1ZvV3wPsqMuL+4mYtpjjB6LvWVSC9jLS1HwQfEe2PbfhbYuuNXLoRkSKkf2+Gl4PlG7VSnCcXu5D/LHGf9tS9xHJc+GYs6jmDyoEEMCvpiQADngYApJVI8I7qenaW9v8Mp2w7ayr+jv7serCMf7az+dvbYbfOV1/TH/wCtSEcI5YGPSidwfIH30nkZbxw/Vf4Qdxx24mI1XEjBuQ1k5pdr3cGR3BPXmBQxGWYaSjHGcVs1uXGXUkLv4am0dShBcGTOThgdSn1o0cj4J0qFztnnS8i6lwP3TnT1zWGmYkAK6oObrv7qZK6DiuB4TZOkKfaKOjE9CaXtpFdM4PptTS9NseVKybSNom1HCn2+lMKBnFKxKIWdlPic5wfOm0JCBmG+d9tqG4jCqqjfpQnC6myu+fLnTUKocb86GSiSd27jA86KBF7mbdcqNOMnypxYzgb0tHIrEsnhHIjFMCcADYGiB3K4vFIWUgxLgjwkH8Kys9nIv6RSCeRydvWqv+UHIwygg450dLwBCWzt76ZxKuC4LIrQai0jgg8xp3oyS8MYaGDjPJhgAVWxcgL4yMHYb0ZSjDLAA9KyVjY/0n5Y7QsURs9c9CKMqwooDHOag0kOw22oyTDJOcn1oCOL7JKSRFbI3JO2KJHdKvMbVFrPvsa882rdPtpTYkmbtQdsD+H8RSV3Msq7EagdzSsU8gjUSOGcfSIGM+6tWfVnbHpRsaNojttPKAGZiAMA+dPCbbnUJEQrZJ5UyLrA51rM0pK5CfkDNvp58jitWtZFGdJNdRj4XcmNVl4ZcNjr3J+FaN2bEhBHDpxscjuWB+6ujE85ax8nLu4c8wa8sbhgA5wOYxzron5o3LuzNa3AB2A7o7Vj8zZ2BP5JNt5xGg4sotamURNQG3KiISDVwXsfeLMM2c5Qj+6O1Mp2SuFwDYzf+I0rgH5iKT4ifL30RVY+Z9lXkdl7hRtZTD/tGj2nZ+6WMa7SfywYjWwElqyipaTsQAh35Z2rMlpMmQVOR0roJ4HcCSP9Un2690a3m4HO6j9UmyP8s06ikSlqpM5JLfGG5MdyCiZ/aKM49oqYis4pI1deIIQRkHu/+asd92RnuJH1cPuMefct8Kgp/k+vjKxjsrsKeQELfCrKEWia1Muy63fylX0d7LFbwWjRIxUMQxzj3+dYHyk8T/w1r9TfGuX2DPHH3Mgw0fhIp8zbAA71yybudSoU+UdAPylcSXnaWv1N8a3X5SeIN/Z7X6m+Nc81vjYe/FaoXycnfOPSgpMp8an+p0WT5ROKY8EFoD6qx/GpLhXbLjN5aNO9lZyaCQyxOwP1H41zGOZgdLe6pDhvGJLIyJEMtMukeQI3z99a7Elp4NbLc6bYdshelkiWAyJtJH3niQ+o5ipFeOynnEo+38a41LFFM/eSoGl1ag5+kD555in7O9vYMCO9uNI5K7avvzRUyctH0dVk43crukaEeWk/Ghjj14f7PH/976otvx28TGto5B6rg1I2/aCB9riIxnzU5FFTRCWmnHgtJ47eDnBH9f8AzXvn29/uIvt+NQ8M8Fwuq3nVh6HNZMcmelOiLjb2cj4wipeiePIWXmCOTDnQo332+upbtBCvclkKhjvjz8vfUVZLrPr91LVVmenSldDCKWGMn40aC3zggacdM1u0YCqIyQ3XemYG0byb42zUTqb2FLmLAyOnlScMgW8bV+6mfrqUuyo3U5FV7iMndXUTD9/wn3bimjuT9bk7HLqam0YA5qGs5vBqzzp2KYHY8+goNDMf77yobuw3H2VrHnpufZWZlkABA9aAMTazuFW7jn3EiHcg4JHlmuhwhZIkdZX0sMjka5g7YfUNm6irtwe6Y8MtySPo9T61SDOPUw9MrXFF/V2EmnTjO9Q1iuhR7Ka43dllWLO7nf3UtA2ldjuPKmrPew+nWUbjLHDnc7881gv9vSgAtqZjg1uJMjBGKgdTQGabu8qfotUTdwy3NnJPHuIiGHu54pm+1SMFQZJNS1jA0NsVB204rppQvuc1aso/Uh7R/wBCgHlUnaIWbYb9aiLUd0xiP7jEVL2swVS3WpzVi8HkrkvBCFA3+yiTQ6SDvg8zSvfyCMNGMkdKYleQwA7gn0qRSwhdqGORnIqT4dxiS2sooRGCEBGffULf3BhTGdz7zmhxXI7sZqkCVWncU4xJqv0B6CiQNkjmFHPFLcUOq6VseYNGtm8B9QaNVfYTTP6IODlM450B5NPLO1eV9httS87/AKU+ykSOhsZtF7yct0UYFWCCPKAelRXCYToXPNt6sFvAZTpTYY3byFdsFjE8evPKbK1xLhzrO1zANSkeNQOvnQLPDMCxwM1c5reENHCFwGJBqnzr3F3LGBsrkDFRqdnTpZtvElY8A6hnbqKaEwMZzUZDN4d+XpW3flc4GfIVznfa5teMhAUgZ9lRu4JH4UeWZnOoBgOWkjlS2s0UHFn/2Q==">
            <a:hlinkClick r:id="rId3"/>
          </p:cNvPr>
          <p:cNvSpPr>
            <a:spLocks noChangeAspect="1" noChangeArrowheads="1"/>
          </p:cNvSpPr>
          <p:nvPr/>
        </p:nvSpPr>
        <p:spPr bwMode="auto">
          <a:xfrm>
            <a:off x="5462588" y="-835025"/>
            <a:ext cx="1085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3564" y="2322513"/>
            <a:ext cx="14509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nl-BE"/>
              <a:t>14-3-2023</a:t>
            </a:r>
            <a:endParaRPr lang="nl-NL"/>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9356" y="4105275"/>
            <a:ext cx="2719388"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1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4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14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415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15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4150">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4150">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15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4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37891"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A846DB4B-B316-446E-9DAC-D2BC53EB8976}" type="slidenum">
              <a:rPr lang="nl-NL" altLang="nl-BE" sz="1000">
                <a:solidFill>
                  <a:srgbClr val="FFFFFF"/>
                </a:solidFill>
                <a:latin typeface="Arial" panose="020B0604020202020204" pitchFamily="34" charset="0"/>
              </a:rPr>
              <a:pPr>
                <a:spcBef>
                  <a:spcPct val="0"/>
                </a:spcBef>
                <a:buClrTx/>
                <a:buSzTx/>
                <a:buFontTx/>
                <a:buNone/>
              </a:pPr>
              <a:t>33</a:t>
            </a:fld>
            <a:endParaRPr lang="nl-NL" altLang="nl-BE" sz="1000">
              <a:solidFill>
                <a:srgbClr val="FFFFFF"/>
              </a:solidFill>
              <a:latin typeface="Arial" panose="020B0604020202020204" pitchFamily="34" charset="0"/>
            </a:endParaRPr>
          </a:p>
        </p:txBody>
      </p:sp>
      <p:sp>
        <p:nvSpPr>
          <p:cNvPr id="37892" name="Rectangle 2"/>
          <p:cNvSpPr>
            <a:spLocks noGrp="1" noChangeArrowheads="1"/>
          </p:cNvSpPr>
          <p:nvPr>
            <p:ph type="title"/>
          </p:nvPr>
        </p:nvSpPr>
        <p:spPr/>
        <p:txBody>
          <a:bodyPr/>
          <a:lstStyle/>
          <a:p>
            <a:pPr eaLnBrk="1" hangingPunct="1"/>
            <a:r>
              <a:rPr lang="nl-BE" altLang="nl-BE" sz="3000"/>
              <a:t>Causaliteitsbeoordeling</a:t>
            </a:r>
            <a:endParaRPr lang="en-US" altLang="nl-BE" sz="3000"/>
          </a:p>
        </p:txBody>
      </p:sp>
      <p:sp>
        <p:nvSpPr>
          <p:cNvPr id="33797" name="Rectangle 3"/>
          <p:cNvSpPr>
            <a:spLocks noGrp="1" noChangeArrowheads="1"/>
          </p:cNvSpPr>
          <p:nvPr>
            <p:ph type="body" idx="1"/>
          </p:nvPr>
        </p:nvSpPr>
        <p:spPr/>
        <p:txBody>
          <a:bodyPr/>
          <a:lstStyle/>
          <a:p>
            <a:pPr eaLnBrk="1" hangingPunct="1"/>
            <a:r>
              <a:rPr lang="nl-BE" altLang="nl-BE" sz="2400" b="1">
                <a:solidFill>
                  <a:srgbClr val="0033CC"/>
                </a:solidFill>
                <a:latin typeface="Arial" panose="020B0604020202020204" pitchFamily="34" charset="0"/>
              </a:rPr>
              <a:t>TREND </a:t>
            </a:r>
            <a:r>
              <a:rPr lang="nl-BE" altLang="nl-BE" sz="2000">
                <a:solidFill>
                  <a:srgbClr val="0033CC"/>
                </a:solidFill>
                <a:latin typeface="Arial" panose="020B0604020202020204" pitchFamily="34" charset="0"/>
              </a:rPr>
              <a:t>(een bruikbaar algoritme)</a:t>
            </a:r>
          </a:p>
          <a:p>
            <a:pPr eaLnBrk="1" hangingPunct="1">
              <a:buFont typeface="Wingdings" panose="05000000000000000000" pitchFamily="2" charset="2"/>
              <a:buNone/>
            </a:pPr>
            <a:endParaRPr lang="nl-BE" altLang="nl-BE" sz="2400" b="1">
              <a:solidFill>
                <a:srgbClr val="0033CC"/>
              </a:solidFill>
              <a:latin typeface="Arial" panose="020B0604020202020204" pitchFamily="34" charset="0"/>
            </a:endParaRPr>
          </a:p>
          <a:p>
            <a:pPr lvl="1" eaLnBrk="1" hangingPunct="1">
              <a:lnSpc>
                <a:spcPct val="120000"/>
              </a:lnSpc>
            </a:pPr>
            <a:r>
              <a:rPr lang="nl-BE" altLang="nl-BE" sz="1900" b="1" u="sng">
                <a:solidFill>
                  <a:srgbClr val="0033CC"/>
                </a:solidFill>
                <a:latin typeface="Arial" panose="020B0604020202020204" pitchFamily="34" charset="0"/>
              </a:rPr>
              <a:t>T</a:t>
            </a:r>
            <a:r>
              <a:rPr lang="nl-BE" altLang="nl-BE" sz="1900">
                <a:latin typeface="Arial" panose="020B0604020202020204" pitchFamily="34" charset="0"/>
              </a:rPr>
              <a:t>ijdsrelatie: </a:t>
            </a:r>
            <a:r>
              <a:rPr lang="nl-BE" altLang="nl-BE" sz="1600">
                <a:latin typeface="Arial" panose="020B0604020202020204" pitchFamily="34" charset="0"/>
              </a:rPr>
              <a:t>wat is de timing tussen het gebruik van het GM en de ADR?</a:t>
            </a:r>
          </a:p>
          <a:p>
            <a:pPr lvl="1" eaLnBrk="1" hangingPunct="1">
              <a:lnSpc>
                <a:spcPct val="120000"/>
              </a:lnSpc>
            </a:pPr>
            <a:r>
              <a:rPr lang="nl-BE" altLang="nl-BE" sz="1900" b="1" u="sng">
                <a:solidFill>
                  <a:srgbClr val="0033CC"/>
                </a:solidFill>
                <a:latin typeface="Arial" panose="020B0604020202020204" pitchFamily="34" charset="0"/>
              </a:rPr>
              <a:t>R</a:t>
            </a:r>
            <a:r>
              <a:rPr lang="nl-BE" altLang="nl-BE" sz="1900">
                <a:latin typeface="Arial" panose="020B0604020202020204" pitchFamily="34" charset="0"/>
              </a:rPr>
              <a:t>echallenge: </a:t>
            </a:r>
            <a:r>
              <a:rPr lang="nl-BE" altLang="nl-BE" sz="1600">
                <a:latin typeface="Arial" panose="020B0604020202020204" pitchFamily="34" charset="0"/>
              </a:rPr>
              <a:t>wat gebeurt er indien het GM opnieuw wordt toegediend?</a:t>
            </a:r>
          </a:p>
          <a:p>
            <a:pPr lvl="1" eaLnBrk="1" hangingPunct="1">
              <a:lnSpc>
                <a:spcPct val="120000"/>
              </a:lnSpc>
            </a:pPr>
            <a:r>
              <a:rPr lang="nl-BE" altLang="nl-BE" sz="1900" b="1" u="sng">
                <a:solidFill>
                  <a:srgbClr val="0033CC"/>
                </a:solidFill>
                <a:latin typeface="Arial" panose="020B0604020202020204" pitchFamily="34" charset="0"/>
              </a:rPr>
              <a:t>E</a:t>
            </a:r>
            <a:r>
              <a:rPr lang="nl-BE" altLang="nl-BE" sz="1900">
                <a:latin typeface="Arial" panose="020B0604020202020204" pitchFamily="34" charset="0"/>
              </a:rPr>
              <a:t>xclusie:</a:t>
            </a:r>
            <a:r>
              <a:rPr lang="nl-BE" altLang="nl-BE" sz="1600">
                <a:latin typeface="Arial" panose="020B0604020202020204" pitchFamily="34" charset="0"/>
              </a:rPr>
              <a:t> kunnen concomitante GM &amp; niet GM-gebonden oorzaken worden</a:t>
            </a:r>
          </a:p>
          <a:p>
            <a:pPr lvl="1" eaLnBrk="1" hangingPunct="1">
              <a:lnSpc>
                <a:spcPct val="120000"/>
              </a:lnSpc>
              <a:buFont typeface="Wingdings 3" panose="05040102010807070707" pitchFamily="18" charset="2"/>
              <a:buNone/>
            </a:pPr>
            <a:r>
              <a:rPr lang="nl-BE" altLang="nl-BE" sz="1600">
                <a:latin typeface="Arial" panose="020B0604020202020204" pitchFamily="34" charset="0"/>
              </a:rPr>
              <a:t>                         uitgesloten?</a:t>
            </a:r>
            <a:endParaRPr lang="nl-BE" altLang="nl-BE" sz="1900">
              <a:latin typeface="Arial" panose="020B0604020202020204" pitchFamily="34" charset="0"/>
            </a:endParaRPr>
          </a:p>
          <a:p>
            <a:pPr lvl="1" eaLnBrk="1" hangingPunct="1">
              <a:lnSpc>
                <a:spcPct val="120000"/>
              </a:lnSpc>
            </a:pPr>
            <a:r>
              <a:rPr lang="nl-BE" altLang="nl-BE" sz="1900" b="1" u="sng">
                <a:solidFill>
                  <a:srgbClr val="0033CC"/>
                </a:solidFill>
                <a:latin typeface="Arial" panose="020B0604020202020204" pitchFamily="34" charset="0"/>
              </a:rPr>
              <a:t>N</a:t>
            </a:r>
            <a:r>
              <a:rPr lang="nl-BE" altLang="nl-BE" sz="1900">
                <a:latin typeface="Arial" panose="020B0604020202020204" pitchFamily="34" charset="0"/>
              </a:rPr>
              <a:t>ieuw:</a:t>
            </a:r>
            <a:r>
              <a:rPr lang="nl-BE" altLang="nl-BE" sz="1600">
                <a:latin typeface="Arial" panose="020B0604020202020204" pitchFamily="34" charset="0"/>
              </a:rPr>
              <a:t> werd de ADR reeds eerder gerapporteerd?</a:t>
            </a:r>
            <a:endParaRPr lang="nl-BE" altLang="nl-BE" sz="1900">
              <a:latin typeface="Arial" panose="020B0604020202020204" pitchFamily="34" charset="0"/>
            </a:endParaRPr>
          </a:p>
          <a:p>
            <a:pPr lvl="1" eaLnBrk="1" hangingPunct="1">
              <a:lnSpc>
                <a:spcPct val="120000"/>
              </a:lnSpc>
            </a:pPr>
            <a:r>
              <a:rPr lang="nl-BE" altLang="nl-BE" sz="1900" b="1" u="sng">
                <a:solidFill>
                  <a:srgbClr val="0033CC"/>
                </a:solidFill>
                <a:latin typeface="Arial" panose="020B0604020202020204" pitchFamily="34" charset="0"/>
              </a:rPr>
              <a:t>D</a:t>
            </a:r>
            <a:r>
              <a:rPr lang="nl-BE" altLang="nl-BE" sz="1900">
                <a:latin typeface="Arial" panose="020B0604020202020204" pitchFamily="34" charset="0"/>
              </a:rPr>
              <a:t>echallenge:</a:t>
            </a:r>
            <a:r>
              <a:rPr lang="nl-BE" altLang="nl-BE" sz="1600">
                <a:latin typeface="Arial" panose="020B0604020202020204" pitchFamily="34" charset="0"/>
              </a:rPr>
              <a:t> verbetert de reactie indien het GM wordt stopgezet of bij</a:t>
            </a:r>
          </a:p>
          <a:p>
            <a:pPr lvl="1" eaLnBrk="1" hangingPunct="1">
              <a:lnSpc>
                <a:spcPct val="120000"/>
              </a:lnSpc>
              <a:buFont typeface="Wingdings 3" panose="05040102010807070707" pitchFamily="18" charset="2"/>
              <a:buNone/>
            </a:pPr>
            <a:r>
              <a:rPr lang="nl-BE" altLang="nl-BE" sz="1600">
                <a:latin typeface="Arial" panose="020B0604020202020204" pitchFamily="34" charset="0"/>
              </a:rPr>
              <a:t>                                 dosisverlaging?</a:t>
            </a:r>
          </a:p>
          <a:p>
            <a:pPr lvl="1" eaLnBrk="1" hangingPunct="1">
              <a:buFont typeface="Wingdings 3" panose="05040102010807070707" pitchFamily="18" charset="2"/>
              <a:buNone/>
            </a:pPr>
            <a:r>
              <a:rPr lang="nl-BE" altLang="nl-BE" sz="1900">
                <a:latin typeface="Arial" panose="020B0604020202020204" pitchFamily="34" charset="0"/>
              </a:rPr>
              <a:t>                           </a:t>
            </a:r>
            <a:endParaRPr lang="en-US" altLang="nl-BE" sz="190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79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000" dirty="0"/>
              <a:t>Casus: Jean</a:t>
            </a:r>
          </a:p>
        </p:txBody>
      </p:sp>
      <p:sp>
        <p:nvSpPr>
          <p:cNvPr id="3" name="Tijdelijke aanduiding voor tekst 2"/>
          <p:cNvSpPr>
            <a:spLocks noGrp="1"/>
          </p:cNvSpPr>
          <p:nvPr>
            <p:ph type="body" sz="quarter" idx="13"/>
          </p:nvPr>
        </p:nvSpPr>
        <p:spPr/>
        <p:txBody>
          <a:bodyPr/>
          <a:lstStyle/>
          <a:p>
            <a:r>
              <a:rPr lang="nl-BE" dirty="0"/>
              <a:t>FAGG</a:t>
            </a:r>
          </a:p>
        </p:txBody>
      </p:sp>
      <p:sp>
        <p:nvSpPr>
          <p:cNvPr id="6" name="Tijdelijke aanduiding voor tekst 2"/>
          <p:cNvSpPr txBox="1">
            <a:spLocks/>
          </p:cNvSpPr>
          <p:nvPr/>
        </p:nvSpPr>
        <p:spPr>
          <a:xfrm>
            <a:off x="2240432" y="1268760"/>
            <a:ext cx="8153527" cy="3672408"/>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sz="2400" i="1" dirty="0">
                <a:latin typeface="Arial" panose="020B0604020202020204" pitchFamily="34" charset="0"/>
                <a:cs typeface="Arial" panose="020B0604020202020204" pitchFamily="34" charset="0"/>
              </a:rPr>
              <a:t>Jean geeft aan dat hij geregeld een </a:t>
            </a:r>
            <a:r>
              <a:rPr lang="nl-BE" sz="2400" b="1" i="1" dirty="0">
                <a:latin typeface="Arial" panose="020B0604020202020204" pitchFamily="34" charset="0"/>
                <a:cs typeface="Arial" panose="020B0604020202020204" pitchFamily="34" charset="0"/>
              </a:rPr>
              <a:t>bloedneus</a:t>
            </a:r>
            <a:r>
              <a:rPr lang="nl-BE" sz="2400" i="1" dirty="0">
                <a:latin typeface="Arial" panose="020B0604020202020204" pitchFamily="34" charset="0"/>
                <a:cs typeface="Arial" panose="020B0604020202020204" pitchFamily="34" charset="0"/>
              </a:rPr>
              <a:t> heeft en neemt volgende medicatie:</a:t>
            </a:r>
          </a:p>
          <a:p>
            <a:pPr marL="0" indent="0">
              <a:buNone/>
            </a:pPr>
            <a:endParaRPr lang="nl-BE" sz="2400" i="1" dirty="0"/>
          </a:p>
          <a:p>
            <a:pPr marL="0" indent="0">
              <a:buNone/>
            </a:pPr>
            <a:endParaRPr lang="nl-BE" sz="2400" i="1" dirty="0"/>
          </a:p>
        </p:txBody>
      </p:sp>
      <p:graphicFrame>
        <p:nvGraphicFramePr>
          <p:cNvPr id="4" name="Tabel 3"/>
          <p:cNvGraphicFramePr>
            <a:graphicFrameLocks noGrp="1"/>
          </p:cNvGraphicFramePr>
          <p:nvPr>
            <p:extLst>
              <p:ext uri="{D42A27DB-BD31-4B8C-83A1-F6EECF244321}">
                <p14:modId xmlns:p14="http://schemas.microsoft.com/office/powerpoint/2010/main" val="3273268649"/>
              </p:ext>
            </p:extLst>
          </p:nvPr>
        </p:nvGraphicFramePr>
        <p:xfrm>
          <a:off x="3023394" y="2420888"/>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nl-BE" dirty="0"/>
                        <a:t>Geneesmiddel</a:t>
                      </a:r>
                    </a:p>
                  </a:txBody>
                  <a:tcPr/>
                </a:tc>
                <a:tc>
                  <a:txBody>
                    <a:bodyPr/>
                    <a:lstStyle/>
                    <a:p>
                      <a:r>
                        <a:rPr lang="nl-BE" dirty="0"/>
                        <a:t>Inname</a:t>
                      </a:r>
                    </a:p>
                  </a:txBody>
                  <a:tcPr/>
                </a:tc>
                <a:extLst>
                  <a:ext uri="{0D108BD9-81ED-4DB2-BD59-A6C34878D82A}">
                    <a16:rowId xmlns:a16="http://schemas.microsoft.com/office/drawing/2014/main" val="10000"/>
                  </a:ext>
                </a:extLst>
              </a:tr>
              <a:tr h="370840">
                <a:tc>
                  <a:txBody>
                    <a:bodyPr/>
                    <a:lstStyle/>
                    <a:p>
                      <a:r>
                        <a:rPr lang="nl-BE" dirty="0"/>
                        <a:t>Itraconazol 100 mg</a:t>
                      </a:r>
                    </a:p>
                  </a:txBody>
                  <a:tcPr/>
                </a:tc>
                <a:tc>
                  <a:txBody>
                    <a:bodyPr/>
                    <a:lstStyle/>
                    <a:p>
                      <a:r>
                        <a:rPr lang="nl-BE" dirty="0"/>
                        <a:t>1x2 ‘s morgens</a:t>
                      </a:r>
                    </a:p>
                  </a:txBody>
                  <a:tcPr/>
                </a:tc>
                <a:extLst>
                  <a:ext uri="{0D108BD9-81ED-4DB2-BD59-A6C34878D82A}">
                    <a16:rowId xmlns:a16="http://schemas.microsoft.com/office/drawing/2014/main" val="10001"/>
                  </a:ext>
                </a:extLst>
              </a:tr>
              <a:tr h="370840">
                <a:tc>
                  <a:txBody>
                    <a:bodyPr/>
                    <a:lstStyle/>
                    <a:p>
                      <a:r>
                        <a:rPr lang="nl-BE" dirty="0"/>
                        <a:t>Bisoprolol</a:t>
                      </a:r>
                      <a:r>
                        <a:rPr lang="nl-BE" baseline="0" dirty="0"/>
                        <a:t> 5 mg</a:t>
                      </a:r>
                      <a:endParaRPr lang="nl-BE" dirty="0"/>
                    </a:p>
                  </a:txBody>
                  <a:tcPr/>
                </a:tc>
                <a:tc>
                  <a:txBody>
                    <a:bodyPr/>
                    <a:lstStyle/>
                    <a:p>
                      <a:r>
                        <a:rPr lang="nl-BE" dirty="0"/>
                        <a:t>1</a:t>
                      </a:r>
                      <a:r>
                        <a:rPr lang="nl-BE" baseline="0" dirty="0"/>
                        <a:t> ‘s morgens</a:t>
                      </a:r>
                      <a:endParaRPr lang="nl-BE" dirty="0"/>
                    </a:p>
                  </a:txBody>
                  <a:tcPr/>
                </a:tc>
                <a:extLst>
                  <a:ext uri="{0D108BD9-81ED-4DB2-BD59-A6C34878D82A}">
                    <a16:rowId xmlns:a16="http://schemas.microsoft.com/office/drawing/2014/main" val="10002"/>
                  </a:ext>
                </a:extLst>
              </a:tr>
              <a:tr h="370840">
                <a:tc>
                  <a:txBody>
                    <a:bodyPr/>
                    <a:lstStyle/>
                    <a:p>
                      <a:r>
                        <a:rPr lang="nl-BE" dirty="0" err="1"/>
                        <a:t>Xarelto</a:t>
                      </a:r>
                      <a:r>
                        <a:rPr lang="nl-BE" dirty="0"/>
                        <a:t>® 2,5 mg</a:t>
                      </a:r>
                    </a:p>
                  </a:txBody>
                  <a:tcPr/>
                </a:tc>
                <a:tc>
                  <a:txBody>
                    <a:bodyPr/>
                    <a:lstStyle/>
                    <a:p>
                      <a:r>
                        <a:rPr lang="nl-BE" dirty="0"/>
                        <a:t>2x daags </a:t>
                      </a:r>
                    </a:p>
                  </a:txBody>
                  <a:tcPr/>
                </a:tc>
                <a:extLst>
                  <a:ext uri="{0D108BD9-81ED-4DB2-BD59-A6C34878D82A}">
                    <a16:rowId xmlns:a16="http://schemas.microsoft.com/office/drawing/2014/main" val="10003"/>
                  </a:ext>
                </a:extLst>
              </a:tr>
              <a:tr h="370840">
                <a:tc>
                  <a:txBody>
                    <a:bodyPr/>
                    <a:lstStyle/>
                    <a:p>
                      <a:r>
                        <a:rPr lang="nl-BE" dirty="0"/>
                        <a:t>Cardioaspirine® 100 mg</a:t>
                      </a:r>
                    </a:p>
                  </a:txBody>
                  <a:tcPr/>
                </a:tc>
                <a:tc>
                  <a:txBody>
                    <a:bodyPr/>
                    <a:lstStyle/>
                    <a:p>
                      <a:r>
                        <a:rPr lang="nl-BE" dirty="0"/>
                        <a:t>1</a:t>
                      </a:r>
                      <a:r>
                        <a:rPr lang="nl-BE" baseline="0" dirty="0"/>
                        <a:t> ‘s morgens</a:t>
                      </a:r>
                      <a:endParaRPr lang="nl-BE"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t>Pantomed</a:t>
                      </a:r>
                      <a:r>
                        <a:rPr lang="nl-BE" dirty="0"/>
                        <a:t>®</a:t>
                      </a:r>
                      <a:r>
                        <a:rPr lang="nl-BE" baseline="0" dirty="0"/>
                        <a:t> 20 mg</a:t>
                      </a:r>
                      <a:endParaRPr lang="nl-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1</a:t>
                      </a:r>
                      <a:r>
                        <a:rPr lang="nl-BE" baseline="0" dirty="0"/>
                        <a:t> ‘s morgens nuchter</a:t>
                      </a:r>
                      <a:endParaRPr lang="nl-BE" dirty="0"/>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1AD93096-5B34-4342-9326-69289CEAE4C2}" type="slidenum">
              <a:rPr lang="en-US" smtClean="0"/>
              <a:pPr/>
              <a:t>34</a:t>
            </a:fld>
            <a:endParaRPr lang="en-US" dirty="0">
              <a:solidFill>
                <a:srgbClr val="FFFFFF"/>
              </a:solidFill>
            </a:endParaRPr>
          </a:p>
        </p:txBody>
      </p:sp>
    </p:spTree>
    <p:extLst>
      <p:ext uri="{BB962C8B-B14F-4D97-AF65-F5344CB8AC3E}">
        <p14:creationId xmlns:p14="http://schemas.microsoft.com/office/powerpoint/2010/main" val="3555956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000" dirty="0"/>
              <a:t>Casus: Jean</a:t>
            </a:r>
          </a:p>
        </p:txBody>
      </p:sp>
      <p:sp>
        <p:nvSpPr>
          <p:cNvPr id="3" name="Tijdelijke aanduiding voor tekst 2"/>
          <p:cNvSpPr>
            <a:spLocks noGrp="1"/>
          </p:cNvSpPr>
          <p:nvPr>
            <p:ph type="body" sz="quarter" idx="13"/>
          </p:nvPr>
        </p:nvSpPr>
        <p:spPr/>
        <p:txBody>
          <a:bodyPr/>
          <a:lstStyle/>
          <a:p>
            <a:r>
              <a:rPr lang="nl-BE" dirty="0"/>
              <a:t>FAGG</a:t>
            </a:r>
          </a:p>
        </p:txBody>
      </p:sp>
      <p:sp>
        <p:nvSpPr>
          <p:cNvPr id="6" name="Tijdelijke aanduiding voor tekst 2"/>
          <p:cNvSpPr txBox="1">
            <a:spLocks/>
          </p:cNvSpPr>
          <p:nvPr/>
        </p:nvSpPr>
        <p:spPr>
          <a:xfrm>
            <a:off x="2240432" y="1196752"/>
            <a:ext cx="8153527" cy="3672408"/>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sz="2000" u="sng" dirty="0">
                <a:latin typeface="Arial" panose="020B0604020202020204" pitchFamily="34" charset="0"/>
                <a:cs typeface="Arial" panose="020B0604020202020204" pitchFamily="34" charset="0"/>
              </a:rPr>
              <a:t>Welk type bijwerking is dit?</a:t>
            </a:r>
          </a:p>
          <a:p>
            <a:pPr marL="0" indent="0">
              <a:buNone/>
            </a:pPr>
            <a:r>
              <a:rPr lang="nl-BE" sz="2000" i="1" dirty="0">
                <a:latin typeface="Arial" panose="020B0604020202020204" pitchFamily="34" charset="0"/>
                <a:cs typeface="Arial" panose="020B0604020202020204" pitchFamily="34" charset="0"/>
              </a:rPr>
              <a:t>   Side effect / ADR (type A)</a:t>
            </a:r>
          </a:p>
          <a:p>
            <a:pPr marL="0" indent="0">
              <a:buNone/>
            </a:pPr>
            <a:endParaRPr lang="nl-BE" sz="800" u="sng" dirty="0">
              <a:latin typeface="Arial" panose="020B0604020202020204" pitchFamily="34" charset="0"/>
              <a:cs typeface="Arial" panose="020B0604020202020204" pitchFamily="34" charset="0"/>
            </a:endParaRPr>
          </a:p>
          <a:p>
            <a:pPr marL="0" indent="0">
              <a:buNone/>
            </a:pPr>
            <a:r>
              <a:rPr lang="nl-BE" sz="2000" u="sng" dirty="0">
                <a:latin typeface="Arial" panose="020B0604020202020204" pitchFamily="34" charset="0"/>
                <a:cs typeface="Arial" panose="020B0604020202020204" pitchFamily="34" charset="0"/>
              </a:rPr>
              <a:t>Aan welke medicatie denk je spontaan?</a:t>
            </a:r>
          </a:p>
          <a:p>
            <a:pPr>
              <a:buClrTx/>
              <a:buSzPct val="100000"/>
              <a:buFont typeface="Arial" panose="020B0604020202020204" pitchFamily="34" charset="0"/>
              <a:buChar char="•"/>
            </a:pPr>
            <a:r>
              <a:rPr lang="nl-BE" sz="2000" i="1" dirty="0" err="1">
                <a:latin typeface="Arial" panose="020B0604020202020204" pitchFamily="34" charset="0"/>
                <a:cs typeface="Arial" panose="020B0604020202020204" pitchFamily="34" charset="0"/>
              </a:rPr>
              <a:t>Xarelto</a:t>
            </a:r>
            <a:r>
              <a:rPr lang="nl-BE" sz="2000" i="1" baseline="30000" dirty="0">
                <a:latin typeface="Arial" panose="020B0604020202020204" pitchFamily="34" charset="0"/>
                <a:cs typeface="Arial" panose="020B0604020202020204" pitchFamily="34" charset="0"/>
              </a:rPr>
              <a:t>®</a:t>
            </a:r>
            <a:r>
              <a:rPr lang="nl-BE" sz="2000" i="1" dirty="0">
                <a:latin typeface="Arial" panose="020B0604020202020204" pitchFamily="34" charset="0"/>
                <a:cs typeface="Arial" panose="020B0604020202020204" pitchFamily="34" charset="0"/>
              </a:rPr>
              <a:t> ; Cardioaspirine</a:t>
            </a:r>
            <a:r>
              <a:rPr lang="nl-BE" sz="2000" i="1" baseline="30000" dirty="0">
                <a:latin typeface="Arial" panose="020B0604020202020204" pitchFamily="34" charset="0"/>
                <a:cs typeface="Arial" panose="020B0604020202020204" pitchFamily="34" charset="0"/>
              </a:rPr>
              <a:t>®</a:t>
            </a:r>
          </a:p>
          <a:p>
            <a:pPr>
              <a:buClrTx/>
              <a:buSzPct val="100000"/>
              <a:buFont typeface="Arial" panose="020B0604020202020204" pitchFamily="34" charset="0"/>
              <a:buChar char="•"/>
            </a:pPr>
            <a:r>
              <a:rPr lang="nl-BE" sz="2000" i="1" dirty="0">
                <a:latin typeface="Arial" panose="020B0604020202020204" pitchFamily="34" charset="0"/>
                <a:cs typeface="Arial" panose="020B0604020202020204" pitchFamily="34" charset="0"/>
              </a:rPr>
              <a:t>Bloeding bovendien versterkt door interactie tussen </a:t>
            </a:r>
            <a:r>
              <a:rPr lang="nl-BE" sz="2000" i="1" dirty="0" err="1">
                <a:latin typeface="Arial" panose="020B0604020202020204" pitchFamily="34" charset="0"/>
                <a:cs typeface="Arial" panose="020B0604020202020204" pitchFamily="34" charset="0"/>
              </a:rPr>
              <a:t>Xarelto</a:t>
            </a:r>
            <a:r>
              <a:rPr lang="nl-BE" sz="2000" i="1" baseline="30000" dirty="0">
                <a:latin typeface="Arial" panose="020B0604020202020204" pitchFamily="34" charset="0"/>
                <a:cs typeface="Arial" panose="020B0604020202020204" pitchFamily="34" charset="0"/>
              </a:rPr>
              <a:t>®</a:t>
            </a:r>
            <a:r>
              <a:rPr lang="nl-BE" sz="2000" i="1" dirty="0">
                <a:latin typeface="Arial" panose="020B0604020202020204" pitchFamily="34" charset="0"/>
                <a:cs typeface="Arial" panose="020B0604020202020204" pitchFamily="34" charset="0"/>
              </a:rPr>
              <a:t> (CYP3A4 &amp; P-</a:t>
            </a:r>
            <a:r>
              <a:rPr lang="nl-BE" sz="2000" i="1" dirty="0" err="1">
                <a:latin typeface="Arial" panose="020B0604020202020204" pitchFamily="34" charset="0"/>
                <a:cs typeface="Arial" panose="020B0604020202020204" pitchFamily="34" charset="0"/>
              </a:rPr>
              <a:t>gp</a:t>
            </a:r>
            <a:r>
              <a:rPr lang="nl-BE" sz="2000" i="1" dirty="0">
                <a:latin typeface="Arial" panose="020B0604020202020204" pitchFamily="34" charset="0"/>
                <a:cs typeface="Arial" panose="020B0604020202020204" pitchFamily="34" charset="0"/>
              </a:rPr>
              <a:t> substraat) en itraconazol (CYP3A4 &amp; P-</a:t>
            </a:r>
            <a:r>
              <a:rPr lang="nl-BE" sz="2000" i="1" dirty="0" err="1">
                <a:latin typeface="Arial" panose="020B0604020202020204" pitchFamily="34" charset="0"/>
                <a:cs typeface="Arial" panose="020B0604020202020204" pitchFamily="34" charset="0"/>
              </a:rPr>
              <a:t>gp</a:t>
            </a:r>
            <a:r>
              <a:rPr lang="nl-BE" sz="2000" i="1" dirty="0">
                <a:latin typeface="Arial" panose="020B0604020202020204" pitchFamily="34" charset="0"/>
                <a:cs typeface="Arial" panose="020B0604020202020204" pitchFamily="34" charset="0"/>
              </a:rPr>
              <a:t> inhibitor).</a:t>
            </a:r>
          </a:p>
          <a:p>
            <a:pPr marL="0" indent="0">
              <a:buNone/>
            </a:pPr>
            <a:endParaRPr lang="nl-BE" sz="2000" i="1" dirty="0">
              <a:latin typeface="Arial" panose="020B0604020202020204" pitchFamily="34" charset="0"/>
              <a:cs typeface="Arial" panose="020B0604020202020204" pitchFamily="34" charset="0"/>
            </a:endParaRPr>
          </a:p>
          <a:p>
            <a:pPr marL="0" indent="0">
              <a:buNone/>
            </a:pPr>
            <a:endParaRPr lang="nl-BE" sz="2000" i="1" dirty="0">
              <a:latin typeface="Arial" panose="020B0604020202020204" pitchFamily="34" charset="0"/>
              <a:cs typeface="Arial" panose="020B0604020202020204" pitchFamily="34" charset="0"/>
            </a:endParaRPr>
          </a:p>
          <a:p>
            <a:pPr marL="0" indent="0">
              <a:buNone/>
            </a:pPr>
            <a:endParaRPr lang="nl-BE" sz="2400" i="1" dirty="0">
              <a:latin typeface="Arial" panose="020B0604020202020204" pitchFamily="34" charset="0"/>
              <a:cs typeface="Arial" panose="020B0604020202020204" pitchFamily="34" charset="0"/>
            </a:endParaRPr>
          </a:p>
        </p:txBody>
      </p:sp>
      <p:sp>
        <p:nvSpPr>
          <p:cNvPr id="5" name="Tijdelijke aanduiding voor tekst 2"/>
          <p:cNvSpPr txBox="1">
            <a:spLocks/>
          </p:cNvSpPr>
          <p:nvPr/>
        </p:nvSpPr>
        <p:spPr>
          <a:xfrm>
            <a:off x="2240431" y="4149080"/>
            <a:ext cx="8153527" cy="576064"/>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sz="2000" u="sng" dirty="0">
                <a:latin typeface="Arial" panose="020B0604020202020204" pitchFamily="34" charset="0"/>
                <a:cs typeface="Arial" panose="020B0604020202020204" pitchFamily="34" charset="0"/>
              </a:rPr>
              <a:t>Ga je dit melden?</a:t>
            </a:r>
            <a:endParaRPr lang="nl-BE" sz="2000" i="1" dirty="0">
              <a:latin typeface="Arial" panose="020B0604020202020204" pitchFamily="34" charset="0"/>
              <a:cs typeface="Arial" panose="020B0604020202020204" pitchFamily="34" charset="0"/>
            </a:endParaRPr>
          </a:p>
        </p:txBody>
      </p:sp>
      <p:sp>
        <p:nvSpPr>
          <p:cNvPr id="7" name="Tijdelijke aanduiding voor tekst 2"/>
          <p:cNvSpPr txBox="1">
            <a:spLocks/>
          </p:cNvSpPr>
          <p:nvPr/>
        </p:nvSpPr>
        <p:spPr>
          <a:xfrm>
            <a:off x="2240431" y="4571354"/>
            <a:ext cx="8153527" cy="1665959"/>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sz="2000" i="1" dirty="0">
                <a:latin typeface="Arial" panose="020B0604020202020204" pitchFamily="34" charset="0"/>
                <a:cs typeface="Arial" panose="020B0604020202020204" pitchFamily="34" charset="0"/>
              </a:rPr>
              <a:t>   Sommige geneesmiddelen worden onderwerpen aan aanvullende</a:t>
            </a:r>
          </a:p>
          <a:p>
            <a:pPr marL="0" indent="0">
              <a:buNone/>
            </a:pPr>
            <a:r>
              <a:rPr lang="nl-BE" sz="2000" i="1" dirty="0">
                <a:latin typeface="Arial" panose="020B0604020202020204" pitchFamily="34" charset="0"/>
                <a:cs typeface="Arial" panose="020B0604020202020204" pitchFamily="34" charset="0"/>
              </a:rPr>
              <a:t>   monitoring (black </a:t>
            </a:r>
            <a:r>
              <a:rPr lang="nl-BE" sz="2000" i="1" dirty="0" err="1">
                <a:latin typeface="Arial" panose="020B0604020202020204" pitchFamily="34" charset="0"/>
                <a:cs typeface="Arial" panose="020B0604020202020204" pitchFamily="34" charset="0"/>
              </a:rPr>
              <a:t>triangle</a:t>
            </a:r>
            <a:r>
              <a:rPr lang="nl-BE" sz="2000" i="1" dirty="0">
                <a:latin typeface="Arial" panose="020B0604020202020204" pitchFamily="34" charset="0"/>
                <a:cs typeface="Arial" panose="020B0604020202020204" pitchFamily="34" charset="0"/>
              </a:rPr>
              <a:t>). Elk vermoeden van medisch significante</a:t>
            </a:r>
          </a:p>
          <a:p>
            <a:pPr marL="0" indent="0">
              <a:buNone/>
            </a:pPr>
            <a:r>
              <a:rPr lang="nl-BE" sz="2000" i="1" dirty="0">
                <a:latin typeface="Arial" panose="020B0604020202020204" pitchFamily="34" charset="0"/>
                <a:cs typeface="Arial" panose="020B0604020202020204" pitchFamily="34" charset="0"/>
              </a:rPr>
              <a:t>   ongewenste effecten moet men systematisch melden. Ook bij twijfel.</a:t>
            </a:r>
          </a:p>
        </p:txBody>
      </p:sp>
      <p:sp>
        <p:nvSpPr>
          <p:cNvPr id="4" name="Slide Number Placeholder 3"/>
          <p:cNvSpPr>
            <a:spLocks noGrp="1"/>
          </p:cNvSpPr>
          <p:nvPr>
            <p:ph type="sldNum" sz="quarter" idx="12"/>
          </p:nvPr>
        </p:nvSpPr>
        <p:spPr/>
        <p:txBody>
          <a:bodyPr/>
          <a:lstStyle/>
          <a:p>
            <a:fld id="{1AD93096-5B34-4342-9326-69289CEAE4C2}" type="slidenum">
              <a:rPr lang="en-US" smtClean="0"/>
              <a:pPr/>
              <a:t>35</a:t>
            </a:fld>
            <a:endParaRPr lang="en-US" dirty="0">
              <a:solidFill>
                <a:srgbClr val="FFFFFF"/>
              </a:solidFill>
            </a:endParaRPr>
          </a:p>
        </p:txBody>
      </p:sp>
    </p:spTree>
    <p:extLst>
      <p:ext uri="{BB962C8B-B14F-4D97-AF65-F5344CB8AC3E}">
        <p14:creationId xmlns:p14="http://schemas.microsoft.com/office/powerpoint/2010/main" val="20536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4403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5A2A5FFD-2463-4362-9BCB-30BA8BE19087}" type="slidenum">
              <a:rPr lang="nl-NL" altLang="nl-BE" sz="1000">
                <a:solidFill>
                  <a:srgbClr val="FFFFFF"/>
                </a:solidFill>
                <a:latin typeface="Arial" panose="020B0604020202020204" pitchFamily="34" charset="0"/>
              </a:rPr>
              <a:pPr>
                <a:spcBef>
                  <a:spcPct val="0"/>
                </a:spcBef>
                <a:buClrTx/>
                <a:buSzTx/>
                <a:buFontTx/>
                <a:buNone/>
              </a:pPr>
              <a:t>36</a:t>
            </a:fld>
            <a:endParaRPr lang="nl-NL" altLang="nl-BE" sz="1000">
              <a:solidFill>
                <a:srgbClr val="FFFFFF"/>
              </a:solidFill>
              <a:latin typeface="Arial" panose="020B0604020202020204" pitchFamily="34" charset="0"/>
            </a:endParaRPr>
          </a:p>
        </p:txBody>
      </p:sp>
      <p:sp>
        <p:nvSpPr>
          <p:cNvPr id="44036" name="Rectangle 2"/>
          <p:cNvSpPr>
            <a:spLocks noGrp="1" noChangeArrowheads="1"/>
          </p:cNvSpPr>
          <p:nvPr>
            <p:ph type="title"/>
          </p:nvPr>
        </p:nvSpPr>
        <p:spPr>
          <a:xfrm>
            <a:off x="1703513" y="-243408"/>
            <a:ext cx="9001695" cy="914400"/>
          </a:xfrm>
        </p:spPr>
        <p:txBody>
          <a:bodyPr/>
          <a:lstStyle/>
          <a:p>
            <a:pPr eaLnBrk="1" hangingPunct="1"/>
            <a:r>
              <a:rPr lang="nl-BE" altLang="nl-BE" sz="2800" dirty="0"/>
              <a:t>Actieve </a:t>
            </a:r>
            <a:r>
              <a:rPr lang="nl-BE" altLang="nl-BE" sz="2800" dirty="0" err="1"/>
              <a:t>farmacovigilantie</a:t>
            </a:r>
            <a:r>
              <a:rPr lang="nl-BE" altLang="nl-BE" sz="2800" dirty="0"/>
              <a:t>: </a:t>
            </a:r>
            <a:r>
              <a:rPr lang="nl-BE" sz="2800" dirty="0"/>
              <a:t>Vragen aan het publiek</a:t>
            </a:r>
            <a:endParaRPr lang="en-US" altLang="nl-BE" sz="2800" dirty="0"/>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8" name="TextBox 7"/>
          <p:cNvSpPr txBox="1"/>
          <p:nvPr/>
        </p:nvSpPr>
        <p:spPr>
          <a:xfrm>
            <a:off x="1774826" y="1124745"/>
            <a:ext cx="8893175" cy="5632311"/>
          </a:xfrm>
          <a:prstGeom prst="rect">
            <a:avLst/>
          </a:prstGeom>
          <a:noFill/>
        </p:spPr>
        <p:txBody>
          <a:bodyPr wrap="square" rtlCol="0">
            <a:spAutoFit/>
          </a:bodyPr>
          <a:lstStyle/>
          <a:p>
            <a:r>
              <a:rPr lang="nl-BE" b="1" dirty="0"/>
              <a:t>Wat is het symbool voor verscherpt </a:t>
            </a:r>
            <a:r>
              <a:rPr lang="nl-BE" b="1" dirty="0" err="1"/>
              <a:t>farmacovigilantietoezicht</a:t>
            </a:r>
            <a:r>
              <a:rPr lang="nl-BE" b="1" dirty="0"/>
              <a:t>?</a:t>
            </a:r>
          </a:p>
          <a:p>
            <a:r>
              <a:rPr lang="nl-BE" dirty="0"/>
              <a:t> </a:t>
            </a:r>
          </a:p>
          <a:p>
            <a:pPr marL="457200" indent="-457200">
              <a:buFont typeface="+mj-lt"/>
              <a:buAutoNum type="alphaUcPeriod"/>
            </a:pPr>
            <a:r>
              <a:rPr lang="nl-BE" dirty="0"/>
              <a:t> </a:t>
            </a:r>
          </a:p>
          <a:p>
            <a:pPr marL="457200" indent="-457200">
              <a:buAutoNum type="alphaUcPeriod"/>
            </a:pPr>
            <a:endParaRPr lang="nl-BE" dirty="0"/>
          </a:p>
          <a:p>
            <a:pPr marL="457200" indent="-457200">
              <a:buAutoNum type="alphaUcPeriod"/>
            </a:pPr>
            <a:endParaRPr lang="nl-BE" dirty="0"/>
          </a:p>
          <a:p>
            <a:pPr marL="457200" indent="-457200">
              <a:buAutoNum type="alphaUcPeriod"/>
            </a:pPr>
            <a:endParaRPr lang="nl-BE" dirty="0"/>
          </a:p>
          <a:p>
            <a:pPr marL="457200" indent="-457200">
              <a:buAutoNum type="alphaUcPeriod"/>
            </a:pPr>
            <a:r>
              <a:rPr lang="nl-BE" dirty="0"/>
              <a:t> </a:t>
            </a:r>
          </a:p>
          <a:p>
            <a:pPr marL="457200" indent="-457200">
              <a:buAutoNum type="alphaUcPeriod"/>
            </a:pPr>
            <a:endParaRPr lang="nl-BE" dirty="0"/>
          </a:p>
          <a:p>
            <a:pPr marL="457200" indent="-457200">
              <a:buAutoNum type="alphaUcPeriod"/>
            </a:pPr>
            <a:endParaRPr lang="nl-BE" dirty="0"/>
          </a:p>
          <a:p>
            <a:pPr marL="457200" indent="-457200">
              <a:buAutoNum type="alphaUcPeriod"/>
            </a:pPr>
            <a:endParaRPr lang="nl-BE" dirty="0"/>
          </a:p>
          <a:p>
            <a:pPr marL="457200" indent="-457200">
              <a:buAutoNum type="alphaUcPeriod"/>
            </a:pPr>
            <a:r>
              <a:rPr lang="nl-BE" dirty="0"/>
              <a:t>  </a:t>
            </a:r>
          </a:p>
          <a:p>
            <a:endParaRPr lang="nl-BE" dirty="0"/>
          </a:p>
          <a:p>
            <a:pPr marL="457200" indent="-457200">
              <a:buAutoNum type="alphaUcPeriod"/>
            </a:pPr>
            <a:endParaRPr lang="nl-BE" dirty="0"/>
          </a:p>
          <a:p>
            <a:r>
              <a:rPr lang="nl-BE" dirty="0"/>
              <a:t>D.</a:t>
            </a:r>
          </a:p>
          <a:p>
            <a:pPr marL="457200" indent="-457200">
              <a:buAutoNum type="alphaUcPeriod"/>
            </a:pPr>
            <a:endParaRPr lang="nl-BE" dirty="0"/>
          </a:p>
          <a:p>
            <a:pPr marL="457200" indent="-457200">
              <a:buAutoNum type="alphaUcPeriod"/>
            </a:pPr>
            <a:endParaRPr lang="nl-BE" dirty="0"/>
          </a:p>
          <a:p>
            <a:pPr marL="457200" indent="-457200">
              <a:buAutoNum type="alphaUcPeriod"/>
            </a:pPr>
            <a:endParaRPr lang="nl-BE" dirty="0"/>
          </a:p>
          <a:p>
            <a:endParaRPr lang="nl-BE" dirty="0"/>
          </a:p>
        </p:txBody>
      </p:sp>
      <p:pic>
        <p:nvPicPr>
          <p:cNvPr id="9" name="Picture 8" descr="http://www.fagg-afmps.be/nl/binaries/attention_tcm290-1632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593" y="1617910"/>
            <a:ext cx="991235" cy="800100"/>
          </a:xfrm>
          <a:prstGeom prst="rect">
            <a:avLst/>
          </a:prstGeom>
          <a:noFill/>
          <a:ln>
            <a:noFill/>
          </a:ln>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227" y="2937799"/>
            <a:ext cx="990600" cy="860425"/>
          </a:xfrm>
          <a:prstGeom prst="rect">
            <a:avLst/>
          </a:prstGeom>
          <a:noFill/>
          <a:ln>
            <a:noFill/>
          </a:ln>
        </p:spPr>
      </p:pic>
      <p:pic>
        <p:nvPicPr>
          <p:cNvPr id="11" name="irc_mi" descr="http://www.lexalert.net/uploads/beeldbank/cb9576cc36f9645e47db79d8edac0798.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2043" y="4105095"/>
            <a:ext cx="990600" cy="713740"/>
          </a:xfrm>
          <a:prstGeom prst="rect">
            <a:avLst/>
          </a:prstGeom>
          <a:noFill/>
          <a:ln>
            <a:no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570" y="5021535"/>
            <a:ext cx="927546" cy="92754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4505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EE463361-F3F5-4544-A421-B5F8B30DBCB9}" type="slidenum">
              <a:rPr lang="nl-NL" altLang="nl-BE" sz="1000">
                <a:solidFill>
                  <a:srgbClr val="FFFFFF"/>
                </a:solidFill>
                <a:latin typeface="Arial" panose="020B0604020202020204" pitchFamily="34" charset="0"/>
              </a:rPr>
              <a:pPr>
                <a:spcBef>
                  <a:spcPct val="0"/>
                </a:spcBef>
                <a:buClrTx/>
                <a:buSzTx/>
                <a:buFontTx/>
                <a:buNone/>
              </a:pPr>
              <a:t>37</a:t>
            </a:fld>
            <a:endParaRPr lang="nl-NL" altLang="nl-BE" sz="1000">
              <a:solidFill>
                <a:srgbClr val="FFFFFF"/>
              </a:solidFill>
              <a:latin typeface="Arial" panose="020B0604020202020204" pitchFamily="34" charset="0"/>
            </a:endParaRPr>
          </a:p>
        </p:txBody>
      </p:sp>
      <p:sp>
        <p:nvSpPr>
          <p:cNvPr id="45060" name="Rectangle 2"/>
          <p:cNvSpPr>
            <a:spLocks noGrp="1" noChangeArrowheads="1"/>
          </p:cNvSpPr>
          <p:nvPr>
            <p:ph type="title"/>
          </p:nvPr>
        </p:nvSpPr>
        <p:spPr/>
        <p:txBody>
          <a:bodyPr/>
          <a:lstStyle/>
          <a:p>
            <a:pPr eaLnBrk="1" hangingPunct="1"/>
            <a:r>
              <a:rPr lang="nl-BE" altLang="nl-BE" sz="3000" dirty="0"/>
              <a:t>Actieve </a:t>
            </a:r>
            <a:r>
              <a:rPr lang="nl-BE" altLang="nl-BE" sz="3000" dirty="0" err="1"/>
              <a:t>farmacovigilantie</a:t>
            </a:r>
            <a:endParaRPr lang="en-US" altLang="nl-BE" sz="3000" dirty="0"/>
          </a:p>
        </p:txBody>
      </p:sp>
      <p:sp>
        <p:nvSpPr>
          <p:cNvPr id="3" name="Date Placeholder 2"/>
          <p:cNvSpPr>
            <a:spLocks noGrp="1"/>
          </p:cNvSpPr>
          <p:nvPr>
            <p:ph type="dt" sz="half" idx="12"/>
          </p:nvPr>
        </p:nvSpPr>
        <p:spPr/>
        <p:txBody>
          <a:bodyPr/>
          <a:lstStyle/>
          <a:p>
            <a:pPr>
              <a:defRPr/>
            </a:pPr>
            <a:r>
              <a:rPr lang="nl-BE"/>
              <a:t>14-3-2023</a:t>
            </a:r>
            <a:endParaRPr lang="nl-NL"/>
          </a:p>
        </p:txBody>
      </p:sp>
      <p:sp>
        <p:nvSpPr>
          <p:cNvPr id="11" name="TextBox 1"/>
          <p:cNvSpPr txBox="1">
            <a:spLocks noChangeArrowheads="1"/>
          </p:cNvSpPr>
          <p:nvPr/>
        </p:nvSpPr>
        <p:spPr bwMode="auto">
          <a:xfrm>
            <a:off x="3719513" y="5229226"/>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r>
              <a:rPr lang="nl-BE" altLang="nl-BE" sz="2000" dirty="0">
                <a:latin typeface="Arial" panose="020B0604020202020204" pitchFamily="34" charset="0"/>
                <a:hlinkClick r:id="rId2"/>
              </a:rPr>
              <a:t>www.bcfi.be</a:t>
            </a:r>
            <a:endParaRPr lang="nl-BE" altLang="nl-BE" sz="2000" dirty="0">
              <a:latin typeface="Arial" panose="020B0604020202020204" pitchFamily="34" charset="0"/>
            </a:endParaRPr>
          </a:p>
          <a:p>
            <a:pPr algn="ctr" eaLnBrk="1" hangingPunct="1">
              <a:lnSpc>
                <a:spcPct val="90000"/>
              </a:lnSpc>
              <a:buFont typeface="Wingdings" panose="05000000000000000000" pitchFamily="2" charset="2"/>
              <a:buNone/>
            </a:pPr>
            <a:endParaRPr lang="nl-BE" altLang="nl-BE" sz="2000" dirty="0">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2495600" y="1250246"/>
            <a:ext cx="7372350" cy="3790950"/>
          </a:xfrm>
          <a:prstGeom prst="rect">
            <a:avLst/>
          </a:prstGeom>
        </p:spPr>
      </p:pic>
      <p:sp>
        <p:nvSpPr>
          <p:cNvPr id="45062" name="Oval 6"/>
          <p:cNvSpPr>
            <a:spLocks noChangeArrowheads="1"/>
          </p:cNvSpPr>
          <p:nvPr/>
        </p:nvSpPr>
        <p:spPr bwMode="auto">
          <a:xfrm>
            <a:off x="4007769" y="1654176"/>
            <a:ext cx="289371" cy="395288"/>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2000"/>
                                        <p:tgtEl>
                                          <p:spTgt spid="45062"/>
                                        </p:tgtEl>
                                      </p:cBhvr>
                                    </p:animEffect>
                                    <p:anim calcmode="lin" valueType="num">
                                      <p:cBhvr>
                                        <p:cTn id="8" dur="2000" fill="hold"/>
                                        <p:tgtEl>
                                          <p:spTgt spid="45062"/>
                                        </p:tgtEl>
                                        <p:attrNameLst>
                                          <p:attrName>ppt_w</p:attrName>
                                        </p:attrNameLst>
                                      </p:cBhvr>
                                      <p:tavLst>
                                        <p:tav tm="0" fmla="#ppt_w*sin(2.5*pi*$)">
                                          <p:val>
                                            <p:fltVal val="0"/>
                                          </p:val>
                                        </p:tav>
                                        <p:tav tm="100000">
                                          <p:val>
                                            <p:fltVal val="1"/>
                                          </p:val>
                                        </p:tav>
                                      </p:tavLst>
                                    </p:anim>
                                    <p:anim calcmode="lin" valueType="num">
                                      <p:cBhvr>
                                        <p:cTn id="9" dur="2000" fill="hold"/>
                                        <p:tgtEl>
                                          <p:spTgt spid="45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4505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EE463361-F3F5-4544-A421-B5F8B30DBCB9}" type="slidenum">
              <a:rPr lang="nl-NL" altLang="nl-BE" sz="1000">
                <a:solidFill>
                  <a:srgbClr val="FFFFFF"/>
                </a:solidFill>
                <a:latin typeface="Arial" panose="020B0604020202020204" pitchFamily="34" charset="0"/>
              </a:rPr>
              <a:pPr>
                <a:spcBef>
                  <a:spcPct val="0"/>
                </a:spcBef>
                <a:buClrTx/>
                <a:buSzTx/>
                <a:buFontTx/>
                <a:buNone/>
              </a:pPr>
              <a:t>38</a:t>
            </a:fld>
            <a:endParaRPr lang="nl-NL" altLang="nl-BE" sz="1000">
              <a:solidFill>
                <a:srgbClr val="FFFFFF"/>
              </a:solidFill>
              <a:latin typeface="Arial" panose="020B0604020202020204" pitchFamily="34" charset="0"/>
            </a:endParaRPr>
          </a:p>
        </p:txBody>
      </p:sp>
      <p:sp>
        <p:nvSpPr>
          <p:cNvPr id="45060" name="Rectangle 2"/>
          <p:cNvSpPr>
            <a:spLocks noGrp="1" noChangeArrowheads="1"/>
          </p:cNvSpPr>
          <p:nvPr>
            <p:ph type="title"/>
          </p:nvPr>
        </p:nvSpPr>
        <p:spPr/>
        <p:txBody>
          <a:bodyPr/>
          <a:lstStyle/>
          <a:p>
            <a:pPr eaLnBrk="1" hangingPunct="1"/>
            <a:r>
              <a:rPr lang="nl-BE" altLang="nl-BE" sz="3000" dirty="0"/>
              <a:t>Actieve </a:t>
            </a:r>
            <a:r>
              <a:rPr lang="nl-BE" altLang="nl-BE" sz="3000" dirty="0" err="1"/>
              <a:t>farmacovigilantie</a:t>
            </a:r>
            <a:endParaRPr lang="en-US" altLang="nl-BE" sz="3000" dirty="0"/>
          </a:p>
        </p:txBody>
      </p:sp>
      <p:sp>
        <p:nvSpPr>
          <p:cNvPr id="3" name="Date Placeholder 2"/>
          <p:cNvSpPr>
            <a:spLocks noGrp="1"/>
          </p:cNvSpPr>
          <p:nvPr>
            <p:ph type="dt" sz="half" idx="12"/>
          </p:nvPr>
        </p:nvSpPr>
        <p:spPr/>
        <p:txBody>
          <a:bodyPr/>
          <a:lstStyle/>
          <a:p>
            <a:pPr>
              <a:defRPr/>
            </a:pPr>
            <a:r>
              <a:rPr lang="nl-BE"/>
              <a:t>14-3-2023</a:t>
            </a:r>
            <a:endParaRPr lang="nl-NL"/>
          </a:p>
        </p:txBody>
      </p:sp>
      <p:pic>
        <p:nvPicPr>
          <p:cNvPr id="5" name="Picture 4"/>
          <p:cNvPicPr>
            <a:picLocks noChangeAspect="1"/>
          </p:cNvPicPr>
          <p:nvPr/>
        </p:nvPicPr>
        <p:blipFill>
          <a:blip r:embed="rId2"/>
          <a:stretch>
            <a:fillRect/>
          </a:stretch>
        </p:blipFill>
        <p:spPr>
          <a:xfrm>
            <a:off x="1747754" y="1492250"/>
            <a:ext cx="8647153" cy="3232894"/>
          </a:xfrm>
          <a:prstGeom prst="rect">
            <a:avLst/>
          </a:prstGeom>
        </p:spPr>
      </p:pic>
      <p:sp>
        <p:nvSpPr>
          <p:cNvPr id="45062" name="Oval 6"/>
          <p:cNvSpPr>
            <a:spLocks noChangeArrowheads="1"/>
          </p:cNvSpPr>
          <p:nvPr/>
        </p:nvSpPr>
        <p:spPr bwMode="auto">
          <a:xfrm>
            <a:off x="3862414" y="2478594"/>
            <a:ext cx="289371" cy="395288"/>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11" name="TextBox 1"/>
          <p:cNvSpPr txBox="1">
            <a:spLocks noChangeArrowheads="1"/>
          </p:cNvSpPr>
          <p:nvPr/>
        </p:nvSpPr>
        <p:spPr bwMode="auto">
          <a:xfrm>
            <a:off x="3719513" y="5229226"/>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r>
              <a:rPr lang="nl-BE" altLang="nl-BE" sz="2000" dirty="0">
                <a:latin typeface="Arial" panose="020B0604020202020204" pitchFamily="34" charset="0"/>
                <a:hlinkClick r:id="rId3"/>
              </a:rPr>
              <a:t>www.bcfi.be</a:t>
            </a:r>
            <a:endParaRPr lang="nl-BE" altLang="nl-BE" sz="2000" dirty="0">
              <a:latin typeface="Arial" panose="020B0604020202020204" pitchFamily="34" charset="0"/>
            </a:endParaRPr>
          </a:p>
          <a:p>
            <a:pPr algn="ctr" eaLnBrk="1" hangingPunct="1">
              <a:lnSpc>
                <a:spcPct val="90000"/>
              </a:lnSpc>
              <a:buFont typeface="Wingdings" panose="05000000000000000000" pitchFamily="2" charset="2"/>
              <a:buNone/>
            </a:pPr>
            <a:endParaRPr lang="nl-BE" altLang="nl-BE" sz="2000" dirty="0">
              <a:latin typeface="Arial" panose="020B0604020202020204" pitchFamily="34" charset="0"/>
            </a:endParaRPr>
          </a:p>
        </p:txBody>
      </p:sp>
    </p:spTree>
    <p:extLst>
      <p:ext uri="{BB962C8B-B14F-4D97-AF65-F5344CB8AC3E}">
        <p14:creationId xmlns:p14="http://schemas.microsoft.com/office/powerpoint/2010/main" val="22647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2000"/>
                                        <p:tgtEl>
                                          <p:spTgt spid="45062"/>
                                        </p:tgtEl>
                                      </p:cBhvr>
                                    </p:animEffect>
                                    <p:anim calcmode="lin" valueType="num">
                                      <p:cBhvr>
                                        <p:cTn id="8" dur="2000" fill="hold"/>
                                        <p:tgtEl>
                                          <p:spTgt spid="45062"/>
                                        </p:tgtEl>
                                        <p:attrNameLst>
                                          <p:attrName>ppt_w</p:attrName>
                                        </p:attrNameLst>
                                      </p:cBhvr>
                                      <p:tavLst>
                                        <p:tav tm="0" fmla="#ppt_w*sin(2.5*pi*$)">
                                          <p:val>
                                            <p:fltVal val="0"/>
                                          </p:val>
                                        </p:tav>
                                        <p:tav tm="100000">
                                          <p:val>
                                            <p:fltVal val="1"/>
                                          </p:val>
                                        </p:tav>
                                      </p:tavLst>
                                    </p:anim>
                                    <p:anim calcmode="lin" valueType="num">
                                      <p:cBhvr>
                                        <p:cTn id="9" dur="2000" fill="hold"/>
                                        <p:tgtEl>
                                          <p:spTgt spid="45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4710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4D4698C2-D7BD-4A65-A30B-2F5252937070}" type="slidenum">
              <a:rPr lang="nl-NL" altLang="nl-BE" sz="1000">
                <a:solidFill>
                  <a:srgbClr val="FFFFFF"/>
                </a:solidFill>
                <a:latin typeface="Arial" panose="020B0604020202020204" pitchFamily="34" charset="0"/>
              </a:rPr>
              <a:pPr>
                <a:spcBef>
                  <a:spcPct val="0"/>
                </a:spcBef>
                <a:buClrTx/>
                <a:buSzTx/>
                <a:buFontTx/>
                <a:buNone/>
              </a:pPr>
              <a:t>39</a:t>
            </a:fld>
            <a:endParaRPr lang="nl-NL" altLang="nl-BE" sz="1000">
              <a:solidFill>
                <a:srgbClr val="FFFFFF"/>
              </a:solidFill>
              <a:latin typeface="Arial" panose="020B0604020202020204" pitchFamily="34" charset="0"/>
            </a:endParaRPr>
          </a:p>
        </p:txBody>
      </p:sp>
      <p:sp>
        <p:nvSpPr>
          <p:cNvPr id="47108" name="Rectangle 2"/>
          <p:cNvSpPr>
            <a:spLocks noGrp="1" noChangeArrowheads="1"/>
          </p:cNvSpPr>
          <p:nvPr>
            <p:ph type="title"/>
          </p:nvPr>
        </p:nvSpPr>
        <p:spPr>
          <a:xfrm>
            <a:off x="1847850" y="58738"/>
            <a:ext cx="8231188" cy="914400"/>
          </a:xfrm>
        </p:spPr>
        <p:txBody>
          <a:bodyPr/>
          <a:lstStyle/>
          <a:p>
            <a:pPr eaLnBrk="1" hangingPunct="1"/>
            <a:r>
              <a:rPr lang="nl-BE" altLang="nl-BE" sz="3000" dirty="0"/>
              <a:t>Actieve </a:t>
            </a:r>
            <a:r>
              <a:rPr lang="nl-BE" altLang="nl-BE" sz="3000" dirty="0" err="1"/>
              <a:t>farmacovigilantie</a:t>
            </a:r>
            <a:endParaRPr lang="en-US" altLang="nl-BE" sz="3000" dirty="0"/>
          </a:p>
        </p:txBody>
      </p:sp>
      <p:sp>
        <p:nvSpPr>
          <p:cNvPr id="47109" name="Rectangle 4"/>
          <p:cNvSpPr>
            <a:spLocks noChangeArrowheads="1"/>
          </p:cNvSpPr>
          <p:nvPr/>
        </p:nvSpPr>
        <p:spPr bwMode="auto">
          <a:xfrm>
            <a:off x="1631504" y="1341438"/>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just" eaLnBrk="1" hangingPunct="1">
              <a:spcBef>
                <a:spcPct val="0"/>
              </a:spcBef>
              <a:buClrTx/>
              <a:buSzTx/>
              <a:buFontTx/>
              <a:buNone/>
            </a:pPr>
            <a:r>
              <a:rPr lang="nl-NL" altLang="nl-BE" sz="2400" b="1" dirty="0">
                <a:solidFill>
                  <a:schemeClr val="tx1"/>
                </a:solidFill>
                <a:latin typeface="Arial" panose="020B0604020202020204" pitchFamily="34" charset="0"/>
              </a:rPr>
              <a:t>Waarom </a:t>
            </a:r>
            <a:r>
              <a:rPr lang="nl-BE" altLang="nl-BE" sz="2400" b="1" dirty="0">
                <a:solidFill>
                  <a:schemeClr val="tx1"/>
                </a:solidFill>
                <a:latin typeface="Arial" panose="020B0604020202020204" pitchFamily="34" charset="0"/>
                <a:cs typeface="Arial" panose="020B0604020202020204" pitchFamily="34" charset="0"/>
              </a:rPr>
              <a:t>post-marketing </a:t>
            </a:r>
            <a:r>
              <a:rPr lang="nl-NL" altLang="nl-BE" sz="2400" b="1" dirty="0" err="1">
                <a:solidFill>
                  <a:schemeClr val="tx1"/>
                </a:solidFill>
                <a:latin typeface="Arial" panose="020B0604020202020204" pitchFamily="34" charset="0"/>
              </a:rPr>
              <a:t>farmacovigilantie</a:t>
            </a:r>
            <a:r>
              <a:rPr lang="nl-NL" altLang="nl-BE" sz="2400" b="1" dirty="0">
                <a:solidFill>
                  <a:schemeClr val="tx1"/>
                </a:solidFill>
                <a:latin typeface="Arial" panose="020B0604020202020204" pitchFamily="34" charset="0"/>
              </a:rPr>
              <a:t>?</a:t>
            </a:r>
            <a:endParaRPr lang="nl-NL" altLang="nl-BE" sz="1700" dirty="0">
              <a:solidFill>
                <a:schemeClr val="tx1"/>
              </a:solidFill>
              <a:latin typeface="Arial" panose="020B0604020202020204" pitchFamily="34" charset="0"/>
            </a:endParaRPr>
          </a:p>
        </p:txBody>
      </p:sp>
      <p:sp>
        <p:nvSpPr>
          <p:cNvPr id="131078" name="Text Box 6"/>
          <p:cNvSpPr txBox="1">
            <a:spLocks noChangeArrowheads="1"/>
          </p:cNvSpPr>
          <p:nvPr/>
        </p:nvSpPr>
        <p:spPr bwMode="auto">
          <a:xfrm>
            <a:off x="1559496" y="2133600"/>
            <a:ext cx="9433048"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08063">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defTabSz="1008063">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defTabSz="1008063">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defTabSz="1008063">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defTabSz="1008063">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defTabSz="1008063"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just" eaLnBrk="1" hangingPunct="1">
              <a:spcBef>
                <a:spcPct val="0"/>
              </a:spcBef>
              <a:buSzPct val="150000"/>
              <a:buFontTx/>
              <a:buChar char="•"/>
            </a:pPr>
            <a:r>
              <a:rPr lang="nl-BE" altLang="nl-BE" sz="1700" dirty="0">
                <a:solidFill>
                  <a:schemeClr val="tx1"/>
                </a:solidFill>
                <a:latin typeface="Arial" panose="020B0604020202020204" pitchFamily="34" charset="0"/>
              </a:rPr>
              <a:t>     Op het ogenblik van “marketing </a:t>
            </a:r>
            <a:r>
              <a:rPr lang="nl-BE" altLang="nl-BE" sz="1700" dirty="0" err="1">
                <a:solidFill>
                  <a:schemeClr val="tx1"/>
                </a:solidFill>
                <a:latin typeface="Arial" panose="020B0604020202020204" pitchFamily="34" charset="0"/>
              </a:rPr>
              <a:t>approval</a:t>
            </a:r>
            <a:r>
              <a:rPr lang="nl-BE" altLang="nl-BE" sz="1700" dirty="0">
                <a:solidFill>
                  <a:schemeClr val="tx1"/>
                </a:solidFill>
                <a:latin typeface="Arial" panose="020B0604020202020204" pitchFamily="34" charset="0"/>
              </a:rPr>
              <a:t>” is het GM op een beperkt # PT getest;</a:t>
            </a:r>
          </a:p>
          <a:p>
            <a:pPr algn="just" eaLnBrk="1" hangingPunct="1">
              <a:spcBef>
                <a:spcPct val="0"/>
              </a:spcBef>
              <a:buSzPct val="150000"/>
              <a:buFontTx/>
              <a:buNone/>
            </a:pPr>
            <a:r>
              <a:rPr lang="nl-BE" altLang="nl-BE" sz="1700" dirty="0">
                <a:solidFill>
                  <a:schemeClr val="tx1"/>
                </a:solidFill>
                <a:latin typeface="Arial" panose="020B0604020202020204" pitchFamily="34" charset="0"/>
              </a:rPr>
              <a:t>       vooral </a:t>
            </a:r>
            <a:r>
              <a:rPr lang="nl-BE" altLang="nl-BE" sz="1700" dirty="0" err="1">
                <a:solidFill>
                  <a:schemeClr val="tx1"/>
                </a:solidFill>
                <a:latin typeface="Arial" panose="020B0604020202020204" pitchFamily="34" charset="0"/>
              </a:rPr>
              <a:t>ADRs</a:t>
            </a:r>
            <a:r>
              <a:rPr lang="nl-BE" altLang="nl-BE" sz="1700" dirty="0">
                <a:solidFill>
                  <a:schemeClr val="tx1"/>
                </a:solidFill>
                <a:latin typeface="Arial" panose="020B0604020202020204" pitchFamily="34" charset="0"/>
              </a:rPr>
              <a:t> van het type B met een incidentie </a:t>
            </a:r>
            <a:r>
              <a:rPr lang="nl-BE" altLang="nl-BE" sz="1700" dirty="0">
                <a:solidFill>
                  <a:schemeClr val="tx1"/>
                </a:solidFill>
                <a:latin typeface="Arial" panose="020B0604020202020204" pitchFamily="34" charset="0"/>
                <a:cs typeface="Arial" panose="020B0604020202020204" pitchFamily="34" charset="0"/>
              </a:rPr>
              <a:t>≤ 1/500 blijven vaak </a:t>
            </a:r>
            <a:r>
              <a:rPr lang="nl-BE" altLang="nl-BE" sz="1700" dirty="0" err="1">
                <a:solidFill>
                  <a:schemeClr val="tx1"/>
                </a:solidFill>
                <a:latin typeface="Arial" panose="020B0604020202020204" pitchFamily="34" charset="0"/>
                <a:cs typeface="Arial" panose="020B0604020202020204" pitchFamily="34" charset="0"/>
              </a:rPr>
              <a:t>ongedetecteerd</a:t>
            </a:r>
            <a:endParaRPr lang="nl-BE" altLang="nl-BE" sz="1700" dirty="0">
              <a:solidFill>
                <a:schemeClr val="tx1"/>
              </a:solidFill>
              <a:latin typeface="Arial" panose="020B0604020202020204" pitchFamily="34" charset="0"/>
              <a:cs typeface="Arial" panose="020B0604020202020204" pitchFamily="34" charset="0"/>
            </a:endParaRPr>
          </a:p>
          <a:p>
            <a:pPr algn="just" eaLnBrk="1" hangingPunct="1">
              <a:spcBef>
                <a:spcPct val="0"/>
              </a:spcBef>
              <a:buSzPct val="150000"/>
              <a:buFontTx/>
              <a:buNone/>
            </a:pPr>
            <a:endParaRPr lang="nl-BE" altLang="nl-BE" sz="1700" dirty="0">
              <a:solidFill>
                <a:schemeClr val="tx1"/>
              </a:solidFill>
              <a:latin typeface="Arial" panose="020B0604020202020204" pitchFamily="34" charset="0"/>
              <a:cs typeface="Arial" panose="020B0604020202020204" pitchFamily="34" charset="0"/>
            </a:endParaRPr>
          </a:p>
          <a:p>
            <a:pPr algn="just" eaLnBrk="1" hangingPunct="1">
              <a:spcBef>
                <a:spcPct val="0"/>
              </a:spcBef>
              <a:buSzPct val="150000"/>
              <a:buFontTx/>
              <a:buChar char="•"/>
            </a:pPr>
            <a:r>
              <a:rPr lang="nl-BE" altLang="nl-BE" sz="1700" dirty="0">
                <a:solidFill>
                  <a:schemeClr val="tx1"/>
                </a:solidFill>
                <a:latin typeface="Arial" panose="020B0604020202020204" pitchFamily="34" charset="0"/>
                <a:cs typeface="Arial" panose="020B0604020202020204" pitchFamily="34" charset="0"/>
              </a:rPr>
              <a:t>     Vaak niet of onvoldoende getest in specifieke subgroepen (</a:t>
            </a:r>
            <a:r>
              <a:rPr lang="nl-BE" altLang="nl-BE" sz="1700" dirty="0" err="1">
                <a:solidFill>
                  <a:schemeClr val="tx1"/>
                </a:solidFill>
                <a:latin typeface="Arial" panose="020B0604020202020204" pitchFamily="34" charset="0"/>
                <a:cs typeface="Arial" panose="020B0604020202020204" pitchFamily="34" charset="0"/>
              </a:rPr>
              <a:t>neonati</a:t>
            </a:r>
            <a:r>
              <a:rPr lang="nl-BE" altLang="nl-BE" sz="1700" dirty="0">
                <a:solidFill>
                  <a:schemeClr val="tx1"/>
                </a:solidFill>
                <a:latin typeface="Arial" panose="020B0604020202020204" pitchFamily="34" charset="0"/>
                <a:cs typeface="Arial" panose="020B0604020202020204" pitchFamily="34" charset="0"/>
              </a:rPr>
              <a:t>, </a:t>
            </a:r>
            <a:endParaRPr lang="nl-BE" altLang="nl-BE" sz="1700" dirty="0" smtClean="0">
              <a:solidFill>
                <a:schemeClr val="tx1"/>
              </a:solidFill>
              <a:latin typeface="Arial" panose="020B0604020202020204" pitchFamily="34" charset="0"/>
              <a:cs typeface="Arial" panose="020B0604020202020204" pitchFamily="34" charset="0"/>
            </a:endParaRPr>
          </a:p>
          <a:p>
            <a:pPr algn="just" eaLnBrk="1" hangingPunct="1">
              <a:spcBef>
                <a:spcPct val="0"/>
              </a:spcBef>
              <a:buSzPct val="150000"/>
              <a:buFont typeface="Wingdings" panose="05000000000000000000" pitchFamily="2" charset="2"/>
              <a:buNone/>
            </a:pPr>
            <a:r>
              <a:rPr lang="nl-BE" altLang="nl-BE" sz="1700" dirty="0" smtClean="0">
                <a:solidFill>
                  <a:schemeClr val="tx1"/>
                </a:solidFill>
                <a:latin typeface="Arial" panose="020B0604020202020204" pitchFamily="34" charset="0"/>
                <a:cs typeface="Arial" panose="020B0604020202020204" pitchFamily="34" charset="0"/>
              </a:rPr>
              <a:t>       kinderen, geriatrische populatie)</a:t>
            </a:r>
          </a:p>
          <a:p>
            <a:pPr algn="just" eaLnBrk="1" hangingPunct="1">
              <a:spcBef>
                <a:spcPct val="0"/>
              </a:spcBef>
              <a:buSzPct val="150000"/>
              <a:buFontTx/>
              <a:buChar char="•"/>
            </a:pPr>
            <a:endParaRPr lang="nl-BE" altLang="nl-BE" sz="1700" dirty="0">
              <a:solidFill>
                <a:schemeClr val="tx1"/>
              </a:solidFill>
              <a:latin typeface="Arial" panose="020B0604020202020204" pitchFamily="34" charset="0"/>
              <a:cs typeface="Arial" panose="020B0604020202020204" pitchFamily="34" charset="0"/>
            </a:endParaRPr>
          </a:p>
          <a:p>
            <a:pPr algn="just" eaLnBrk="1" hangingPunct="1">
              <a:spcBef>
                <a:spcPct val="0"/>
              </a:spcBef>
              <a:buSzPct val="150000"/>
              <a:buFontTx/>
              <a:buChar char="•"/>
            </a:pPr>
            <a:r>
              <a:rPr lang="nl-BE" altLang="nl-BE" sz="1700" dirty="0">
                <a:solidFill>
                  <a:schemeClr val="tx1"/>
                </a:solidFill>
                <a:latin typeface="Arial" panose="020B0604020202020204" pitchFamily="34" charset="0"/>
                <a:cs typeface="Arial" panose="020B0604020202020204" pitchFamily="34" charset="0"/>
              </a:rPr>
              <a:t>    “Real life” situatie </a:t>
            </a:r>
            <a:r>
              <a:rPr lang="nl-BE" altLang="nl-BE" sz="1700" dirty="0">
                <a:solidFill>
                  <a:schemeClr val="tx1"/>
                </a:solidFill>
                <a:latin typeface="Arial" panose="020B0604020202020204" pitchFamily="34" charset="0"/>
                <a:cs typeface="Arial" panose="020B0604020202020204" pitchFamily="34" charset="0"/>
                <a:sym typeface="Symbol" panose="05050102010706020507" pitchFamily="18" charset="2"/>
              </a:rPr>
              <a:t> trial setting</a:t>
            </a:r>
            <a:endParaRPr lang="nl-BE" altLang="nl-BE" sz="1700" dirty="0">
              <a:solidFill>
                <a:schemeClr val="tx1"/>
              </a:solidFill>
              <a:latin typeface="Arial" panose="020B0604020202020204" pitchFamily="34" charset="0"/>
              <a:cs typeface="Arial" panose="020B0604020202020204" pitchFamily="34" charset="0"/>
            </a:endParaRPr>
          </a:p>
          <a:p>
            <a:pPr algn="just" eaLnBrk="1" hangingPunct="1">
              <a:spcBef>
                <a:spcPct val="0"/>
              </a:spcBef>
              <a:buSzPct val="150000"/>
              <a:buFontTx/>
              <a:buNone/>
            </a:pPr>
            <a:endParaRPr lang="nl-BE" altLang="nl-BE" sz="1700" dirty="0">
              <a:solidFill>
                <a:schemeClr val="tx1"/>
              </a:solidFill>
              <a:latin typeface="Arial" panose="020B0604020202020204" pitchFamily="34" charset="0"/>
              <a:cs typeface="Arial" panose="020B0604020202020204" pitchFamily="34" charset="0"/>
            </a:endParaRPr>
          </a:p>
          <a:p>
            <a:pPr algn="just" eaLnBrk="1" hangingPunct="1">
              <a:spcBef>
                <a:spcPct val="0"/>
              </a:spcBef>
              <a:buSzPct val="150000"/>
              <a:buFontTx/>
              <a:buChar char="•"/>
            </a:pPr>
            <a:r>
              <a:rPr lang="nl-BE" altLang="nl-BE" sz="1700" dirty="0">
                <a:solidFill>
                  <a:schemeClr val="tx1"/>
                </a:solidFill>
                <a:latin typeface="Arial" panose="020B0604020202020204" pitchFamily="34" charset="0"/>
                <a:cs typeface="Arial" panose="020B0604020202020204" pitchFamily="34" charset="0"/>
              </a:rPr>
              <a:t>     Beter inzicht in de frequentie van bijwerkingen</a:t>
            </a:r>
          </a:p>
        </p:txBody>
      </p:sp>
      <p:sp>
        <p:nvSpPr>
          <p:cNvPr id="131080" name="Text Box 8"/>
          <p:cNvSpPr txBox="1">
            <a:spLocks noChangeArrowheads="1"/>
          </p:cNvSpPr>
          <p:nvPr/>
        </p:nvSpPr>
        <p:spPr bwMode="auto">
          <a:xfrm>
            <a:off x="6672263" y="3573464"/>
            <a:ext cx="38163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just" eaLnBrk="1" hangingPunct="1">
              <a:lnSpc>
                <a:spcPct val="90000"/>
              </a:lnSpc>
              <a:spcBef>
                <a:spcPct val="50000"/>
              </a:spcBef>
              <a:buFont typeface="Wingdings" panose="05000000000000000000" pitchFamily="2" charset="2"/>
              <a:buNone/>
            </a:pPr>
            <a:r>
              <a:rPr lang="nl-BE" altLang="nl-BE" sz="2000" dirty="0">
                <a:latin typeface="Arial" panose="020B0604020202020204" pitchFamily="34" charset="0"/>
              </a:rPr>
              <a:t>Frequentie bijwerkingen:</a:t>
            </a:r>
          </a:p>
          <a:p>
            <a:pPr algn="just" eaLnBrk="1" hangingPunct="1">
              <a:lnSpc>
                <a:spcPct val="90000"/>
              </a:lnSpc>
              <a:spcBef>
                <a:spcPct val="50000"/>
              </a:spcBef>
              <a:buClr>
                <a:schemeClr val="tx1"/>
              </a:buClr>
              <a:buFontTx/>
              <a:buChar char="•"/>
            </a:pPr>
            <a:r>
              <a:rPr lang="nl-BE" altLang="nl-BE" sz="1800" dirty="0">
                <a:latin typeface="Arial" panose="020B0604020202020204" pitchFamily="34" charset="0"/>
              </a:rPr>
              <a:t>zeer vaak: &gt; 1/10</a:t>
            </a:r>
          </a:p>
          <a:p>
            <a:pPr algn="just" eaLnBrk="1" hangingPunct="1">
              <a:lnSpc>
                <a:spcPct val="90000"/>
              </a:lnSpc>
              <a:spcBef>
                <a:spcPct val="50000"/>
              </a:spcBef>
              <a:buClr>
                <a:schemeClr val="tx1"/>
              </a:buClr>
              <a:buFontTx/>
              <a:buChar char="•"/>
            </a:pPr>
            <a:r>
              <a:rPr lang="nl-BE" altLang="nl-BE" sz="1800" dirty="0">
                <a:latin typeface="Arial" panose="020B0604020202020204" pitchFamily="34" charset="0"/>
              </a:rPr>
              <a:t>vaak: &gt; 1/100 en &lt; 1/10</a:t>
            </a:r>
          </a:p>
          <a:p>
            <a:pPr algn="just" eaLnBrk="1" hangingPunct="1">
              <a:lnSpc>
                <a:spcPct val="90000"/>
              </a:lnSpc>
              <a:spcBef>
                <a:spcPct val="50000"/>
              </a:spcBef>
              <a:buClr>
                <a:schemeClr val="tx1"/>
              </a:buClr>
              <a:buFontTx/>
              <a:buChar char="•"/>
            </a:pPr>
            <a:r>
              <a:rPr lang="nl-BE" altLang="nl-BE" sz="1800" dirty="0">
                <a:latin typeface="Arial" panose="020B0604020202020204" pitchFamily="34" charset="0"/>
              </a:rPr>
              <a:t>soms: &gt; 1/1.000 en &lt; 1/100</a:t>
            </a:r>
          </a:p>
          <a:p>
            <a:pPr algn="just" eaLnBrk="1" hangingPunct="1">
              <a:lnSpc>
                <a:spcPct val="90000"/>
              </a:lnSpc>
              <a:spcBef>
                <a:spcPct val="50000"/>
              </a:spcBef>
              <a:buClr>
                <a:schemeClr val="tx1"/>
              </a:buClr>
              <a:buFontTx/>
              <a:buChar char="•"/>
            </a:pPr>
            <a:r>
              <a:rPr lang="nl-BE" altLang="nl-BE" sz="1800" dirty="0">
                <a:latin typeface="Arial" panose="020B0604020202020204" pitchFamily="34" charset="0"/>
              </a:rPr>
              <a:t>zelden: &gt; 1/10.000 en &lt; 1/1.000</a:t>
            </a:r>
          </a:p>
          <a:p>
            <a:pPr algn="just" eaLnBrk="1" hangingPunct="1">
              <a:lnSpc>
                <a:spcPct val="90000"/>
              </a:lnSpc>
              <a:spcBef>
                <a:spcPct val="50000"/>
              </a:spcBef>
              <a:buClr>
                <a:schemeClr val="tx1"/>
              </a:buClr>
              <a:buFontTx/>
              <a:buChar char="•"/>
            </a:pPr>
            <a:r>
              <a:rPr lang="nl-BE" altLang="nl-BE" sz="1800" dirty="0">
                <a:latin typeface="Arial" panose="020B0604020202020204" pitchFamily="34" charset="0"/>
              </a:rPr>
              <a:t>zeer zelden: &lt; 1/10.000</a:t>
            </a:r>
            <a:endParaRPr lang="en-US" altLang="nl-BE" sz="1800" dirty="0">
              <a:latin typeface="Arial" panose="020B0604020202020204" pitchFamily="34" charset="0"/>
            </a:endParaRPr>
          </a:p>
        </p:txBody>
      </p:sp>
      <p:sp>
        <p:nvSpPr>
          <p:cNvPr id="131081" name="Rectangle 9"/>
          <p:cNvSpPr>
            <a:spLocks noChangeArrowheads="1"/>
          </p:cNvSpPr>
          <p:nvPr/>
        </p:nvSpPr>
        <p:spPr bwMode="auto">
          <a:xfrm>
            <a:off x="6600825" y="3500438"/>
            <a:ext cx="3887788" cy="2449512"/>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07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78">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31080"/>
                                        </p:tgtEl>
                                        <p:attrNameLst>
                                          <p:attrName>style.visibility</p:attrName>
                                        </p:attrNameLst>
                                      </p:cBhvr>
                                      <p:to>
                                        <p:strVal val="visible"/>
                                      </p:to>
                                    </p:set>
                                    <p:animEffect transition="in" filter="fade">
                                      <p:cBhvr>
                                        <p:cTn id="21" dur="800" decel="100000"/>
                                        <p:tgtEl>
                                          <p:spTgt spid="131080"/>
                                        </p:tgtEl>
                                      </p:cBhvr>
                                    </p:animEffect>
                                    <p:anim calcmode="lin" valueType="num">
                                      <p:cBhvr>
                                        <p:cTn id="22" dur="800" decel="100000" fill="hold"/>
                                        <p:tgtEl>
                                          <p:spTgt spid="131080"/>
                                        </p:tgtEl>
                                        <p:attrNameLst>
                                          <p:attrName>style.rotation</p:attrName>
                                        </p:attrNameLst>
                                      </p:cBhvr>
                                      <p:tavLst>
                                        <p:tav tm="0">
                                          <p:val>
                                            <p:fltVal val="-90"/>
                                          </p:val>
                                        </p:tav>
                                        <p:tav tm="100000">
                                          <p:val>
                                            <p:fltVal val="0"/>
                                          </p:val>
                                        </p:tav>
                                      </p:tavLst>
                                    </p:anim>
                                    <p:anim calcmode="lin" valueType="num">
                                      <p:cBhvr>
                                        <p:cTn id="23" dur="800" decel="100000" fill="hold"/>
                                        <p:tgtEl>
                                          <p:spTgt spid="131080"/>
                                        </p:tgtEl>
                                        <p:attrNameLst>
                                          <p:attrName>ppt_x</p:attrName>
                                        </p:attrNameLst>
                                      </p:cBhvr>
                                      <p:tavLst>
                                        <p:tav tm="0">
                                          <p:val>
                                            <p:strVal val="#ppt_x+0.4"/>
                                          </p:val>
                                        </p:tav>
                                        <p:tav tm="100000">
                                          <p:val>
                                            <p:strVal val="#ppt_x-0.05"/>
                                          </p:val>
                                        </p:tav>
                                      </p:tavLst>
                                    </p:anim>
                                    <p:anim calcmode="lin" valueType="num">
                                      <p:cBhvr>
                                        <p:cTn id="24" dur="800" decel="100000" fill="hold"/>
                                        <p:tgtEl>
                                          <p:spTgt spid="13108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108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1080"/>
                                        </p:tgtEl>
                                        <p:attrNameLst>
                                          <p:attrName>ppt_y</p:attrName>
                                        </p:attrNameLst>
                                      </p:cBhvr>
                                      <p:tavLst>
                                        <p:tav tm="0">
                                          <p:val>
                                            <p:strVal val="#ppt_y+0.1"/>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31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p:bldP spid="1310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C4461-EA9B-4FA4-A1F9-761128DE2B87}"/>
              </a:ext>
            </a:extLst>
          </p:cNvPr>
          <p:cNvSpPr>
            <a:spLocks noGrp="1"/>
          </p:cNvSpPr>
          <p:nvPr>
            <p:ph type="title"/>
          </p:nvPr>
        </p:nvSpPr>
        <p:spPr>
          <a:xfrm>
            <a:off x="6381748" y="857252"/>
            <a:ext cx="4171952" cy="685799"/>
          </a:xfrm>
        </p:spPr>
        <p:txBody>
          <a:bodyPr>
            <a:normAutofit/>
          </a:bodyPr>
          <a:lstStyle/>
          <a:p>
            <a:r>
              <a:rPr lang="nl-BE" sz="1800" b="1" spc="225" dirty="0">
                <a:solidFill>
                  <a:schemeClr val="bg1"/>
                </a:solidFill>
                <a:latin typeface="Arial" panose="020B0604020202020204" pitchFamily="34" charset="0"/>
                <a:cs typeface="Arial" panose="020B0604020202020204" pitchFamily="34" charset="0"/>
              </a:rPr>
              <a:t>INHOUD</a:t>
            </a:r>
          </a:p>
        </p:txBody>
      </p:sp>
      <p:sp>
        <p:nvSpPr>
          <p:cNvPr id="4" name="Tijdelijke aanduiding voor dianummer 3">
            <a:extLst>
              <a:ext uri="{FF2B5EF4-FFF2-40B4-BE49-F238E27FC236}">
                <a16:creationId xmlns:a16="http://schemas.microsoft.com/office/drawing/2014/main" id="{C714A880-B8B8-4E4D-BCCF-F4126EC9A22B}"/>
              </a:ext>
            </a:extLst>
          </p:cNvPr>
          <p:cNvSpPr>
            <a:spLocks noGrp="1"/>
          </p:cNvSpPr>
          <p:nvPr>
            <p:ph type="sldNum" sz="quarter" idx="12"/>
          </p:nvPr>
        </p:nvSpPr>
        <p:spPr/>
        <p:txBody>
          <a:bodyPr/>
          <a:lstStyle/>
          <a:p>
            <a:pPr defTabSz="685800" eaLnBrk="1" fontAlgn="auto" hangingPunct="1">
              <a:spcBef>
                <a:spcPts val="0"/>
              </a:spcBef>
              <a:spcAft>
                <a:spcPts val="0"/>
              </a:spcAft>
            </a:pPr>
            <a:fld id="{4DF7B6E0-3A39-4740-AA1E-15018413E33B}" type="slidenum">
              <a:rPr lang="nl-BE">
                <a:solidFill>
                  <a:prstClr val="black">
                    <a:tint val="75000"/>
                  </a:prstClr>
                </a:solidFill>
                <a:latin typeface="Calibri" panose="020F0502020204030204"/>
              </a:rPr>
              <a:pPr defTabSz="685800" eaLnBrk="1" fontAlgn="auto" hangingPunct="1">
                <a:spcBef>
                  <a:spcPts val="0"/>
                </a:spcBef>
                <a:spcAft>
                  <a:spcPts val="0"/>
                </a:spcAft>
              </a:pPr>
              <a:t>4</a:t>
            </a:fld>
            <a:endParaRPr lang="nl-BE">
              <a:solidFill>
                <a:prstClr val="black">
                  <a:tint val="75000"/>
                </a:prstClr>
              </a:solidFill>
              <a:latin typeface="Calibri" panose="020F0502020204030204"/>
            </a:endParaRPr>
          </a:p>
        </p:txBody>
      </p:sp>
      <p:sp>
        <p:nvSpPr>
          <p:cNvPr id="6" name="Rectangle 3"/>
          <p:cNvSpPr txBox="1">
            <a:spLocks noChangeArrowheads="1"/>
          </p:cNvSpPr>
          <p:nvPr/>
        </p:nvSpPr>
        <p:spPr>
          <a:xfrm>
            <a:off x="6822923" y="1772816"/>
            <a:ext cx="6318554" cy="357544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121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121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pPr>
            <a:r>
              <a:rPr lang="nl-BE" altLang="nl-BE" dirty="0"/>
              <a:t>Inleiding: Terminologie &amp; Epidemiologie</a:t>
            </a:r>
          </a:p>
          <a:p>
            <a:pPr marL="171450" indent="-171450" defTabSz="685800" fontAlgn="auto">
              <a:spcBef>
                <a:spcPts val="750"/>
              </a:spcBef>
              <a:spcAft>
                <a:spcPts val="0"/>
              </a:spcAft>
            </a:pPr>
            <a:r>
              <a:rPr lang="nl-BE" altLang="nl-BE" dirty="0"/>
              <a:t>Classificering van ongewenste effecten</a:t>
            </a:r>
          </a:p>
          <a:p>
            <a:pPr marL="171450" indent="-171450" defTabSz="685800" fontAlgn="auto">
              <a:spcBef>
                <a:spcPts val="750"/>
              </a:spcBef>
              <a:spcAft>
                <a:spcPts val="0"/>
              </a:spcAft>
            </a:pPr>
            <a:r>
              <a:rPr lang="nl-BE" altLang="nl-BE" dirty="0"/>
              <a:t>Causaliteitsbeoordeling</a:t>
            </a:r>
          </a:p>
          <a:p>
            <a:pPr marL="171450" indent="-171450" defTabSz="685800" fontAlgn="auto">
              <a:spcBef>
                <a:spcPts val="750"/>
              </a:spcBef>
              <a:spcAft>
                <a:spcPts val="0"/>
              </a:spcAft>
            </a:pPr>
            <a:r>
              <a:rPr lang="nl-BE" altLang="nl-BE" dirty="0"/>
              <a:t>Wat melden en hoe melden?</a:t>
            </a:r>
          </a:p>
          <a:p>
            <a:pPr marL="171450" indent="-171450" defTabSz="685800" fontAlgn="auto">
              <a:spcBef>
                <a:spcPts val="750"/>
              </a:spcBef>
              <a:spcAft>
                <a:spcPts val="0"/>
              </a:spcAft>
            </a:pPr>
            <a:r>
              <a:rPr lang="nl-BE" altLang="nl-BE" dirty="0"/>
              <a:t>Resources</a:t>
            </a:r>
          </a:p>
          <a:p>
            <a:pPr marL="171450" indent="-171450" defTabSz="685800" fontAlgn="auto">
              <a:spcBef>
                <a:spcPts val="750"/>
              </a:spcBef>
              <a:spcAft>
                <a:spcPts val="0"/>
              </a:spcAft>
            </a:pPr>
            <a:r>
              <a:rPr lang="nl-BE" altLang="nl-BE" dirty="0"/>
              <a:t>Take home </a:t>
            </a:r>
            <a:r>
              <a:rPr lang="nl-BE" altLang="nl-BE" dirty="0" err="1"/>
              <a:t>messages</a:t>
            </a:r>
            <a:endParaRPr lang="nl-BE" altLang="nl-BE" dirty="0"/>
          </a:p>
          <a:p>
            <a:pPr marL="171450" indent="-171450" defTabSz="685800" fontAlgn="auto">
              <a:spcBef>
                <a:spcPts val="750"/>
              </a:spcBef>
              <a:spcAft>
                <a:spcPts val="0"/>
              </a:spcAft>
            </a:pPr>
            <a:endParaRPr lang="en-US" altLang="nl-BE" dirty="0"/>
          </a:p>
        </p:txBody>
      </p:sp>
      <p:sp>
        <p:nvSpPr>
          <p:cNvPr id="3" name="Date Placeholder 2"/>
          <p:cNvSpPr>
            <a:spLocks noGrp="1"/>
          </p:cNvSpPr>
          <p:nvPr>
            <p:ph type="dt" sz="half" idx="10"/>
          </p:nvPr>
        </p:nvSpPr>
        <p:spPr/>
        <p:txBody>
          <a:bodyPr/>
          <a:lstStyle/>
          <a:p>
            <a:r>
              <a:rPr lang="nl-BE"/>
              <a:t>14-3-2023</a:t>
            </a:r>
          </a:p>
        </p:txBody>
      </p:sp>
      <p:sp>
        <p:nvSpPr>
          <p:cNvPr id="5" name="Footer Placeholder 4"/>
          <p:cNvSpPr>
            <a:spLocks noGrp="1"/>
          </p:cNvSpPr>
          <p:nvPr>
            <p:ph type="ftr" sz="quarter" idx="11"/>
          </p:nvPr>
        </p:nvSpPr>
        <p:spPr/>
        <p:txBody>
          <a:bodyPr/>
          <a:lstStyle/>
          <a:p>
            <a:r>
              <a:rPr lang="nl-BE"/>
              <a:t>Webinar Domus Medica - Farmacovigilantie</a:t>
            </a:r>
          </a:p>
        </p:txBody>
      </p:sp>
    </p:spTree>
    <p:extLst>
      <p:ext uri="{BB962C8B-B14F-4D97-AF65-F5344CB8AC3E}">
        <p14:creationId xmlns:p14="http://schemas.microsoft.com/office/powerpoint/2010/main" val="3819595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6323"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7CD713AC-C884-4AEC-A842-51FAD740BC37}" type="slidenum">
              <a:rPr lang="nl-NL" altLang="nl-BE" sz="1000">
                <a:solidFill>
                  <a:srgbClr val="FFFFFF"/>
                </a:solidFill>
                <a:latin typeface="Arial" panose="020B0604020202020204" pitchFamily="34" charset="0"/>
              </a:rPr>
              <a:pPr>
                <a:spcBef>
                  <a:spcPct val="0"/>
                </a:spcBef>
                <a:buClrTx/>
                <a:buSzTx/>
                <a:buFontTx/>
                <a:buNone/>
              </a:pPr>
              <a:t>40</a:t>
            </a:fld>
            <a:endParaRPr lang="nl-NL" altLang="nl-BE" sz="1000">
              <a:solidFill>
                <a:srgbClr val="FFFFFF"/>
              </a:solidFill>
              <a:latin typeface="Arial" panose="020B0604020202020204" pitchFamily="34" charset="0"/>
            </a:endParaRPr>
          </a:p>
        </p:txBody>
      </p:sp>
      <p:sp>
        <p:nvSpPr>
          <p:cNvPr id="56324" name="Rectangle 2"/>
          <p:cNvSpPr>
            <a:spLocks noGrp="1" noChangeArrowheads="1"/>
          </p:cNvSpPr>
          <p:nvPr>
            <p:ph type="title"/>
          </p:nvPr>
        </p:nvSpPr>
        <p:spPr/>
        <p:txBody>
          <a:bodyPr/>
          <a:lstStyle/>
          <a:p>
            <a:pPr eaLnBrk="1" hangingPunct="1"/>
            <a:r>
              <a:rPr lang="nl-BE" altLang="nl-BE" sz="3000" dirty="0"/>
              <a:t>Actieve </a:t>
            </a:r>
            <a:r>
              <a:rPr lang="nl-BE" altLang="nl-BE" sz="3000" dirty="0" err="1"/>
              <a:t>farmacovigilantie</a:t>
            </a:r>
            <a:endParaRPr lang="en-US" altLang="nl-BE" sz="3000" b="1" dirty="0">
              <a:solidFill>
                <a:srgbClr val="FFFF00"/>
              </a:solidFill>
            </a:endParaRPr>
          </a:p>
        </p:txBody>
      </p:sp>
      <p:sp>
        <p:nvSpPr>
          <p:cNvPr id="152579" name="Rectangle 3"/>
          <p:cNvSpPr>
            <a:spLocks noGrp="1" noChangeArrowheads="1"/>
          </p:cNvSpPr>
          <p:nvPr>
            <p:ph type="body" idx="1"/>
          </p:nvPr>
        </p:nvSpPr>
        <p:spPr>
          <a:xfrm>
            <a:off x="2063750" y="1052513"/>
            <a:ext cx="8604250" cy="5067300"/>
          </a:xfrm>
        </p:spPr>
        <p:txBody>
          <a:bodyPr/>
          <a:lstStyle/>
          <a:p>
            <a:pPr eaLnBrk="1" hangingPunct="1">
              <a:buFont typeface="Wingdings" panose="05000000000000000000" pitchFamily="2" charset="2"/>
              <a:buNone/>
            </a:pPr>
            <a:r>
              <a:rPr lang="nl-BE" altLang="nl-BE" sz="2000" b="1" dirty="0">
                <a:latin typeface="Arial" panose="020B0604020202020204" pitchFamily="34" charset="0"/>
              </a:rPr>
              <a:t>Wat melden?</a:t>
            </a:r>
          </a:p>
          <a:p>
            <a:pPr eaLnBrk="1" hangingPunct="1"/>
            <a:r>
              <a:rPr lang="nl-BE" altLang="nl-BE" sz="2000" dirty="0">
                <a:solidFill>
                  <a:srgbClr val="FF0000"/>
                </a:solidFill>
                <a:latin typeface="Arial" panose="020B0604020202020204" pitchFamily="34" charset="0"/>
              </a:rPr>
              <a:t>ernstige</a:t>
            </a:r>
            <a:r>
              <a:rPr lang="nl-BE" altLang="nl-BE" sz="2000" dirty="0">
                <a:latin typeface="Arial" panose="020B0604020202020204" pitchFamily="34" charset="0"/>
              </a:rPr>
              <a:t> bijwerkingen</a:t>
            </a:r>
          </a:p>
          <a:p>
            <a:pPr eaLnBrk="1" hangingPunct="1"/>
            <a:r>
              <a:rPr lang="nl-BE" altLang="nl-BE" sz="2000" dirty="0">
                <a:solidFill>
                  <a:srgbClr val="FF0000"/>
                </a:solidFill>
                <a:latin typeface="Arial" panose="020B0604020202020204" pitchFamily="34" charset="0"/>
              </a:rPr>
              <a:t>onverwachte</a:t>
            </a:r>
            <a:r>
              <a:rPr lang="nl-BE" altLang="nl-BE" sz="2000" dirty="0">
                <a:latin typeface="Arial" panose="020B0604020202020204" pitchFamily="34" charset="0"/>
              </a:rPr>
              <a:t> bijwerkingen</a:t>
            </a:r>
          </a:p>
          <a:p>
            <a:pPr eaLnBrk="1" hangingPunct="1"/>
            <a:r>
              <a:rPr lang="nl-BE" altLang="nl-BE" sz="2000" dirty="0">
                <a:solidFill>
                  <a:srgbClr val="FF0000"/>
                </a:solidFill>
                <a:latin typeface="Arial" panose="020B0604020202020204" pitchFamily="34" charset="0"/>
              </a:rPr>
              <a:t>verdachte</a:t>
            </a:r>
            <a:r>
              <a:rPr lang="nl-BE" altLang="nl-BE" sz="2000" dirty="0">
                <a:latin typeface="Arial" panose="020B0604020202020204" pitchFamily="34" charset="0"/>
              </a:rPr>
              <a:t> bijwerkingen</a:t>
            </a:r>
          </a:p>
          <a:p>
            <a:pPr eaLnBrk="1" hangingPunct="1"/>
            <a:r>
              <a:rPr lang="nl-BE" altLang="nl-BE" sz="2000" dirty="0">
                <a:latin typeface="Arial" panose="020B0604020202020204" pitchFamily="34" charset="0"/>
              </a:rPr>
              <a:t>bijwerkingen in </a:t>
            </a:r>
            <a:r>
              <a:rPr lang="nl-BE" altLang="nl-BE" sz="2000" dirty="0">
                <a:solidFill>
                  <a:srgbClr val="FF0000"/>
                </a:solidFill>
                <a:latin typeface="Arial" panose="020B0604020202020204" pitchFamily="34" charset="0"/>
              </a:rPr>
              <a:t>bijzondere situaties</a:t>
            </a:r>
            <a:r>
              <a:rPr lang="nl-BE" altLang="nl-BE" sz="2000" dirty="0">
                <a:latin typeface="Arial" panose="020B0604020202020204" pitchFamily="34" charset="0"/>
              </a:rPr>
              <a:t>:</a:t>
            </a:r>
          </a:p>
          <a:p>
            <a:pPr lvl="1" eaLnBrk="1" hangingPunct="1"/>
            <a:r>
              <a:rPr lang="nl-BE" altLang="nl-BE" sz="1800" dirty="0">
                <a:latin typeface="Arial" panose="020B0604020202020204" pitchFamily="34" charset="0"/>
              </a:rPr>
              <a:t>kwetsbare bevolkingsgroepen</a:t>
            </a:r>
          </a:p>
          <a:p>
            <a:pPr lvl="1" eaLnBrk="1" hangingPunct="1"/>
            <a:r>
              <a:rPr lang="nl-BE" altLang="nl-BE" sz="1800" dirty="0">
                <a:latin typeface="Arial" panose="020B0604020202020204" pitchFamily="34" charset="0"/>
              </a:rPr>
              <a:t>“black </a:t>
            </a:r>
            <a:r>
              <a:rPr lang="nl-BE" altLang="nl-BE" sz="1800" dirty="0" err="1">
                <a:latin typeface="Arial" panose="020B0604020202020204" pitchFamily="34" charset="0"/>
              </a:rPr>
              <a:t>triangle</a:t>
            </a:r>
            <a:r>
              <a:rPr lang="nl-BE" altLang="nl-BE" sz="1800" dirty="0">
                <a:latin typeface="Arial" panose="020B0604020202020204" pitchFamily="34" charset="0"/>
              </a:rPr>
              <a:t> drugs”</a:t>
            </a:r>
          </a:p>
          <a:p>
            <a:pPr lvl="1" eaLnBrk="1" hangingPunct="1"/>
            <a:r>
              <a:rPr lang="nl-BE" altLang="nl-BE" sz="1800" dirty="0">
                <a:latin typeface="Arial" panose="020B0604020202020204" pitchFamily="34" charset="0"/>
              </a:rPr>
              <a:t>vaccins</a:t>
            </a:r>
          </a:p>
          <a:p>
            <a:pPr lvl="1" eaLnBrk="1" hangingPunct="1"/>
            <a:r>
              <a:rPr lang="nl-BE" altLang="nl-BE" sz="1800" dirty="0">
                <a:latin typeface="Arial" panose="020B0604020202020204" pitchFamily="34" charset="0"/>
              </a:rPr>
              <a:t>overschakeling v/d ene specialiteit naar een andere</a:t>
            </a:r>
          </a:p>
          <a:p>
            <a:pPr lvl="1" eaLnBrk="1" hangingPunct="1"/>
            <a:r>
              <a:rPr lang="nl-BE" altLang="nl-BE" sz="1800" dirty="0">
                <a:latin typeface="Arial" panose="020B0604020202020204" pitchFamily="34" charset="0"/>
              </a:rPr>
              <a:t>“oneigenlijk” of “off-label </a:t>
            </a:r>
            <a:r>
              <a:rPr lang="nl-BE" altLang="nl-BE" sz="1800" dirty="0" err="1">
                <a:latin typeface="Arial" panose="020B0604020202020204" pitchFamily="34" charset="0"/>
              </a:rPr>
              <a:t>use</a:t>
            </a:r>
            <a:r>
              <a:rPr lang="nl-BE" altLang="nl-BE" sz="1800" dirty="0">
                <a:latin typeface="Arial" panose="020B0604020202020204" pitchFamily="34" charset="0"/>
              </a:rPr>
              <a:t>” v/e GM </a:t>
            </a:r>
          </a:p>
          <a:p>
            <a:pPr lvl="1" eaLnBrk="1" hangingPunct="1"/>
            <a:r>
              <a:rPr lang="nl-BE" altLang="nl-BE" sz="1800" dirty="0">
                <a:latin typeface="Arial" panose="020B0604020202020204" pitchFamily="34" charset="0"/>
                <a:cs typeface="Arial" panose="020B0604020202020204" pitchFamily="34" charset="0"/>
              </a:rPr>
              <a:t>verkeerd gebruik, misbruik, medicatiefout en bij professionele blootstelling</a:t>
            </a:r>
            <a:endParaRPr lang="nl-BE" altLang="nl-BE" sz="1800" dirty="0">
              <a:latin typeface="Arial" panose="020B0604020202020204" pitchFamily="34" charset="0"/>
            </a:endParaRPr>
          </a:p>
          <a:p>
            <a:pPr eaLnBrk="1" hangingPunct="1"/>
            <a:r>
              <a:rPr lang="nl-BE" altLang="nl-BE" sz="2000" dirty="0">
                <a:solidFill>
                  <a:srgbClr val="0033CC"/>
                </a:solidFill>
                <a:latin typeface="Arial" panose="020B0604020202020204" pitchFamily="34" charset="0"/>
              </a:rPr>
              <a:t>alle bijwerkingen die de melder beschouwt als medisch significant, ook als deze niet voldoen aan bovengenoemde criteria</a:t>
            </a:r>
          </a:p>
          <a:p>
            <a:pPr eaLnBrk="1" hangingPunct="1"/>
            <a:r>
              <a:rPr lang="nl-BE" altLang="nl-BE" sz="2000" dirty="0">
                <a:solidFill>
                  <a:srgbClr val="0033CC"/>
                </a:solidFill>
                <a:latin typeface="Arial" panose="020B0604020202020204" pitchFamily="34" charset="0"/>
              </a:rPr>
              <a:t>oorzakelijk verband tussen het verdachte GM en de bijwerking moet </a:t>
            </a:r>
            <a:r>
              <a:rPr lang="nl-BE" altLang="nl-BE" sz="2000" b="1" u="sng" dirty="0">
                <a:solidFill>
                  <a:srgbClr val="0033CC"/>
                </a:solidFill>
                <a:latin typeface="Arial" panose="020B0604020202020204" pitchFamily="34" charset="0"/>
              </a:rPr>
              <a:t>NIET</a:t>
            </a:r>
            <a:r>
              <a:rPr lang="nl-BE" altLang="nl-BE" sz="2000" dirty="0">
                <a:solidFill>
                  <a:srgbClr val="0033CC"/>
                </a:solidFill>
                <a:latin typeface="Arial" panose="020B0604020202020204" pitchFamily="34" charset="0"/>
              </a:rPr>
              <a:t> noodzakelijk zijn vastgesteld</a:t>
            </a:r>
          </a:p>
          <a:p>
            <a:pPr eaLnBrk="1" hangingPunct="1"/>
            <a:endParaRPr lang="nl-BE" altLang="nl-BE" sz="2000" dirty="0">
              <a:latin typeface="Arial" panose="020B0604020202020204" pitchFamily="34" charset="0"/>
            </a:endParaRPr>
          </a:p>
          <a:p>
            <a:pPr eaLnBrk="1" hangingPunct="1"/>
            <a:endParaRPr lang="en-US" altLang="nl-BE" sz="2000" b="1" dirty="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2579">
                                            <p:txEl>
                                              <p:pRg st="5" end="5"/>
                                            </p:txEl>
                                          </p:spTgt>
                                        </p:tgtEl>
                                        <p:attrNameLst>
                                          <p:attrName>style.visibility</p:attrName>
                                        </p:attrNameLst>
                                      </p:cBhvr>
                                      <p:to>
                                        <p:strVal val="visible"/>
                                      </p:to>
                                    </p:set>
                                    <p:anim calcmode="lin" valueType="num">
                                      <p:cBhvr additive="base">
                                        <p:cTn id="19" dur="1000" fill="hold"/>
                                        <p:tgtEl>
                                          <p:spTgt spid="152579">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52579">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2579">
                                            <p:txEl>
                                              <p:pRg st="6" end="6"/>
                                            </p:txEl>
                                          </p:spTgt>
                                        </p:tgtEl>
                                        <p:attrNameLst>
                                          <p:attrName>style.visibility</p:attrName>
                                        </p:attrNameLst>
                                      </p:cBhvr>
                                      <p:to>
                                        <p:strVal val="visible"/>
                                      </p:to>
                                    </p:set>
                                    <p:anim calcmode="lin" valueType="num">
                                      <p:cBhvr additive="base">
                                        <p:cTn id="23" dur="1000" fill="hold"/>
                                        <p:tgtEl>
                                          <p:spTgt spid="152579">
                                            <p:txEl>
                                              <p:pRg st="6" end="6"/>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52579">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52579">
                                            <p:txEl>
                                              <p:pRg st="7" end="7"/>
                                            </p:txEl>
                                          </p:spTgt>
                                        </p:tgtEl>
                                        <p:attrNameLst>
                                          <p:attrName>style.visibility</p:attrName>
                                        </p:attrNameLst>
                                      </p:cBhvr>
                                      <p:to>
                                        <p:strVal val="visible"/>
                                      </p:to>
                                    </p:set>
                                    <p:anim calcmode="lin" valueType="num">
                                      <p:cBhvr additive="base">
                                        <p:cTn id="27"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52579">
                                            <p:txEl>
                                              <p:pRg st="7" end="7"/>
                                            </p:txEl>
                                          </p:spTgt>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2579">
                                            <p:txEl>
                                              <p:pRg st="8" end="8"/>
                                            </p:txEl>
                                          </p:spTgt>
                                        </p:tgtEl>
                                        <p:attrNameLst>
                                          <p:attrName>style.visibility</p:attrName>
                                        </p:attrNameLst>
                                      </p:cBhvr>
                                      <p:to>
                                        <p:strVal val="visible"/>
                                      </p:to>
                                    </p:set>
                                    <p:anim calcmode="lin" valueType="num">
                                      <p:cBhvr additive="base">
                                        <p:cTn id="31"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52579">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152579">
                                            <p:txEl>
                                              <p:pRg st="9" end="9"/>
                                            </p:txEl>
                                          </p:spTgt>
                                        </p:tgtEl>
                                        <p:attrNameLst>
                                          <p:attrName>style.visibility</p:attrName>
                                        </p:attrNameLst>
                                      </p:cBhvr>
                                      <p:to>
                                        <p:strVal val="visible"/>
                                      </p:to>
                                    </p:set>
                                    <p:anim calcmode="lin" valueType="num">
                                      <p:cBhvr additive="base">
                                        <p:cTn id="35" dur="1000" fill="hold"/>
                                        <p:tgtEl>
                                          <p:spTgt spid="152579">
                                            <p:txEl>
                                              <p:pRg st="9" end="9"/>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52579">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152579">
                                            <p:txEl>
                                              <p:pRg st="10" end="10"/>
                                            </p:txEl>
                                          </p:spTgt>
                                        </p:tgtEl>
                                        <p:attrNameLst>
                                          <p:attrName>style.visibility</p:attrName>
                                        </p:attrNameLst>
                                      </p:cBhvr>
                                      <p:to>
                                        <p:strVal val="visible"/>
                                      </p:to>
                                    </p:set>
                                    <p:anim calcmode="lin" valueType="num">
                                      <p:cBhvr additive="base">
                                        <p:cTn id="39" dur="1000" fill="hold"/>
                                        <p:tgtEl>
                                          <p:spTgt spid="152579">
                                            <p:txEl>
                                              <p:pRg st="10" end="1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52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52579">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525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017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1A0BED9F-3B96-47C5-A2F3-54A2305E9B69}" type="slidenum">
              <a:rPr lang="nl-NL" altLang="nl-BE" sz="1000">
                <a:solidFill>
                  <a:srgbClr val="FFFFFF"/>
                </a:solidFill>
                <a:latin typeface="Arial" panose="020B0604020202020204" pitchFamily="34" charset="0"/>
              </a:rPr>
              <a:pPr>
                <a:spcBef>
                  <a:spcPct val="0"/>
                </a:spcBef>
                <a:buClrTx/>
                <a:buSzTx/>
                <a:buFontTx/>
                <a:buNone/>
              </a:pPr>
              <a:t>41</a:t>
            </a:fld>
            <a:endParaRPr lang="nl-NL" altLang="nl-BE" sz="1000">
              <a:solidFill>
                <a:srgbClr val="FFFFFF"/>
              </a:solidFill>
              <a:latin typeface="Arial" panose="020B0604020202020204" pitchFamily="34" charset="0"/>
            </a:endParaRPr>
          </a:p>
        </p:txBody>
      </p:sp>
      <p:sp>
        <p:nvSpPr>
          <p:cNvPr id="50180" name="Rectangle 2"/>
          <p:cNvSpPr>
            <a:spLocks noGrp="1" noChangeArrowheads="1"/>
          </p:cNvSpPr>
          <p:nvPr>
            <p:ph type="title"/>
          </p:nvPr>
        </p:nvSpPr>
        <p:spPr>
          <a:xfrm>
            <a:off x="839416" y="58738"/>
            <a:ext cx="8086725" cy="914400"/>
          </a:xfrm>
        </p:spPr>
        <p:txBody>
          <a:bodyPr/>
          <a:lstStyle/>
          <a:p>
            <a:pPr eaLnBrk="1" hangingPunct="1"/>
            <a:r>
              <a:rPr lang="nl-BE" altLang="nl-BE" sz="3000" dirty="0"/>
              <a:t>Actieve </a:t>
            </a:r>
            <a:r>
              <a:rPr lang="nl-BE" altLang="nl-BE" sz="3000" dirty="0" err="1"/>
              <a:t>farmacovigilantie</a:t>
            </a:r>
            <a:r>
              <a:rPr lang="nl-BE" altLang="nl-BE" sz="3000" dirty="0"/>
              <a:t>: </a:t>
            </a:r>
            <a:r>
              <a:rPr lang="nl-BE" altLang="nl-BE" sz="3000" dirty="0" err="1"/>
              <a:t>aRMA</a:t>
            </a:r>
            <a:endParaRPr lang="en-US" altLang="nl-BE" sz="3000" dirty="0"/>
          </a:p>
        </p:txBody>
      </p:sp>
      <p:sp>
        <p:nvSpPr>
          <p:cNvPr id="50182" name="TextBox 1"/>
          <p:cNvSpPr txBox="1">
            <a:spLocks noChangeArrowheads="1"/>
          </p:cNvSpPr>
          <p:nvPr/>
        </p:nvSpPr>
        <p:spPr bwMode="auto">
          <a:xfrm>
            <a:off x="3719513" y="5229226"/>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r>
              <a:rPr lang="nl-BE" altLang="nl-BE" sz="2000" dirty="0">
                <a:latin typeface="Arial" panose="020B0604020202020204" pitchFamily="34" charset="0"/>
                <a:hlinkClick r:id="rId2"/>
              </a:rPr>
              <a:t>www.bcfi.be</a:t>
            </a:r>
            <a:endParaRPr lang="nl-BE" altLang="nl-BE" sz="2000" dirty="0">
              <a:latin typeface="Arial" panose="020B0604020202020204" pitchFamily="34" charset="0"/>
            </a:endParaRPr>
          </a:p>
          <a:p>
            <a:pPr algn="ctr" eaLnBrk="1" hangingPunct="1">
              <a:lnSpc>
                <a:spcPct val="90000"/>
              </a:lnSpc>
              <a:buFont typeface="Wingdings" panose="05000000000000000000" pitchFamily="2" charset="2"/>
              <a:buNone/>
            </a:pPr>
            <a:endParaRPr lang="nl-BE" altLang="nl-BE" sz="2000" dirty="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a:blip r:embed="rId3"/>
          <a:stretch>
            <a:fillRect/>
          </a:stretch>
        </p:blipFill>
        <p:spPr>
          <a:xfrm>
            <a:off x="1774826" y="1491135"/>
            <a:ext cx="8729585" cy="3057053"/>
          </a:xfrm>
          <a:prstGeom prst="rect">
            <a:avLst/>
          </a:prstGeom>
        </p:spPr>
      </p:pic>
      <p:sp>
        <p:nvSpPr>
          <p:cNvPr id="9" name="Oval 6"/>
          <p:cNvSpPr>
            <a:spLocks noChangeArrowheads="1"/>
          </p:cNvSpPr>
          <p:nvPr/>
        </p:nvSpPr>
        <p:spPr bwMode="auto">
          <a:xfrm>
            <a:off x="3935761" y="4129037"/>
            <a:ext cx="289371" cy="395288"/>
          </a:xfrm>
          <a:prstGeom prst="ellipse">
            <a:avLst/>
          </a:prstGeom>
          <a:noFill/>
          <a:ln w="38100"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1203"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58F98A5C-66DD-4689-A71D-745D49DF29FD}" type="slidenum">
              <a:rPr lang="nl-NL" altLang="nl-BE" sz="1000">
                <a:solidFill>
                  <a:srgbClr val="FFFFFF"/>
                </a:solidFill>
                <a:latin typeface="Arial" panose="020B0604020202020204" pitchFamily="34" charset="0"/>
              </a:rPr>
              <a:pPr>
                <a:spcBef>
                  <a:spcPct val="0"/>
                </a:spcBef>
                <a:buClrTx/>
                <a:buSzTx/>
                <a:buFontTx/>
                <a:buNone/>
              </a:pPr>
              <a:t>42</a:t>
            </a:fld>
            <a:endParaRPr lang="nl-NL" altLang="nl-BE" sz="1000">
              <a:solidFill>
                <a:srgbClr val="FFFFFF"/>
              </a:solidFill>
              <a:latin typeface="Arial" panose="020B0604020202020204" pitchFamily="34" charset="0"/>
            </a:endParaRPr>
          </a:p>
        </p:txBody>
      </p:sp>
      <p:sp>
        <p:nvSpPr>
          <p:cNvPr id="51204" name="Rectangle 2"/>
          <p:cNvSpPr>
            <a:spLocks noGrp="1" noChangeArrowheads="1"/>
          </p:cNvSpPr>
          <p:nvPr>
            <p:ph type="title"/>
          </p:nvPr>
        </p:nvSpPr>
        <p:spPr>
          <a:xfrm>
            <a:off x="767408" y="58738"/>
            <a:ext cx="8086725" cy="914400"/>
          </a:xfrm>
        </p:spPr>
        <p:txBody>
          <a:bodyPr/>
          <a:lstStyle/>
          <a:p>
            <a:pPr eaLnBrk="1" hangingPunct="1"/>
            <a:r>
              <a:rPr lang="nl-BE" altLang="nl-BE" sz="3000" dirty="0"/>
              <a:t>Actieve </a:t>
            </a:r>
            <a:r>
              <a:rPr lang="nl-BE" altLang="nl-BE" sz="3000" dirty="0" err="1"/>
              <a:t>farmacovigilantie</a:t>
            </a:r>
            <a:r>
              <a:rPr lang="nl-BE" altLang="nl-BE" sz="3000" dirty="0"/>
              <a:t>: </a:t>
            </a:r>
            <a:r>
              <a:rPr lang="nl-BE" altLang="nl-BE" sz="3000" dirty="0" err="1"/>
              <a:t>aRMA</a:t>
            </a:r>
            <a:endParaRPr lang="en-US" altLang="nl-BE" sz="3000" dirty="0">
              <a:solidFill>
                <a:srgbClr val="FFFF00"/>
              </a:solidFill>
            </a:endParaRPr>
          </a:p>
        </p:txBody>
      </p:sp>
      <p:pic>
        <p:nvPicPr>
          <p:cNvPr id="5120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427" t="9370" r="40750" b="32515"/>
          <a:stretch>
            <a:fillRect/>
          </a:stretch>
        </p:blipFill>
        <p:spPr>
          <a:xfrm>
            <a:off x="1703389" y="1268413"/>
            <a:ext cx="3711575" cy="4845050"/>
          </a:xfrm>
        </p:spPr>
      </p:pic>
      <p:pic>
        <p:nvPicPr>
          <p:cNvPr id="51206" name="Picture 2"/>
          <p:cNvPicPr>
            <a:picLocks noChangeAspect="1" noChangeArrowheads="1"/>
          </p:cNvPicPr>
          <p:nvPr/>
        </p:nvPicPr>
        <p:blipFill>
          <a:blip r:embed="rId3">
            <a:extLst>
              <a:ext uri="{28A0092B-C50C-407E-A947-70E740481C1C}">
                <a14:useLocalDpi xmlns:a14="http://schemas.microsoft.com/office/drawing/2010/main" val="0"/>
              </a:ext>
            </a:extLst>
          </a:blip>
          <a:srcRect l="51183" t="47176" r="8382" b="13016"/>
          <a:stretch>
            <a:fillRect/>
          </a:stretch>
        </p:blipFill>
        <p:spPr bwMode="auto">
          <a:xfrm>
            <a:off x="5519739" y="1862138"/>
            <a:ext cx="2160587"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2"/>
          <p:cNvPicPr>
            <a:picLocks noChangeAspect="1" noChangeArrowheads="1"/>
          </p:cNvPicPr>
          <p:nvPr/>
        </p:nvPicPr>
        <p:blipFill>
          <a:blip r:embed="rId4">
            <a:extLst>
              <a:ext uri="{28A0092B-C50C-407E-A947-70E740481C1C}">
                <a14:useLocalDpi xmlns:a14="http://schemas.microsoft.com/office/drawing/2010/main" val="0"/>
              </a:ext>
            </a:extLst>
          </a:blip>
          <a:srcRect l="17030" t="9258" r="62486" b="43365"/>
          <a:stretch>
            <a:fillRect/>
          </a:stretch>
        </p:blipFill>
        <p:spPr bwMode="auto">
          <a:xfrm>
            <a:off x="7980364" y="1844676"/>
            <a:ext cx="2185987"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AutoShape 2" descr="data:image/jpeg;base64,/9j/4AAQSkZJRgABAQAAAQABAAD/2wCEAAkGBxAPDxUQEBAQEBAVDxQQEBAQFA8NEBUQFhQWFxQUFBQYHCggGBolHBQUITEhJSkrLi4uFx8zODMsNygtLisBCgoKDg0OGxAQGywkHyQsLCwsLCwsLCwsLCwsLCwsLCwsLCwsLCwsLCwsLCwsLCwsLCwsLCwsLCwsLCwsLCwsLP/AABEIANsA3QMBEQACEQEDEQH/xAAbAAEAAwEBAQEAAAAAAAAAAAAAAQUGBAMCB//EADwQAAIBAQMJBgQFBAIDAQAAAAABAgMEBREGEhMhIjEyQXEUUVNhktFCcoGRUqGxwfAjYoLhM0MWovEV/8QAGgEBAAMBAQEAAAAAAAAAAAAAAAQFBgEDAv/EACsRAAICAQIGAwEAAgMBAQAAAAABAgMRBBIFEyExQVEUImFSMnFCgcEVI//aAAwDAQACEQMRAD8A3+UEatGrqqVM2W1Hakl5reZ7Xq2uWUy60PKsjhrqVqtdXxanrn7lerrX1yTfj0rptHa6vi1PXP3O8632Pj1fyO11fFqeufuOdb7Hx6v5Ha6vi1PXP3HOt9j49XodrqeJU9c/cc632d+NX6Ha6viVPXP3HOt9j49XlDtdXxanrn7jnW+znx6v5Ha6vi1PXP3HOt9j49X8jtdXxanrn7jnW+x8er+R2ur4tT1z9xzrfY+PV/I7XV8Sp65+4+Rb7O/Gr9HRYY2itLNhOp5tzmkurxJNMb7XjJHu5NSy0jQWe5JJbdetJ/2zkl+pa1aOWPtNlXZqo5+sELRccmv6detF/wB0pNfqLdC9v0m8ivVxz9oLBnrY7RRlmVKlRPetuTT6aynv59XSUi1p5FizGJz9rq+JU9c/c8edb7Pf41fontdXxKnrn7jnW+x8aryh2ur4tT1z9xzrfZz49X8jtdXxanrn7jnW+x8er+R2ur4tT1z9xzrfY+PV/I7XV8Wp65+451vsfHq/kdrq+LU9c/cc632Pj1fyO11fFqeufuOdb7Hx6v5Ha6vi1PXP3HOt9j49X8jtdXxanrn7jn29sj49X8kdrq+JU9c/c7zbV0TO/Hp74NXk9ZpaLPnKbc9pYuTwjy5l9oq5KvL8lHq5xdmIroe9+2HTUWlxR2o9eaPvW0K2ts+NLc67DDpGX2JdDSxluWScBhHcsYDCGWMBtQbBxJMAJIDA7hDLGAwhljAYQyxgMIZZ62WhKpNQjvbw92etNCsmoo8b7FCDkzdWCxxowUIrq+bfNs1OnojVHHkzVtjnLJ1YEg8xmhIPqcN7Xeq9NxfEtcX3Mi6vTRuj1PfT3SqllGFmnF5rWDTwfUys61GW1mmg1KOUQfO1H0MBhDLGAwhlkYDCGWDiSYbZOB3CGWMBhDLGAwhlkYBRQ6nZdNj01ZR5cUvlRK0dHNt/CJq7uXX+m8jHBYLdhguhq1FJYRm8t9WSx3eGcfsxWUFi0VbFLYnjJdeaM1xHT7Ldy7M0Ogv5kMeisK8ngAAHrSpZ0Zv8KT+mJ71V5TZ4Wz2tI8jwxhnuuwAAAAABoskrNjnVXy2I/bFl3wqpdZspuKW9oI06LsqF06Eg6ACGAYnKOz5lolhuklL67mZjiNey00HD5uVRWEDyT12AAAB1HH2Pe00s1Q73TUn9T1thsSZ402b2zwPI9wcAADO9+hx9Opr8mbDo6We1tTwfnm8kaPh2n5deX3M/r7t9mF2RdFkiCMACtv2w6ai0uKO1HquRD1tPMrJOku5UzEGWa2ywzSp5WUDh0M708gtLgpqcqlN/FSkl1J+gjuckyv1zcYRkvZVuLTae9PB9UQZxcZNE6ElKKaB8s+gAAAAbTJqGFmj5uT/Nmn4ekqkZvXNu5lqT0RCQAAQAZPK1f1IfI/1KDiq+5dcLztZRFQWoAA79gelnpOpOMFvlJI9KYudiiedslCDbLDKOKVfNW6NOMfyJevSVu1dsETQdat3lsqyAieAAM4B2XTZNNWjH4eKXyr+IlaOnmWpkXWW8uv8ATeRWrUarGMYM1nJ9I+ggAQwwYnKKw6Ktilsz2l15/wA8zM8Ro2TyX+gv3w2srCAWAONZB3XJWzLRBvc3mv6kzR2bborwRNZDdUzqymsWZV0iWzPf3Z3NfoSeJU7J712ZG4dcpQ2PuimKrHTJafhIAAABtMmpY2aPk2vzZp+HtOpGb1yxcy1RPIhIAAIGQY3KmrnWjN/DBL76zOcUnmzBe8NjivJUFYWQAB3sh5L7JSxYydVrVHVH5nvZb8Moz/8Aoyo4lf8A8EVd7Vs+vUl/c0v8dRA1k91sidpI7akcqI3gkgAHWso5nDNhkzYtHSz2tqevpHkjScOo2V7n5M9rrt9mF4LksSDgkHQAQwCuvyx6ai0uJbUeqIesoVtbfkkaS7l2LJhzK4a6M06eeoACeDx7ta+h91y2yTPmcd0WjbRjG12ZY/FHf3SXP7mljGOpqwzNtvT25RjbTZ5UpuElg1/MehnLqpVz2vsaCq5TgpI8zyPYAAA0eSVpW1Sffnx+2su+FXJZgym4nU8qaNMi7KheyQdIbOPoDytFZU4uUtSSxZ8WTUI7mfUIuctqPz+1V3UnKb3uTf8APpgZG+x2T3GoorUIbTzPg9UDgPew2WVaooR3ve+5c2etNMrbEl2PDUXqqOTX2qUbLZmo6s2ObHzb/wDpo73HT04RQ1p33LJiTMSeZNmjjHEUgcPoHQdtz2PTVlF8K2pdO76krRUuy78Imsu5dX6buKw1I1SW1YRm856n0dAAAAAPnAB98mLyisWirYpbM9a680ZriFGybkvJf6HUb4bX4KsriwQwAL7Je35knSk9UnjH5ua+pccO1O36MqeI0Z+6Li+brjaI4rVUXDL9n5FhrNLG6OfJA0updUvwxlelKnJxms2S3r9+hm7IOt4kaCu1WLMD4xPPr3PUBg9LNXlTmpx1STxXselNrrmpI87a1ZBxZt7tvGNeOKeEvijzTNRptRGxZ8mavolXLHg7cSUeG5HzUmksW8Eli29SPiclGOWdim30Mjf976b+nD/jT1v8T9ig1+sVq2QLvQ6Ta97Kcq0mlgtMAdQz1stCVWShBYt/zX3HrRU7XhHldaqo7mbS6btjZ4YLXNral5+xpdJplTH9M7qdQ7pFDlPbs+apxezDi+YquJajfLZH/ssuHUbVufcpCrbLVLAOAB9ew/2bDJqxaOlntbU9fmo8kaXh1GyvPkzutu32Y8FyixXYg+SQdAAAAAAK6/LFpqLS4ltR6rkRNZSrKyRpbXXZkwplMbW0aZPcskg6E2nitTWtdeR2LakmvBySTWGbS470VeGDwVRLaXf5o0+j1auWfRm9ZpXS8ez3vG7addYS1PlJb0et+mruXU+KdROp/UyV43TUob1nQ5Tim/uuRnr9DOt58F3p9ZGz/ZwkNrBNTyDmMjJ9U6koPOi3FrmtR6QsnB9D4nCE11LGF/2hLDOT6pMmR4lalghy4dU3k5LXb6tXjm2u7cvseNmqtn3fQ969NVX2RzEbp4Pfv2DCUmzreEWV23PVra8MyH4n3eSJ+n0M7GQL9bGHTya277BToRwgusnvbL+jTQqXTuUl187X9jjv69FRjmx/5JLV5LvZH12r5MNq7s99HpebLPhGNM1lt5NEopdgcOgLvg5LodtzWPTVlH4VtS6ImaGnmWEXW3cuvobtJI1EUo9DN9+pJ9AkAAAAAAA+Wc7dPY7GLyisWirZy4Z7S680ZriFHKnleS+4fduhhlWV5YgMeT7oVpQkpReDW7+dx6VW7GedtamsM2N0XxCusHhGpzj3+aNHpdZC1Gf1GlnUWcteonYT7kPc/BWWy4qNTXhmS746vyIV2hhYS6tbOsqK+TFRcE4y6pxZXz4TP/iyfDief8kcVS5bQv8Arb6NMiS4dqY/pKjrqX5PP/8AKtHgzPj4d/8AJ9fMp/o9KdyWiX/Xh1aR9x4fqJfh8y11K8ndZ8mJvjmoryWc/Ylw4TJ/5MiT4n/KLix3HRpYNRzpfilrLCnQV19iBbrLLO5ZbibjBGyVN8XxGis2OEqnJcl1IGr1sa1iPcmabSTteZdjIV6spycpPGTeLZnbLHNuTL6utQSij4PI9QdAZx/gNjk3YdFSz3xT2n5R5L9zT6Cjl17vZnNbdzLHH0XJYEMAAAAAAAAAjA4Cvvqxaak0uJbUeq5EXW082t+yTpbeVYm+xhv59TKyW2W1mljLKygDoONDqItp4rU1ufM+oScHmJ8yipLEi+u3KKUdmqnNcpLi+q5ltp+I46TKq/h3mBo7LbadVYwmpeS3/VFxXdCaymVdlUoPEke+J6nnlAdTnQk6dIYGAc2nMo57VbadJYzkl5c/ojxsuhWu56wqnN9EZy8sopT2aSzY/ifE+hT6jiTl9YFtp+HpdZlE3i8Xv795Uybk8lpFYWAfJ0HQAg3g7rmsemrKPwrak/JcvqTNBTzbfwh627l19O5uUsNRqEsfUzj9n2fQAAAAAAAAAABDQ7gxeUli0dXOXDPWvm5ozfEtPsluRfcPv3R2sqityWIAAAOjIi2nim0+9PBn1Bzi/ozzmoyX2RobqlbpYYSwh31Vj9lvLfS/KljJU6laaPRdzSUlJJZzTfNpYIuoppdWVUms9EeiPoESOMFJeVltjxzKqa/DFaNlbqKNTL/GROou06/yiZS0QnGTU01LnnY4lDcrov7F3VKqS+p8nkj2AAAAAGPskcz0Nlk5YdFSznxT2n5LkjTaDTquGTO627mTx6LdIsP0h/hIAAAAAAAAAAAIYBX33Y9NScVxLaj8y5ETV086DSJGnt5c0zDYfqZVrDaNNF5WQcOgfoyTTg5NRim23gkt59QTse1I+ZSUFlmsue4o0sJVMJVN+Hwr/ZoNJw+Na3SKHVa+Vj2x7HfbbypUeOSx/CtcvsS7NTXWRq6J2dkU9fKhY7FNvzk8PyRW2cUWfqifXw2X/JnP/wCUVuUKf/szz/8AqW+ke3/y4+z0p5Uz+KlF9G1+p2PFp5w4nxLhcfEixsmUFGpqljTf9277k6vX1S/yeCJZorY9lk7LZY6deGEkn3SW9eaZ72UV3R/9I9d86Zf+GPvS7p2eWD1xfDLv/wBmd1WllS/w0Gn1UbV+nERE8olAIA6M4O65bHpqyXwral0XL7kvQ086z/RD1l3Kh/s3UUalLCwZz9Po6AAAAAAAAAAAAAwD5aOdl0BjcpLFoqucuGev/LmjOcR0+ye5dmX3D7lKG19ypK0sSOQfRYOdM5NZk7dypQ009UmsVj8MTQ6DTRqhvkUOt1Dsnsj2OK97/cm4UdS3OfN9O7qR9XxBv6wJGl4el9plC23re/mVDcpd2Wqio9kD5wj6BzCOf9A6MIgdDp23fedSg9l4x5we76dxL02rnU+/T0RL9LC1duvs1VOtSttFrvWuL3xZe769VDHkpJQnpp5MfbLNKlUcJb09/euTM7fU6puLL/T2qytSR4nie4Z3rnBx4wbLJ2w6KjnPintPpyRptBQqoZ9md1t3Nnj0XCJ5DAAAAAAAAAAAAAAAABX3zYtNScfiSzo/MtxF1dKsrZ76a3l2JmFwa1PeZRxcZYZplJSjlHZdFl0teMfhxzpdFr/0StFSrbevZEfVW8upvyyyykvPFujDhWqbXN/h6EziGqaeyHYhaHS5+8igRUbW+pbduhIR0AAAAAAHGD3sNrlRqKcd+Otcmu5kijUyqllEe/Txsjhl3lBCNajC0Q6S6Pv+pZ66CsqVse5XaGTqtdcjOlJ+lyd9yWLTVknwral05L7k7RUO2aZD1t/Lg15Nwo4GoSxHBnM9cn2dAAAAAAAAAAAAAAAAAIZx/oMZlLYtHVz0tmev/JbzOcSo2S3rsXvD7t0drIuWroqdWtzUVCPVs5o5cumU13Gri7Low8FW23re9631e8r5Nt5fknxil0Xgg4lg+wAAAAAAAAAPJx9i1uetnU6tCW6UHKPzJY/sWWiscoyhLtgrtZWoyjYu+SpRWr0WL9m0ycsWipJtbUtp9OSNNw+jl19TO667mWdOyLbAsCGSAAAAAAAAAAAAAAAAACGcayM+Dgvixaak4/ElnR+ZbiNq6VdDae+mtdU8mL0jVJw3f1M5rosP1xM1u2QlE0Chump/h4nge6AOgAAAAAAAABh9gelmq5k1Lu39Hqf6nrXPZM8bYb4YOu5LFpqyXwx2pdOS+5I0VHNsz6PDV3cqtryzcpGox06Gd89T6OgAAAAAAAAAAAAAAAAAAAEAGNylsWjq564Z6+kuZm+JUOEtyL3h1++O1lQV36WQOAAAAAAAAAAAEHVl/UPCWTaZPWLRUU2tqe0+nJGm4fRy4dTN667mWdPBbJE9ERkgAAAAAAAAAAAAAAAAAAAAAHBe9j01KUefFH5luIurq5lbPfTWcuaZhMGtT37n15mVktrwzTQkpRyD5PoAAAAAAAAAAFhcdi01ZJrZjtS+m5fcnaGnfan4IWsu2VteTcI0+MdEZxderPo6dAAAAAAAAAAAAAAAAAAAAAAB8s5jqP8ARj8pbDo6uelsz+ylzM7xHT7bN67MvOH37o7X4KdlYyzQAAAAAAAAAOpZ6HG8dTaZPWLRUU2tuW1Ly7kabQUcqrr3M3rbuZb07FqicuxFJOgAAAAAAAAAAAAAAAAAAAAAAEYAHFe9jVajKHPDGPzLcRdXTzK8Hvp7eXNMwklg8Hv3PrzMpNbZNM00HuimiDiPoAAAAAAAFhcVj01ZY8Mdp/TcidoaHZZnwiFrbtlePJuEaf0jOJ5JR06iQAAAAAAAAAAAAAAAAAAAAAAAACGDhj8pbFo6ueuGevpLmZziVG2W5F7w+/MdrKYrCzAyAAAAAQdxldD5bwzbZPWLRUk2tuW1L9l9jT6Gnl1p+WZzWXcyxrwWhOIpIAAAAAAAAAAAAAAAAAAAAAAAAAAIYYOG9rJpqUo88MY/MtxF1VKsqfs9tNby7EzCuODweprU15mUlBx6M08ZqSyiDi7H0AAADoLC4bFpqyxWzHal+y+5N0NDst/CFrrlCr9NxE06WOiM6nnqfR0AAAAAAAAAAAAAAAAAAAAAAAAAAAENA5gYHGsnTH5T2LR1NIuGe/5jP8Sp2z3rsy84fdujtfgpipS8lmDoAAO9+xxvBtcn7FoqKx45bUv2Rp9DTy6/0zesu5ln4WiJq9kXySdAAAAAAAAAAAAAAAAAAAAAAAAAAAAAABw3tZFWpShzwxj15EfVUq2txPbT2OqaZhJRweD1NPBrz5mTnHbLZ6NPGW5Jog+T6AOMsrgsWlrLHhjtS/ZE7h9HMn1IWvv5cOhtkjTrp0M936n0dAAAAAAAAAAAAAAAAAAAAAAAAAAAAAAAAION+AY/KaxZlTSLhnv+Yz/E9PsnleS74ff9drKYqexaEM7jK6HM9ept7hsWhorHiltS/ZGo0VPLqT8ma1d3Mta8FoTiMAAAAAAAAAAAAAAAAAAAAAAAAAAAAAAAAAQAcd6WNVqUoc98fJrcRtTVzK2vJ7aezlzTMFKLTaepptNeaMpZFqWGaaEsxyWVwWLTVlitmO0+vJE3h9O+3r2RD193Lrwu7NsjTduhn+6yfR0AAAAAAAAAAAAAAAAAAAAAAAAAAAAAAAAAAAhgMyGU9hzKiqRWzPfh+Mz/ABHS4s3LyXfD9SnDa/BeXDYdDRWPFLal1fItNFQqq17K3V3O2bLNIl9upGXok6AAAAAAAAAAAAAAAAAAAAAAAAAAAAAAAAAAADjBz2ujGaSkk1nJ6+/E8rYKWMn3XJxfQ90j1XY+CToAAAAAAAAAAAAAAAAAAP/Z"/>
          <p:cNvSpPr>
            <a:spLocks noChangeAspect="1" noChangeArrowheads="1"/>
          </p:cNvSpPr>
          <p:nvPr/>
        </p:nvSpPr>
        <p:spPr bwMode="auto">
          <a:xfrm>
            <a:off x="15240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51209" name="AutoShape 4" descr="data:image/jpeg;base64,/9j/4AAQSkZJRgABAQAAAQABAAD/2wCEAAkGBxAPDxUQEBAQEBAVDxQQEBAQFA8NEBUQFhQWFxQUFBQYHCggGBolHBQUITEhJSkrLi4uFx8zODMsNygtLisBCgoKDg0OGxAQGywkHyQsLCwsLCwsLCwsLCwsLCwsLCwsLCwsLCwsLCwsLCwsLCwsLCwsLCwsLCwsLCwsLCwsLP/AABEIANsA3QMBEQACEQEDEQH/xAAbAAEAAwEBAQEAAAAAAAAAAAAAAQUGBAMCB//EADwQAAIBAQMJBgQFBAIDAQAAAAABAgMEBREGEhMhIjEyQXEUUVNhktFCcoGRUqGxwfAjYoLhM0MWovEV/8QAGgEBAAMBAQEAAAAAAAAAAAAAAAQFBgEDAv/EACsRAAICAQIGAwEAAgMBAQAAAAABAgMRBBIFEyExQVEUImFSMnFCgcEVI//aAAwDAQACEQMRAD8A3+UEatGrqqVM2W1Hakl5reZ7Xq2uWUy60PKsjhrqVqtdXxanrn7lerrX1yTfj0rptHa6vi1PXP3O8632Pj1fyO11fFqeufuOdb7Hx6v5Ha6vi1PXP3HOt9j49XodrqeJU9c/cc632d+NX6Ha6viVPXP3HOt9j49XlDtdXxanrn7jnW+znx6v5Ha6vi1PXP3HOt9j49X8jtdXxanrn7jnW+x8er+R2ur4tT1z9xzrfY+PV/I7XV8Sp65+4+Rb7O/Gr9HRYY2itLNhOp5tzmkurxJNMb7XjJHu5NSy0jQWe5JJbdetJ/2zkl+pa1aOWPtNlXZqo5+sELRccmv6detF/wB0pNfqLdC9v0m8ivVxz9oLBnrY7RRlmVKlRPetuTT6aynv59XSUi1p5FizGJz9rq+JU9c/c8edb7Pf41fontdXxKnrn7jnW+x8aryh2ur4tT1z9xzrfZz49X8jtdXxanrn7jnW+x8er+R2ur4tT1z9xzrfY+PV/I7XV8Wp65+451vsfHq/kdrq+LU9c/cc632Pj1fyO11fFqeufuOdb7Hx6v5Ha6vi1PXP3HOt9j49X8jtdXxanrn7jn29sj49X8kdrq+JU9c/c7zbV0TO/Hp74NXk9ZpaLPnKbc9pYuTwjy5l9oq5KvL8lHq5xdmIroe9+2HTUWlxR2o9eaPvW0K2ts+NLc67DDpGX2JdDSxluWScBhHcsYDCGWMBtQbBxJMAJIDA7hDLGAwhljAYQyxgMIZZ62WhKpNQjvbw92etNCsmoo8b7FCDkzdWCxxowUIrq+bfNs1OnojVHHkzVtjnLJ1YEg8xmhIPqcN7Xeq9NxfEtcX3Mi6vTRuj1PfT3SqllGFmnF5rWDTwfUys61GW1mmg1KOUQfO1H0MBhDLGAwhlkYDCGWDiSYbZOB3CGWMBhDLGAwhlkYBRQ6nZdNj01ZR5cUvlRK0dHNt/CJq7uXX+m8jHBYLdhguhq1FJYRm8t9WSx3eGcfsxWUFi0VbFLYnjJdeaM1xHT7Ldy7M0Ogv5kMeisK8ngAAHrSpZ0Zv8KT+mJ71V5TZ4Wz2tI8jwxhnuuwAAAAABoskrNjnVXy2I/bFl3wqpdZspuKW9oI06LsqF06Eg6ACGAYnKOz5lolhuklL67mZjiNey00HD5uVRWEDyT12AAAB1HH2Pe00s1Q73TUn9T1thsSZ402b2zwPI9wcAADO9+hx9Opr8mbDo6We1tTwfnm8kaPh2n5deX3M/r7t9mF2RdFkiCMACtv2w6ai0uKO1HquRD1tPMrJOku5UzEGWa2ywzSp5WUDh0M708gtLgpqcqlN/FSkl1J+gjuckyv1zcYRkvZVuLTae9PB9UQZxcZNE6ElKKaB8s+gAAAAbTJqGFmj5uT/Nmn4ekqkZvXNu5lqT0RCQAAQAZPK1f1IfI/1KDiq+5dcLztZRFQWoAA79gelnpOpOMFvlJI9KYudiiedslCDbLDKOKVfNW6NOMfyJevSVu1dsETQdat3lsqyAieAAM4B2XTZNNWjH4eKXyr+IlaOnmWpkXWW8uv8ATeRWrUarGMYM1nJ9I+ggAQwwYnKKw6Ktilsz2l15/wA8zM8Ro2TyX+gv3w2srCAWAONZB3XJWzLRBvc3mv6kzR2bborwRNZDdUzqymsWZV0iWzPf3Z3NfoSeJU7J712ZG4dcpQ2PuimKrHTJafhIAAABtMmpY2aPk2vzZp+HtOpGb1yxcy1RPIhIAAIGQY3KmrnWjN/DBL76zOcUnmzBe8NjivJUFYWQAB3sh5L7JSxYydVrVHVH5nvZb8Moz/8Aoyo4lf8A8EVd7Vs+vUl/c0v8dRA1k91sidpI7akcqI3gkgAHWso5nDNhkzYtHSz2tqevpHkjScOo2V7n5M9rrt9mF4LksSDgkHQAQwCuvyx6ai0uJbUeqIesoVtbfkkaS7l2LJhzK4a6M06eeoACeDx7ta+h91y2yTPmcd0WjbRjG12ZY/FHf3SXP7mljGOpqwzNtvT25RjbTZ5UpuElg1/MehnLqpVz2vsaCq5TgpI8zyPYAAA0eSVpW1Sffnx+2su+FXJZgym4nU8qaNMi7KheyQdIbOPoDytFZU4uUtSSxZ8WTUI7mfUIuctqPz+1V3UnKb3uTf8APpgZG+x2T3GoorUIbTzPg9UDgPew2WVaooR3ve+5c2etNMrbEl2PDUXqqOTX2qUbLZmo6s2ObHzb/wDpo73HT04RQ1p33LJiTMSeZNmjjHEUgcPoHQdtz2PTVlF8K2pdO76krRUuy78Imsu5dX6buKw1I1SW1YRm856n0dAAAAAPnAB98mLyisWirYpbM9a680ZriFGybkvJf6HUb4bX4KsriwQwAL7Je35knSk9UnjH5ua+pccO1O36MqeI0Z+6Li+brjaI4rVUXDL9n5FhrNLG6OfJA0updUvwxlelKnJxms2S3r9+hm7IOt4kaCu1WLMD4xPPr3PUBg9LNXlTmpx1STxXselNrrmpI87a1ZBxZt7tvGNeOKeEvijzTNRptRGxZ8mavolXLHg7cSUeG5HzUmksW8Eli29SPiclGOWdim30Mjf976b+nD/jT1v8T9ig1+sVq2QLvQ6Ta97Kcq0mlgtMAdQz1stCVWShBYt/zX3HrRU7XhHldaqo7mbS6btjZ4YLXNral5+xpdJplTH9M7qdQ7pFDlPbs+apxezDi+YquJajfLZH/ssuHUbVufcpCrbLVLAOAB9ew/2bDJqxaOlntbU9fmo8kaXh1GyvPkzutu32Y8FyixXYg+SQdAAAAAAK6/LFpqLS4ltR6rkRNZSrKyRpbXXZkwplMbW0aZPcskg6E2nitTWtdeR2LakmvBySTWGbS470VeGDwVRLaXf5o0+j1auWfRm9ZpXS8ez3vG7addYS1PlJb0et+mruXU+KdROp/UyV43TUob1nQ5Tim/uuRnr9DOt58F3p9ZGz/ZwkNrBNTyDmMjJ9U6koPOi3FrmtR6QsnB9D4nCE11LGF/2hLDOT6pMmR4lalghy4dU3k5LXb6tXjm2u7cvseNmqtn3fQ969NVX2RzEbp4Pfv2DCUmzreEWV23PVra8MyH4n3eSJ+n0M7GQL9bGHTya277BToRwgusnvbL+jTQqXTuUl187X9jjv69FRjmx/5JLV5LvZH12r5MNq7s99HpebLPhGNM1lt5NEopdgcOgLvg5LodtzWPTVlH4VtS6ImaGnmWEXW3cuvobtJI1EUo9DN9+pJ9AkAAAAAAA+Wc7dPY7GLyisWirZy4Z7S680ZriFHKnleS+4fduhhlWV5YgMeT7oVpQkpReDW7+dx6VW7GedtamsM2N0XxCusHhGpzj3+aNHpdZC1Gf1GlnUWcteonYT7kPc/BWWy4qNTXhmS746vyIV2hhYS6tbOsqK+TFRcE4y6pxZXz4TP/iyfDief8kcVS5bQv8Arb6NMiS4dqY/pKjrqX5PP/8AKtHgzPj4d/8AJ9fMp/o9KdyWiX/Xh1aR9x4fqJfh8y11K8ndZ8mJvjmoryWc/Ylw4TJ/5MiT4n/KLix3HRpYNRzpfilrLCnQV19iBbrLLO5ZbibjBGyVN8XxGis2OEqnJcl1IGr1sa1iPcmabSTteZdjIV6spycpPGTeLZnbLHNuTL6utQSij4PI9QdAZx/gNjk3YdFSz3xT2n5R5L9zT6Cjl17vZnNbdzLHH0XJYEMAAAAAAAAAjA4Cvvqxaak0uJbUeq5EXW082t+yTpbeVYm+xhv59TKyW2W1mljLKygDoONDqItp4rU1ufM+oScHmJ8yipLEi+u3KKUdmqnNcpLi+q5ltp+I46TKq/h3mBo7LbadVYwmpeS3/VFxXdCaymVdlUoPEke+J6nnlAdTnQk6dIYGAc2nMo57VbadJYzkl5c/ojxsuhWu56wqnN9EZy8sopT2aSzY/ifE+hT6jiTl9YFtp+HpdZlE3i8Xv795Uybk8lpFYWAfJ0HQAg3g7rmsemrKPwrak/JcvqTNBTzbfwh627l19O5uUsNRqEsfUzj9n2fQAAAAAAAAAABDQ7gxeUli0dXOXDPWvm5ozfEtPsluRfcPv3R2sqityWIAAAOjIi2nim0+9PBn1Bzi/ozzmoyX2RobqlbpYYSwh31Vj9lvLfS/KljJU6laaPRdzSUlJJZzTfNpYIuoppdWVUms9EeiPoESOMFJeVltjxzKqa/DFaNlbqKNTL/GROou06/yiZS0QnGTU01LnnY4lDcrov7F3VKqS+p8nkj2AAAAAGPskcz0Nlk5YdFSznxT2n5LkjTaDTquGTO627mTx6LdIsP0h/hIAAAAAAAAAAAIYBX33Y9NScVxLaj8y5ETV086DSJGnt5c0zDYfqZVrDaNNF5WQcOgfoyTTg5NRim23gkt59QTse1I+ZSUFlmsue4o0sJVMJVN+Hwr/ZoNJw+Na3SKHVa+Vj2x7HfbbypUeOSx/CtcvsS7NTXWRq6J2dkU9fKhY7FNvzk8PyRW2cUWfqifXw2X/JnP/wCUVuUKf/szz/8AqW+ke3/y4+z0p5Uz+KlF9G1+p2PFp5w4nxLhcfEixsmUFGpqljTf9277k6vX1S/yeCJZorY9lk7LZY6deGEkn3SW9eaZ72UV3R/9I9d86Zf+GPvS7p2eWD1xfDLv/wBmd1WllS/w0Gn1UbV+nERE8olAIA6M4O65bHpqyXwral0XL7kvQ086z/RD1l3Kh/s3UUalLCwZz9Po6AAAAAAAAAAAAAwD5aOdl0BjcpLFoqucuGev/LmjOcR0+ye5dmX3D7lKG19ypK0sSOQfRYOdM5NZk7dypQ009UmsVj8MTQ6DTRqhvkUOt1Dsnsj2OK97/cm4UdS3OfN9O7qR9XxBv6wJGl4el9plC23re/mVDcpd2Wqio9kD5wj6BzCOf9A6MIgdDp23fedSg9l4x5we76dxL02rnU+/T0RL9LC1duvs1VOtSttFrvWuL3xZe769VDHkpJQnpp5MfbLNKlUcJb09/euTM7fU6puLL/T2qytSR4nie4Z3rnBx4wbLJ2w6KjnPintPpyRptBQqoZ9md1t3Nnj0XCJ5DAAAAAAAAAAAAAAAABX3zYtNScfiSzo/MtxF1dKsrZ76a3l2JmFwa1PeZRxcZYZplJSjlHZdFl0teMfhxzpdFr/0StFSrbevZEfVW8upvyyyykvPFujDhWqbXN/h6EziGqaeyHYhaHS5+8igRUbW+pbduhIR0AAAAAAHGD3sNrlRqKcd+Otcmu5kijUyqllEe/Txsjhl3lBCNajC0Q6S6Pv+pZ66CsqVse5XaGTqtdcjOlJ+lyd9yWLTVknwral05L7k7RUO2aZD1t/Lg15Nwo4GoSxHBnM9cn2dAAAAAAAAAAAAAAAAAIZx/oMZlLYtHVz0tmev/JbzOcSo2S3rsXvD7t0drIuWroqdWtzUVCPVs5o5cumU13Gri7Low8FW23re9631e8r5Nt5fknxil0Xgg4lg+wAAAAAAAAAPJx9i1uetnU6tCW6UHKPzJY/sWWiscoyhLtgrtZWoyjYu+SpRWr0WL9m0ycsWipJtbUtp9OSNNw+jl19TO667mWdOyLbAsCGSAAAAAAAAAAAAAAAAACGcayM+Dgvixaak4/ElnR+ZbiNq6VdDae+mtdU8mL0jVJw3f1M5rosP1xM1u2QlE0Chump/h4nge6AOgAAAAAAAABh9gelmq5k1Lu39Hqf6nrXPZM8bYb4YOu5LFpqyXwx2pdOS+5I0VHNsz6PDV3cqtryzcpGox06Gd89T6OgAAAAAAAAAAAAAAAAAAAEAGNylsWjq564Z6+kuZm+JUOEtyL3h1++O1lQV36WQOAAAAAAAAAAAEHVl/UPCWTaZPWLRUU2tqe0+nJGm4fRy4dTN667mWdPBbJE9ERkgAAAAAAAAAAAAAAAAAAAAAHBe9j01KUefFH5luIurq5lbPfTWcuaZhMGtT37n15mVktrwzTQkpRyD5PoAAAAAAAAAAFhcdi01ZJrZjtS+m5fcnaGnfan4IWsu2VteTcI0+MdEZxderPo6dAAAAAAAAAAAAAAAAAAAAAAB8s5jqP8ARj8pbDo6uelsz+ylzM7xHT7bN67MvOH37o7X4KdlYyzQAAAAAAAAAOpZ6HG8dTaZPWLRUU2tuW1Ly7kabQUcqrr3M3rbuZb07FqicuxFJOgAAAAAAAAAAAAAAAAAAAAAAEYAHFe9jVajKHPDGPzLcRdXTzK8Hvp7eXNMwklg8Hv3PrzMpNbZNM00HuimiDiPoAAAAAAAFhcVj01ZY8Mdp/TcidoaHZZnwiFrbtlePJuEaf0jOJ5JR06iQAAAAAAAAAAAAAAAAAAAAAAAACGDhj8pbFo6ueuGevpLmZziVG2W5F7w+/MdrKYrCzAyAAAAAQdxldD5bwzbZPWLRUk2tuW1L9l9jT6Gnl1p+WZzWXcyxrwWhOIpIAAAAAAAAAAAAAAAAAAAAAAAAAAIYYOG9rJpqUo88MY/MtxF1VKsqfs9tNby7EzCuODweprU15mUlBx6M08ZqSyiDi7H0AAADoLC4bFpqyxWzHal+y+5N0NDst/CFrrlCr9NxE06WOiM6nnqfR0AAAAAAAAAAAAAAAAAAAAAAAAAAAENA5gYHGsnTH5T2LR1NIuGe/5jP8Sp2z3rsy84fdujtfgpipS8lmDoAAO9+xxvBtcn7FoqKx45bUv2Rp9DTy6/0zesu5ln4WiJq9kXySdAAAAAAAAAAAAAAAAAAAAAAAAAAAAAABw3tZFWpShzwxj15EfVUq2txPbT2OqaZhJRweD1NPBrz5mTnHbLZ6NPGW5Jog+T6AOMsrgsWlrLHhjtS/ZE7h9HMn1IWvv5cOhtkjTrp0M936n0dAAAAAAAAAAAAAAAAAAAAAAAAAAAAAAAAION+AY/KaxZlTSLhnv+Yz/E9PsnleS74ff9drKYqexaEM7jK6HM9ept7hsWhorHiltS/ZGo0VPLqT8ma1d3Mta8FoTiMAAAAAAAAAAAAAAAAAAAAAAAAAAAAAAAAAQAcd6WNVqUoc98fJrcRtTVzK2vJ7aezlzTMFKLTaepptNeaMpZFqWGaaEsxyWVwWLTVlitmO0+vJE3h9O+3r2RD193Lrwu7NsjTduhn+6yfR0AAAAAAAAAAAAAAAAAAAAAAAAAAAAAAAAAAAhgMyGU9hzKiqRWzPfh+Mz/ABHS4s3LyXfD9SnDa/BeXDYdDRWPFLal1fItNFQqq17K3V3O2bLNIl9upGXok6AAAAAAAAAAAAAAAAAAAAAAAAAAAAAAAAAAADjBz2ujGaSkk1nJ6+/E8rYKWMn3XJxfQ90j1XY+CToAAAAAAAAAAAAAAAAAAP/Z"/>
          <p:cNvSpPr>
            <a:spLocks noChangeAspect="1" noChangeArrowheads="1"/>
          </p:cNvSpPr>
          <p:nvPr/>
        </p:nvSpPr>
        <p:spPr bwMode="auto">
          <a:xfrm>
            <a:off x="16764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altLang="nl-BE" sz="3000" dirty="0"/>
              <a:t>Actieve </a:t>
            </a:r>
            <a:r>
              <a:rPr lang="nl-BE" altLang="nl-BE" sz="3000" dirty="0" err="1"/>
              <a:t>farmacovigilantie</a:t>
            </a:r>
            <a:r>
              <a:rPr lang="nl-BE" altLang="nl-BE" sz="3000" dirty="0"/>
              <a:t>: </a:t>
            </a:r>
            <a:r>
              <a:rPr lang="nl-BE" altLang="nl-BE" sz="3000" dirty="0" err="1"/>
              <a:t>aRMA</a:t>
            </a:r>
            <a:endParaRPr lang="nl-BE" sz="3000" dirty="0"/>
          </a:p>
        </p:txBody>
      </p:sp>
      <p:pic>
        <p:nvPicPr>
          <p:cNvPr id="4" name="Afbeelding 3"/>
          <p:cNvPicPr>
            <a:picLocks noChangeAspect="1"/>
          </p:cNvPicPr>
          <p:nvPr/>
        </p:nvPicPr>
        <p:blipFill>
          <a:blip r:embed="rId3"/>
          <a:stretch>
            <a:fillRect/>
          </a:stretch>
        </p:blipFill>
        <p:spPr>
          <a:xfrm>
            <a:off x="5310310" y="1228734"/>
            <a:ext cx="5357691" cy="5629266"/>
          </a:xfrm>
          <a:prstGeom prst="rect">
            <a:avLst/>
          </a:prstGeom>
        </p:spPr>
      </p:pic>
      <p:sp>
        <p:nvSpPr>
          <p:cNvPr id="3" name="Tijdelijke aanduiding voor tekst 2"/>
          <p:cNvSpPr>
            <a:spLocks noGrp="1"/>
          </p:cNvSpPr>
          <p:nvPr>
            <p:ph type="body" sz="quarter" idx="13"/>
          </p:nvPr>
        </p:nvSpPr>
        <p:spPr/>
        <p:txBody>
          <a:bodyPr/>
          <a:lstStyle/>
          <a:p>
            <a:r>
              <a:rPr lang="nl-BE"/>
              <a:t>FAGG, BCFI</a:t>
            </a:r>
            <a:endParaRPr lang="nl-BE" dirty="0"/>
          </a:p>
        </p:txBody>
      </p:sp>
      <p:sp>
        <p:nvSpPr>
          <p:cNvPr id="6" name="Tijdelijke aanduiding voor tekst 2"/>
          <p:cNvSpPr txBox="1">
            <a:spLocks/>
          </p:cNvSpPr>
          <p:nvPr/>
        </p:nvSpPr>
        <p:spPr>
          <a:xfrm>
            <a:off x="2088777" y="1828233"/>
            <a:ext cx="8153527" cy="3672408"/>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sz="2400" u="sng" dirty="0"/>
              <a:t>Waar kan je </a:t>
            </a:r>
          </a:p>
          <a:p>
            <a:pPr marL="0" indent="0">
              <a:buNone/>
            </a:pPr>
            <a:r>
              <a:rPr lang="nl-BE" sz="2400" u="sng" dirty="0"/>
              <a:t>deze terugvinden?</a:t>
            </a:r>
            <a:endParaRPr lang="nl-NL" sz="2300" dirty="0"/>
          </a:p>
        </p:txBody>
      </p:sp>
      <p:pic>
        <p:nvPicPr>
          <p:cNvPr id="10" name="Afbeelding 9"/>
          <p:cNvPicPr>
            <a:picLocks noChangeAspect="1"/>
          </p:cNvPicPr>
          <p:nvPr/>
        </p:nvPicPr>
        <p:blipFill>
          <a:blip r:embed="rId4"/>
          <a:stretch>
            <a:fillRect/>
          </a:stretch>
        </p:blipFill>
        <p:spPr>
          <a:xfrm>
            <a:off x="1738083" y="3154384"/>
            <a:ext cx="5295803" cy="2290841"/>
          </a:xfrm>
          <a:prstGeom prst="rect">
            <a:avLst/>
          </a:prstGeom>
        </p:spPr>
      </p:pic>
      <p:sp>
        <p:nvSpPr>
          <p:cNvPr id="11" name="Rechthoek 10"/>
          <p:cNvSpPr/>
          <p:nvPr/>
        </p:nvSpPr>
        <p:spPr>
          <a:xfrm>
            <a:off x="3503712" y="4725144"/>
            <a:ext cx="648072"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Slide Number Placeholder 4"/>
          <p:cNvSpPr>
            <a:spLocks noGrp="1"/>
          </p:cNvSpPr>
          <p:nvPr>
            <p:ph type="sldNum" sz="quarter" idx="12"/>
          </p:nvPr>
        </p:nvSpPr>
        <p:spPr/>
        <p:txBody>
          <a:bodyPr/>
          <a:lstStyle/>
          <a:p>
            <a:fld id="{1AD93096-5B34-4342-9326-69289CEAE4C2}" type="slidenum">
              <a:rPr lang="en-US" smtClean="0"/>
              <a:pPr/>
              <a:t>43</a:t>
            </a:fld>
            <a:endParaRPr lang="en-US" dirty="0">
              <a:solidFill>
                <a:srgbClr val="FFFFFF"/>
              </a:solidFill>
            </a:endParaRPr>
          </a:p>
        </p:txBody>
      </p:sp>
      <p:sp>
        <p:nvSpPr>
          <p:cNvPr id="7" name="Rectangle 6"/>
          <p:cNvSpPr/>
          <p:nvPr/>
        </p:nvSpPr>
        <p:spPr>
          <a:xfrm>
            <a:off x="7176120" y="106553"/>
            <a:ext cx="4116833" cy="1015663"/>
          </a:xfrm>
          <a:prstGeom prst="rect">
            <a:avLst/>
          </a:prstGeom>
        </p:spPr>
        <p:txBody>
          <a:bodyPr wrap="none">
            <a:spAutoFit/>
          </a:bodyPr>
          <a:lstStyle/>
          <a:p>
            <a:r>
              <a:rPr lang="nl-BE" dirty="0">
                <a:solidFill>
                  <a:srgbClr val="FFFF00"/>
                </a:solidFill>
                <a:hlinkClick r:id="rId5"/>
              </a:rPr>
              <a:t>http://geneesmiddelendatabank.be</a:t>
            </a:r>
            <a:endParaRPr lang="nl-BE" dirty="0">
              <a:solidFill>
                <a:srgbClr val="FFFF00"/>
              </a:solidFill>
            </a:endParaRPr>
          </a:p>
          <a:p>
            <a:r>
              <a:rPr lang="nl-BE" dirty="0">
                <a:solidFill>
                  <a:srgbClr val="FFFF00"/>
                </a:solidFill>
                <a:hlinkClick r:id="rId6"/>
              </a:rPr>
              <a:t>http://bcfi.be</a:t>
            </a:r>
            <a:endParaRPr lang="nl-BE" dirty="0">
              <a:solidFill>
                <a:srgbClr val="FFFF00"/>
              </a:solidFill>
            </a:endParaRPr>
          </a:p>
          <a:p>
            <a:endParaRPr lang="nl-BE" dirty="0"/>
          </a:p>
        </p:txBody>
      </p:sp>
    </p:spTree>
    <p:extLst>
      <p:ext uri="{BB962C8B-B14F-4D97-AF65-F5344CB8AC3E}">
        <p14:creationId xmlns:p14="http://schemas.microsoft.com/office/powerpoint/2010/main" val="87779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222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6C37806C-8000-4BCC-A08D-E3E81B17A4B0}" type="slidenum">
              <a:rPr lang="nl-NL" altLang="nl-BE" sz="1000">
                <a:solidFill>
                  <a:srgbClr val="FFFFFF"/>
                </a:solidFill>
                <a:latin typeface="Arial" panose="020B0604020202020204" pitchFamily="34" charset="0"/>
              </a:rPr>
              <a:pPr>
                <a:spcBef>
                  <a:spcPct val="0"/>
                </a:spcBef>
                <a:buClrTx/>
                <a:buSzTx/>
                <a:buFontTx/>
                <a:buNone/>
              </a:pPr>
              <a:t>44</a:t>
            </a:fld>
            <a:endParaRPr lang="nl-NL" altLang="nl-BE" sz="1000">
              <a:solidFill>
                <a:srgbClr val="FFFFFF"/>
              </a:solidFill>
              <a:latin typeface="Arial" panose="020B0604020202020204" pitchFamily="34" charset="0"/>
            </a:endParaRPr>
          </a:p>
        </p:txBody>
      </p:sp>
      <p:sp>
        <p:nvSpPr>
          <p:cNvPr id="52228" name="Rectangle 2"/>
          <p:cNvSpPr>
            <a:spLocks noGrp="1" noChangeArrowheads="1"/>
          </p:cNvSpPr>
          <p:nvPr>
            <p:ph type="title"/>
          </p:nvPr>
        </p:nvSpPr>
        <p:spPr/>
        <p:txBody>
          <a:bodyPr/>
          <a:lstStyle/>
          <a:p>
            <a:pPr eaLnBrk="1" hangingPunct="1"/>
            <a:r>
              <a:rPr lang="nl-BE" altLang="nl-BE" sz="3000" dirty="0"/>
              <a:t>Actieve </a:t>
            </a:r>
            <a:r>
              <a:rPr lang="nl-BE" altLang="nl-BE" sz="3000" dirty="0" err="1"/>
              <a:t>farmacovigilantie</a:t>
            </a:r>
            <a:r>
              <a:rPr lang="nl-BE" altLang="nl-BE" sz="3000" dirty="0"/>
              <a:t>: </a:t>
            </a:r>
            <a:r>
              <a:rPr lang="nl-BE" altLang="nl-BE" sz="3000" dirty="0" err="1"/>
              <a:t>aRMA</a:t>
            </a:r>
            <a:endParaRPr lang="en-US" altLang="nl-BE" sz="3000" dirty="0"/>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7" name="Tijdelijke aanduiding voor tekst 2"/>
          <p:cNvSpPr txBox="1">
            <a:spLocks/>
          </p:cNvSpPr>
          <p:nvPr/>
        </p:nvSpPr>
        <p:spPr>
          <a:xfrm>
            <a:off x="2063751" y="1150156"/>
            <a:ext cx="8153527" cy="3672408"/>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sz="2400" dirty="0"/>
              <a:t>Vraag aan het publiek</a:t>
            </a:r>
          </a:p>
          <a:p>
            <a:pPr marL="0" indent="0">
              <a:buNone/>
            </a:pPr>
            <a:endParaRPr lang="nl-BE" sz="2400" dirty="0"/>
          </a:p>
          <a:p>
            <a:pPr marL="0" indent="0">
              <a:buNone/>
            </a:pPr>
            <a:endParaRPr lang="nl-BE" sz="2400" dirty="0"/>
          </a:p>
          <a:p>
            <a:pPr marL="0" indent="0">
              <a:buNone/>
            </a:pPr>
            <a:endParaRPr lang="nl-BE" sz="2400" dirty="0"/>
          </a:p>
          <a:p>
            <a:pPr marL="0" indent="0">
              <a:buNone/>
            </a:pPr>
            <a:endParaRPr lang="nl-NL" sz="2300" dirty="0"/>
          </a:p>
        </p:txBody>
      </p:sp>
      <p:sp>
        <p:nvSpPr>
          <p:cNvPr id="3" name="Rectangle 2"/>
          <p:cNvSpPr/>
          <p:nvPr/>
        </p:nvSpPr>
        <p:spPr>
          <a:xfrm>
            <a:off x="2020094" y="1862975"/>
            <a:ext cx="8058944" cy="2862322"/>
          </a:xfrm>
          <a:prstGeom prst="rect">
            <a:avLst/>
          </a:prstGeom>
        </p:spPr>
        <p:txBody>
          <a:bodyPr wrap="square">
            <a:spAutoFit/>
          </a:bodyPr>
          <a:lstStyle/>
          <a:p>
            <a:r>
              <a:rPr lang="nl-BE" b="1" dirty="0"/>
              <a:t>Bespreekt u het </a:t>
            </a:r>
            <a:r>
              <a:rPr lang="nl-BE" b="1" dirty="0" err="1"/>
              <a:t>aMRA</a:t>
            </a:r>
            <a:r>
              <a:rPr lang="nl-BE" b="1" dirty="0"/>
              <a:t> materiaal met uw patiënten?</a:t>
            </a:r>
          </a:p>
          <a:p>
            <a:endParaRPr lang="nl-BE" dirty="0"/>
          </a:p>
          <a:p>
            <a:r>
              <a:rPr lang="nl-BE" dirty="0"/>
              <a:t>Opties:</a:t>
            </a:r>
          </a:p>
          <a:p>
            <a:r>
              <a:rPr lang="nl-BE" dirty="0"/>
              <a:t> </a:t>
            </a:r>
          </a:p>
          <a:p>
            <a:pPr marL="457200" indent="-457200">
              <a:buAutoNum type="arabicParenR"/>
            </a:pPr>
            <a:r>
              <a:rPr lang="nl-BE" dirty="0"/>
              <a:t>Altijd (100%)</a:t>
            </a:r>
          </a:p>
          <a:p>
            <a:pPr marL="457200" indent="-457200">
              <a:buAutoNum type="arabicParenR"/>
            </a:pPr>
            <a:r>
              <a:rPr lang="nl-BE" dirty="0"/>
              <a:t>Meestal (75%)</a:t>
            </a:r>
          </a:p>
          <a:p>
            <a:pPr marL="457200" indent="-457200">
              <a:buAutoNum type="arabicParenR"/>
            </a:pPr>
            <a:r>
              <a:rPr lang="nl-BE" dirty="0"/>
              <a:t>Soms (50%)</a:t>
            </a:r>
          </a:p>
          <a:p>
            <a:pPr marL="457200" indent="-457200">
              <a:buAutoNum type="arabicParenR"/>
            </a:pPr>
            <a:r>
              <a:rPr lang="nl-BE" dirty="0"/>
              <a:t>Zelden (25%)</a:t>
            </a:r>
          </a:p>
          <a:p>
            <a:pPr marL="457200" indent="-457200">
              <a:buAutoNum type="arabicParenR"/>
            </a:pPr>
            <a:r>
              <a:rPr lang="nl-BE" dirty="0"/>
              <a:t>Nooit (0%)</a:t>
            </a:r>
          </a:p>
        </p:txBody>
      </p:sp>
    </p:spTree>
    <p:extLst>
      <p:ext uri="{BB962C8B-B14F-4D97-AF65-F5344CB8AC3E}">
        <p14:creationId xmlns:p14="http://schemas.microsoft.com/office/powerpoint/2010/main" val="2742728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222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6C37806C-8000-4BCC-A08D-E3E81B17A4B0}" type="slidenum">
              <a:rPr lang="nl-NL" altLang="nl-BE" sz="1000">
                <a:solidFill>
                  <a:srgbClr val="FFFFFF"/>
                </a:solidFill>
                <a:latin typeface="Arial" panose="020B0604020202020204" pitchFamily="34" charset="0"/>
              </a:rPr>
              <a:pPr>
                <a:spcBef>
                  <a:spcPct val="0"/>
                </a:spcBef>
                <a:buClrTx/>
                <a:buSzTx/>
                <a:buFontTx/>
                <a:buNone/>
              </a:pPr>
              <a:t>45</a:t>
            </a:fld>
            <a:endParaRPr lang="nl-NL" altLang="nl-BE" sz="1000">
              <a:solidFill>
                <a:srgbClr val="FFFFFF"/>
              </a:solidFill>
              <a:latin typeface="Arial" panose="020B0604020202020204" pitchFamily="34" charset="0"/>
            </a:endParaRPr>
          </a:p>
        </p:txBody>
      </p:sp>
      <p:sp>
        <p:nvSpPr>
          <p:cNvPr id="52228" name="Rectangle 2"/>
          <p:cNvSpPr>
            <a:spLocks noGrp="1" noChangeArrowheads="1"/>
          </p:cNvSpPr>
          <p:nvPr>
            <p:ph type="title"/>
          </p:nvPr>
        </p:nvSpPr>
        <p:spPr/>
        <p:txBody>
          <a:bodyPr/>
          <a:lstStyle/>
          <a:p>
            <a:pPr eaLnBrk="1" hangingPunct="1"/>
            <a:r>
              <a:rPr lang="nl-BE" altLang="nl-BE" sz="3000" dirty="0"/>
              <a:t>Hoe melden: Gele fiche</a:t>
            </a:r>
            <a:endParaRPr lang="en-US" altLang="nl-BE" sz="3000" dirty="0"/>
          </a:p>
        </p:txBody>
      </p:sp>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052514"/>
            <a:ext cx="701675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427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38C6209E-A6C3-4823-A87F-172919248E90}" type="slidenum">
              <a:rPr lang="nl-NL" altLang="nl-BE" sz="1000">
                <a:solidFill>
                  <a:srgbClr val="FFFFFF"/>
                </a:solidFill>
                <a:latin typeface="Arial" panose="020B0604020202020204" pitchFamily="34" charset="0"/>
              </a:rPr>
              <a:pPr>
                <a:spcBef>
                  <a:spcPct val="0"/>
                </a:spcBef>
                <a:buClrTx/>
                <a:buSzTx/>
                <a:buFontTx/>
                <a:buNone/>
              </a:pPr>
              <a:t>46</a:t>
            </a:fld>
            <a:endParaRPr lang="nl-NL" altLang="nl-BE" sz="1000">
              <a:solidFill>
                <a:srgbClr val="FFFFFF"/>
              </a:solidFill>
              <a:latin typeface="Arial" panose="020B0604020202020204" pitchFamily="34" charset="0"/>
            </a:endParaRPr>
          </a:p>
        </p:txBody>
      </p:sp>
      <p:sp>
        <p:nvSpPr>
          <p:cNvPr id="54276" name="Rectangle 2"/>
          <p:cNvSpPr>
            <a:spLocks noGrp="1" noChangeArrowheads="1"/>
          </p:cNvSpPr>
          <p:nvPr>
            <p:ph type="title"/>
          </p:nvPr>
        </p:nvSpPr>
        <p:spPr>
          <a:xfrm>
            <a:off x="962289" y="-315416"/>
            <a:ext cx="8015288" cy="1264959"/>
          </a:xfrm>
        </p:spPr>
        <p:txBody>
          <a:bodyPr/>
          <a:lstStyle/>
          <a:p>
            <a:pPr eaLnBrk="1" hangingPunct="1"/>
            <a:r>
              <a:rPr lang="nl-BE" altLang="nl-BE" sz="2000" dirty="0">
                <a:solidFill>
                  <a:srgbClr val="FFFF00"/>
                </a:solidFill>
              </a:rPr>
              <a:t>Hoe melden: </a:t>
            </a:r>
            <a:br>
              <a:rPr lang="nl-BE" altLang="nl-BE" sz="2000" dirty="0">
                <a:solidFill>
                  <a:srgbClr val="FFFF00"/>
                </a:solidFill>
              </a:rPr>
            </a:br>
            <a:r>
              <a:rPr lang="nl-BE" altLang="nl-BE" sz="2000" b="1" dirty="0">
                <a:solidFill>
                  <a:srgbClr val="FFFF00"/>
                </a:solidFill>
              </a:rPr>
              <a:t>www.eenbijwerkingmelden.be</a:t>
            </a:r>
            <a:br>
              <a:rPr lang="nl-BE" altLang="nl-BE" sz="2000" b="1" dirty="0">
                <a:solidFill>
                  <a:srgbClr val="FFFF00"/>
                </a:solidFill>
              </a:rPr>
            </a:br>
            <a:r>
              <a:rPr lang="nl-BE" altLang="nl-BE" sz="2000" b="1" dirty="0">
                <a:solidFill>
                  <a:srgbClr val="FFFF00"/>
                </a:solidFill>
              </a:rPr>
              <a:t>www.gelefiche.be</a:t>
            </a:r>
            <a:endParaRPr lang="en-US" altLang="nl-BE" sz="2000" b="1" dirty="0">
              <a:solidFill>
                <a:srgbClr val="FFFF00"/>
              </a:solidFill>
            </a:endParaRPr>
          </a:p>
        </p:txBody>
      </p:sp>
      <p:pic>
        <p:nvPicPr>
          <p:cNvPr id="3" name="Picture 2"/>
          <p:cNvPicPr>
            <a:picLocks noChangeAspect="1"/>
          </p:cNvPicPr>
          <p:nvPr/>
        </p:nvPicPr>
        <p:blipFill>
          <a:blip r:embed="rId3"/>
          <a:stretch>
            <a:fillRect/>
          </a:stretch>
        </p:blipFill>
        <p:spPr>
          <a:xfrm>
            <a:off x="4223792" y="1266106"/>
            <a:ext cx="3078538" cy="1594243"/>
          </a:xfrm>
          <a:prstGeom prst="rect">
            <a:avLst/>
          </a:prstGeom>
        </p:spPr>
      </p:pic>
      <p:sp>
        <p:nvSpPr>
          <p:cNvPr id="4" name="Date Placeholder 3"/>
          <p:cNvSpPr>
            <a:spLocks noGrp="1"/>
          </p:cNvSpPr>
          <p:nvPr>
            <p:ph type="dt" sz="half" idx="12"/>
          </p:nvPr>
        </p:nvSpPr>
        <p:spPr/>
        <p:txBody>
          <a:bodyPr/>
          <a:lstStyle/>
          <a:p>
            <a:pPr>
              <a:defRPr/>
            </a:pPr>
            <a:r>
              <a:rPr lang="nl-BE"/>
              <a:t>14-3-2023</a:t>
            </a:r>
            <a:endParaRPr lang="nl-NL"/>
          </a:p>
        </p:txBody>
      </p:sp>
      <p:pic>
        <p:nvPicPr>
          <p:cNvPr id="5" name="Picture 4"/>
          <p:cNvPicPr>
            <a:picLocks noChangeAspect="1"/>
          </p:cNvPicPr>
          <p:nvPr/>
        </p:nvPicPr>
        <p:blipFill>
          <a:blip r:embed="rId4"/>
          <a:stretch>
            <a:fillRect/>
          </a:stretch>
        </p:blipFill>
        <p:spPr>
          <a:xfrm>
            <a:off x="1637325" y="3080881"/>
            <a:ext cx="8636775" cy="3096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427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38C6209E-A6C3-4823-A87F-172919248E90}" type="slidenum">
              <a:rPr lang="nl-NL" altLang="nl-BE" sz="1000">
                <a:solidFill>
                  <a:srgbClr val="FFFFFF"/>
                </a:solidFill>
                <a:latin typeface="Arial" panose="020B0604020202020204" pitchFamily="34" charset="0"/>
              </a:rPr>
              <a:pPr>
                <a:spcBef>
                  <a:spcPct val="0"/>
                </a:spcBef>
                <a:buClrTx/>
                <a:buSzTx/>
                <a:buFontTx/>
                <a:buNone/>
              </a:pPr>
              <a:t>47</a:t>
            </a:fld>
            <a:endParaRPr lang="nl-NL" altLang="nl-BE" sz="1000">
              <a:solidFill>
                <a:srgbClr val="FFFFFF"/>
              </a:solidFill>
              <a:latin typeface="Arial" panose="020B0604020202020204" pitchFamily="34" charset="0"/>
            </a:endParaRPr>
          </a:p>
        </p:txBody>
      </p:sp>
      <p:pic>
        <p:nvPicPr>
          <p:cNvPr id="542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0214" y="1676400"/>
            <a:ext cx="87915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nl-BE"/>
              <a:t>14-3-2023</a:t>
            </a:r>
            <a:endParaRPr lang="nl-NL"/>
          </a:p>
        </p:txBody>
      </p:sp>
      <p:sp>
        <p:nvSpPr>
          <p:cNvPr id="8" name="Rectangle 2"/>
          <p:cNvSpPr txBox="1">
            <a:spLocks noChangeArrowheads="1"/>
          </p:cNvSpPr>
          <p:nvPr/>
        </p:nvSpPr>
        <p:spPr bwMode="auto">
          <a:xfrm>
            <a:off x="962289" y="-310078"/>
            <a:ext cx="8015288" cy="126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Lucida Sans" pitchFamily="34" charset="0"/>
              </a:defRPr>
            </a:lvl2pPr>
            <a:lvl3pPr algn="l" rtl="0" eaLnBrk="0" fontAlgn="base" hangingPunct="0">
              <a:spcBef>
                <a:spcPct val="0"/>
              </a:spcBef>
              <a:spcAft>
                <a:spcPct val="0"/>
              </a:spcAft>
              <a:defRPr sz="3300">
                <a:solidFill>
                  <a:schemeClr val="tx2"/>
                </a:solidFill>
                <a:latin typeface="Lucida Sans" pitchFamily="34" charset="0"/>
              </a:defRPr>
            </a:lvl3pPr>
            <a:lvl4pPr algn="l" rtl="0" eaLnBrk="0" fontAlgn="base" hangingPunct="0">
              <a:spcBef>
                <a:spcPct val="0"/>
              </a:spcBef>
              <a:spcAft>
                <a:spcPct val="0"/>
              </a:spcAft>
              <a:defRPr sz="3300">
                <a:solidFill>
                  <a:schemeClr val="tx2"/>
                </a:solidFill>
                <a:latin typeface="Lucida Sans" pitchFamily="34" charset="0"/>
              </a:defRPr>
            </a:lvl4pPr>
            <a:lvl5pPr algn="l" rtl="0" eaLnBrk="0" fontAlgn="base" hangingPunct="0">
              <a:spcBef>
                <a:spcPct val="0"/>
              </a:spcBef>
              <a:spcAft>
                <a:spcPct val="0"/>
              </a:spcAft>
              <a:defRPr sz="3300">
                <a:solidFill>
                  <a:schemeClr val="tx2"/>
                </a:solidFill>
                <a:latin typeface="Lucida Sans" pitchFamily="34" charset="0"/>
              </a:defRPr>
            </a:lvl5pPr>
            <a:lvl6pPr marL="457200" algn="l" rtl="0" fontAlgn="base">
              <a:spcBef>
                <a:spcPct val="0"/>
              </a:spcBef>
              <a:spcAft>
                <a:spcPct val="0"/>
              </a:spcAft>
              <a:defRPr sz="3300">
                <a:solidFill>
                  <a:schemeClr val="tx2"/>
                </a:solidFill>
                <a:latin typeface="Lucida Sans" pitchFamily="34" charset="0"/>
              </a:defRPr>
            </a:lvl6pPr>
            <a:lvl7pPr marL="914400" algn="l" rtl="0" fontAlgn="base">
              <a:spcBef>
                <a:spcPct val="0"/>
              </a:spcBef>
              <a:spcAft>
                <a:spcPct val="0"/>
              </a:spcAft>
              <a:defRPr sz="3300">
                <a:solidFill>
                  <a:schemeClr val="tx2"/>
                </a:solidFill>
                <a:latin typeface="Lucida Sans" pitchFamily="34" charset="0"/>
              </a:defRPr>
            </a:lvl7pPr>
            <a:lvl8pPr marL="1371600" algn="l" rtl="0" fontAlgn="base">
              <a:spcBef>
                <a:spcPct val="0"/>
              </a:spcBef>
              <a:spcAft>
                <a:spcPct val="0"/>
              </a:spcAft>
              <a:defRPr sz="3300">
                <a:solidFill>
                  <a:schemeClr val="tx2"/>
                </a:solidFill>
                <a:latin typeface="Lucida Sans" pitchFamily="34" charset="0"/>
              </a:defRPr>
            </a:lvl8pPr>
            <a:lvl9pPr marL="1828800" algn="l" rtl="0" fontAlgn="base">
              <a:spcBef>
                <a:spcPct val="0"/>
              </a:spcBef>
              <a:spcAft>
                <a:spcPct val="0"/>
              </a:spcAft>
              <a:defRPr sz="3300">
                <a:solidFill>
                  <a:schemeClr val="tx2"/>
                </a:solidFill>
                <a:latin typeface="Lucida Sans" pitchFamily="34" charset="0"/>
              </a:defRPr>
            </a:lvl9pPr>
          </a:lstStyle>
          <a:p>
            <a:pPr eaLnBrk="1" hangingPunct="1"/>
            <a:r>
              <a:rPr lang="nl-BE" altLang="nl-BE" sz="2000" kern="0" dirty="0">
                <a:solidFill>
                  <a:srgbClr val="FFFF00"/>
                </a:solidFill>
              </a:rPr>
              <a:t>Hoe melden: </a:t>
            </a:r>
            <a:br>
              <a:rPr lang="nl-BE" altLang="nl-BE" sz="2000" kern="0" dirty="0">
                <a:solidFill>
                  <a:srgbClr val="FFFF00"/>
                </a:solidFill>
              </a:rPr>
            </a:br>
            <a:r>
              <a:rPr lang="nl-BE" altLang="nl-BE" sz="2000" b="1" kern="0" dirty="0">
                <a:solidFill>
                  <a:srgbClr val="FFFF00"/>
                </a:solidFill>
              </a:rPr>
              <a:t>www.eenbijwerkingmelden.be</a:t>
            </a:r>
            <a:br>
              <a:rPr lang="nl-BE" altLang="nl-BE" sz="2000" b="1" kern="0" dirty="0">
                <a:solidFill>
                  <a:srgbClr val="FFFF00"/>
                </a:solidFill>
              </a:rPr>
            </a:br>
            <a:r>
              <a:rPr lang="nl-BE" altLang="nl-BE" sz="2000" b="1" kern="0" dirty="0">
                <a:solidFill>
                  <a:srgbClr val="FFFF00"/>
                </a:solidFill>
              </a:rPr>
              <a:t>www.gelefiche.be</a:t>
            </a:r>
            <a:endParaRPr lang="en-US" altLang="nl-BE" sz="2000" b="1" kern="0" dirty="0">
              <a:solidFill>
                <a:srgbClr val="FFFF00"/>
              </a:solidFill>
            </a:endParaRPr>
          </a:p>
        </p:txBody>
      </p:sp>
    </p:spTree>
    <p:extLst>
      <p:ext uri="{BB962C8B-B14F-4D97-AF65-F5344CB8AC3E}">
        <p14:creationId xmlns:p14="http://schemas.microsoft.com/office/powerpoint/2010/main" val="1951607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529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3E81856A-2E5A-42DB-95E3-98A1CE14300F}" type="slidenum">
              <a:rPr lang="nl-NL" altLang="nl-BE" sz="1000">
                <a:solidFill>
                  <a:srgbClr val="FFFFFF"/>
                </a:solidFill>
                <a:latin typeface="Arial" panose="020B0604020202020204" pitchFamily="34" charset="0"/>
              </a:rPr>
              <a:pPr>
                <a:spcBef>
                  <a:spcPct val="0"/>
                </a:spcBef>
                <a:buClrTx/>
                <a:buSzTx/>
                <a:buFontTx/>
                <a:buNone/>
              </a:pPr>
              <a:t>48</a:t>
            </a:fld>
            <a:endParaRPr lang="nl-NL" altLang="nl-BE" sz="1000">
              <a:solidFill>
                <a:srgbClr val="FFFFFF"/>
              </a:solidFill>
              <a:latin typeface="Arial" panose="020B0604020202020204" pitchFamily="34" charset="0"/>
            </a:endParaRPr>
          </a:p>
        </p:txBody>
      </p:sp>
      <p:sp>
        <p:nvSpPr>
          <p:cNvPr id="151555" name="Rectangle 3"/>
          <p:cNvSpPr>
            <a:spLocks noGrp="1" noChangeArrowheads="1"/>
          </p:cNvSpPr>
          <p:nvPr>
            <p:ph type="body" idx="1"/>
          </p:nvPr>
        </p:nvSpPr>
        <p:spPr/>
        <p:txBody>
          <a:bodyPr/>
          <a:lstStyle/>
          <a:p>
            <a:pPr eaLnBrk="1" hangingPunct="1">
              <a:buFont typeface="Wingdings" panose="05000000000000000000" pitchFamily="2" charset="2"/>
              <a:buNone/>
            </a:pPr>
            <a:r>
              <a:rPr lang="nl-BE" altLang="nl-BE" sz="2400" b="1" dirty="0">
                <a:latin typeface="Arial" panose="020B0604020202020204" pitchFamily="34" charset="0"/>
              </a:rPr>
              <a:t>Voordelen online melden</a:t>
            </a:r>
          </a:p>
          <a:p>
            <a:pPr eaLnBrk="1" hangingPunct="1"/>
            <a:endParaRPr lang="nl-BE" altLang="nl-BE" sz="1000" dirty="0">
              <a:latin typeface="Arial" panose="020B0604020202020204" pitchFamily="34" charset="0"/>
            </a:endParaRPr>
          </a:p>
          <a:p>
            <a:pPr eaLnBrk="1" hangingPunct="1"/>
            <a:r>
              <a:rPr lang="nl-BE" altLang="nl-BE" sz="2200" dirty="0">
                <a:latin typeface="Arial" panose="020B0604020202020204" pitchFamily="34" charset="0"/>
              </a:rPr>
              <a:t>beschikbaarheid 24u/24u en 7d/7d</a:t>
            </a:r>
          </a:p>
          <a:p>
            <a:pPr eaLnBrk="1" hangingPunct="1"/>
            <a:r>
              <a:rPr lang="nl-BE" altLang="nl-BE" sz="2200" dirty="0">
                <a:latin typeface="Arial" panose="020B0604020202020204" pitchFamily="34" charset="0"/>
              </a:rPr>
              <a:t>interactiviteit: </a:t>
            </a:r>
            <a:r>
              <a:rPr lang="nl-BE" altLang="nl-BE" sz="2200" dirty="0" err="1">
                <a:latin typeface="Arial" panose="020B0604020202020204" pitchFamily="34" charset="0"/>
              </a:rPr>
              <a:t>webbased</a:t>
            </a:r>
            <a:r>
              <a:rPr lang="nl-BE" altLang="nl-BE" sz="2200" dirty="0">
                <a:latin typeface="Arial" panose="020B0604020202020204" pitchFamily="34" charset="0"/>
              </a:rPr>
              <a:t> applicatie</a:t>
            </a:r>
          </a:p>
          <a:p>
            <a:pPr eaLnBrk="1" hangingPunct="1"/>
            <a:r>
              <a:rPr lang="nl-BE" altLang="nl-BE" sz="2200" dirty="0" err="1">
                <a:latin typeface="Arial" panose="020B0604020202020204" pitchFamily="34" charset="0"/>
              </a:rPr>
              <a:t>authentificatie</a:t>
            </a:r>
            <a:r>
              <a:rPr lang="nl-BE" altLang="nl-BE" sz="2200" dirty="0">
                <a:latin typeface="Arial" panose="020B0604020202020204" pitchFamily="34" charset="0"/>
              </a:rPr>
              <a:t> v/d melder </a:t>
            </a:r>
            <a:r>
              <a:rPr lang="nl-BE" altLang="nl-BE" sz="2200">
                <a:latin typeface="Arial" panose="020B0604020202020204" pitchFamily="34" charset="0"/>
              </a:rPr>
              <a:t>is mogelijk</a:t>
            </a:r>
            <a:endParaRPr lang="nl-BE" altLang="nl-BE" sz="2200" dirty="0">
              <a:latin typeface="Arial" panose="020B0604020202020204" pitchFamily="34" charset="0"/>
            </a:endParaRPr>
          </a:p>
          <a:p>
            <a:pPr eaLnBrk="1" hangingPunct="1"/>
            <a:r>
              <a:rPr lang="nl-BE" altLang="nl-BE" sz="2200" dirty="0">
                <a:latin typeface="Arial" panose="020B0604020202020204" pitchFamily="34" charset="0"/>
              </a:rPr>
              <a:t>automatische opslag v/d gegevens</a:t>
            </a:r>
          </a:p>
          <a:p>
            <a:pPr eaLnBrk="1" hangingPunct="1"/>
            <a:r>
              <a:rPr lang="nl-BE" altLang="nl-BE" sz="2200" dirty="0">
                <a:latin typeface="Arial" panose="020B0604020202020204" pitchFamily="34" charset="0"/>
              </a:rPr>
              <a:t>medische verslagen kunnen als bijlage verzonden worden:</a:t>
            </a:r>
          </a:p>
          <a:p>
            <a:pPr eaLnBrk="1" hangingPunct="1">
              <a:buFont typeface="Wingdings" panose="05000000000000000000" pitchFamily="2" charset="2"/>
              <a:buNone/>
            </a:pPr>
            <a:r>
              <a:rPr lang="nl-BE" altLang="nl-BE" sz="2200" dirty="0">
                <a:latin typeface="Arial" panose="020B0604020202020204" pitchFamily="34" charset="0"/>
              </a:rPr>
              <a:t>	bv. laboresultaten, ontslagbrief,…</a:t>
            </a:r>
          </a:p>
          <a:p>
            <a:pPr eaLnBrk="1" hangingPunct="1"/>
            <a:r>
              <a:rPr lang="nl-BE" altLang="nl-BE" sz="2200" dirty="0">
                <a:latin typeface="Arial" panose="020B0604020202020204" pitchFamily="34" charset="0"/>
              </a:rPr>
              <a:t>meldingen elektronisch raadpleegbaar: 3 maanden</a:t>
            </a:r>
          </a:p>
          <a:p>
            <a:pPr eaLnBrk="1" hangingPunct="1"/>
            <a:r>
              <a:rPr lang="nl-BE" altLang="nl-BE" sz="2200" dirty="0">
                <a:latin typeface="Arial" panose="020B0604020202020204" pitchFamily="34" charset="0"/>
              </a:rPr>
              <a:t>snellere feedback</a:t>
            </a:r>
            <a:endParaRPr lang="en-US" altLang="nl-BE" sz="2200" dirty="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8" name="Rectangle 2"/>
          <p:cNvSpPr>
            <a:spLocks noGrp="1" noChangeArrowheads="1"/>
          </p:cNvSpPr>
          <p:nvPr>
            <p:ph type="title"/>
          </p:nvPr>
        </p:nvSpPr>
        <p:spPr>
          <a:xfrm>
            <a:off x="962289" y="-314046"/>
            <a:ext cx="8015288" cy="1264959"/>
          </a:xfrm>
        </p:spPr>
        <p:txBody>
          <a:bodyPr/>
          <a:lstStyle/>
          <a:p>
            <a:pPr eaLnBrk="1" hangingPunct="1"/>
            <a:r>
              <a:rPr lang="nl-BE" altLang="nl-BE" sz="2000" dirty="0">
                <a:solidFill>
                  <a:srgbClr val="FFFF00"/>
                </a:solidFill>
              </a:rPr>
              <a:t>Hoe melden: </a:t>
            </a:r>
            <a:br>
              <a:rPr lang="nl-BE" altLang="nl-BE" sz="2000" dirty="0">
                <a:solidFill>
                  <a:srgbClr val="FFFF00"/>
                </a:solidFill>
              </a:rPr>
            </a:br>
            <a:r>
              <a:rPr lang="nl-BE" altLang="nl-BE" sz="2000" b="1" dirty="0">
                <a:solidFill>
                  <a:srgbClr val="FFFF00"/>
                </a:solidFill>
              </a:rPr>
              <a:t>www.eenbijwerkingmelden.be</a:t>
            </a:r>
            <a:br>
              <a:rPr lang="nl-BE" altLang="nl-BE" sz="2000" b="1" dirty="0">
                <a:solidFill>
                  <a:srgbClr val="FFFF00"/>
                </a:solidFill>
              </a:rPr>
            </a:br>
            <a:r>
              <a:rPr lang="nl-BE" altLang="nl-BE" sz="2000" b="1" dirty="0">
                <a:solidFill>
                  <a:srgbClr val="FFFF00"/>
                </a:solidFill>
              </a:rPr>
              <a:t>www.gelefiche.be</a:t>
            </a:r>
            <a:endParaRPr lang="en-US" altLang="nl-BE"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5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15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155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155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734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79FD7BC5-80E1-460B-B173-1C9593995EB5}" type="slidenum">
              <a:rPr lang="nl-NL" altLang="nl-BE" sz="1000">
                <a:solidFill>
                  <a:srgbClr val="FFFFFF"/>
                </a:solidFill>
                <a:latin typeface="Arial" panose="020B0604020202020204" pitchFamily="34" charset="0"/>
              </a:rPr>
              <a:pPr>
                <a:spcBef>
                  <a:spcPct val="0"/>
                </a:spcBef>
                <a:buClrTx/>
                <a:buSzTx/>
                <a:buFontTx/>
                <a:buNone/>
              </a:pPr>
              <a:t>49</a:t>
            </a:fld>
            <a:endParaRPr lang="nl-NL" altLang="nl-BE" sz="1000">
              <a:solidFill>
                <a:srgbClr val="FFFFFF"/>
              </a:solidFill>
              <a:latin typeface="Arial" panose="020B0604020202020204" pitchFamily="34" charset="0"/>
            </a:endParaRPr>
          </a:p>
        </p:txBody>
      </p:sp>
      <p:sp>
        <p:nvSpPr>
          <p:cNvPr id="57348" name="Rectangle 2"/>
          <p:cNvSpPr>
            <a:spLocks noGrp="1" noChangeArrowheads="1"/>
          </p:cNvSpPr>
          <p:nvPr>
            <p:ph type="title"/>
          </p:nvPr>
        </p:nvSpPr>
        <p:spPr>
          <a:xfrm>
            <a:off x="1024341" y="-33338"/>
            <a:ext cx="8015288" cy="914400"/>
          </a:xfrm>
        </p:spPr>
        <p:txBody>
          <a:bodyPr/>
          <a:lstStyle/>
          <a:p>
            <a:pPr eaLnBrk="1" hangingPunct="1"/>
            <a:r>
              <a:rPr lang="nl-BE" altLang="nl-BE" sz="3000" b="1" dirty="0">
                <a:solidFill>
                  <a:srgbClr val="FFFF00"/>
                </a:solidFill>
              </a:rPr>
              <a:t>Wie gaat/moet melden?</a:t>
            </a:r>
            <a:endParaRPr lang="en-US" altLang="nl-BE" sz="3000" b="1" dirty="0">
              <a:solidFill>
                <a:srgbClr val="FFFF00"/>
              </a:solidFill>
            </a:endParaRPr>
          </a:p>
        </p:txBody>
      </p:sp>
      <p:pic>
        <p:nvPicPr>
          <p:cNvPr id="57349"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92314" y="1412875"/>
            <a:ext cx="8112125" cy="4222750"/>
          </a:xfrm>
          <a:noFill/>
          <a:extLst>
            <a:ext uri="{91240B29-F687-4F45-9708-019B960494DF}">
              <a14:hiddenLine xmlns:a14="http://schemas.microsoft.com/office/drawing/2010/main" w="38100" cap="flat" cmpd="sng" algn="ctr">
                <a:solidFill>
                  <a:srgbClr val="FF0000"/>
                </a:solidFill>
                <a:prstDash val="solid"/>
                <a:miter lim="800000"/>
                <a:headEnd/>
                <a:tailEnd/>
              </a14:hiddenLine>
            </a:ext>
          </a:extLst>
        </p:spPr>
      </p:pic>
      <p:sp>
        <p:nvSpPr>
          <p:cNvPr id="2" name="Date Placeholder 1"/>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404759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6323"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7CD713AC-C884-4AEC-A842-51FAD740BC37}" type="slidenum">
              <a:rPr lang="nl-NL" altLang="nl-BE" sz="1000">
                <a:solidFill>
                  <a:srgbClr val="FFFFFF"/>
                </a:solidFill>
                <a:latin typeface="Arial" panose="020B0604020202020204" pitchFamily="34" charset="0"/>
              </a:rPr>
              <a:pPr>
                <a:spcBef>
                  <a:spcPct val="0"/>
                </a:spcBef>
                <a:buClrTx/>
                <a:buSzTx/>
                <a:buFontTx/>
                <a:buNone/>
              </a:pPr>
              <a:t>5</a:t>
            </a:fld>
            <a:endParaRPr lang="nl-NL" altLang="nl-BE" sz="1000">
              <a:solidFill>
                <a:srgbClr val="FFFFFF"/>
              </a:solidFill>
              <a:latin typeface="Arial" panose="020B0604020202020204" pitchFamily="34" charset="0"/>
            </a:endParaRPr>
          </a:p>
        </p:txBody>
      </p:sp>
      <p:pic>
        <p:nvPicPr>
          <p:cNvPr id="1026" name="Picture 2" descr="Fast COVID-19 vaccine timelines are unrealistic and put the integrity of  scientists at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1628800"/>
            <a:ext cx="7181850" cy="3790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48328" y="5414936"/>
            <a:ext cx="4896544" cy="215444"/>
          </a:xfrm>
          <a:prstGeom prst="rect">
            <a:avLst/>
          </a:prstGeom>
          <a:noFill/>
        </p:spPr>
        <p:txBody>
          <a:bodyPr wrap="square" rtlCol="0">
            <a:spAutoFit/>
          </a:bodyPr>
          <a:lstStyle/>
          <a:p>
            <a:r>
              <a:rPr lang="nl-BE" sz="800" dirty="0" err="1"/>
              <a:t>Shutterstock</a:t>
            </a:r>
            <a:endParaRPr lang="nl-BE" sz="800" dirty="0"/>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8" name="Rectangle 2"/>
          <p:cNvSpPr>
            <a:spLocks noGrp="1" noChangeArrowheads="1"/>
          </p:cNvSpPr>
          <p:nvPr>
            <p:ph type="title" idx="4294967295"/>
          </p:nvPr>
        </p:nvSpPr>
        <p:spPr>
          <a:xfrm>
            <a:off x="2063750" y="58739"/>
            <a:ext cx="8015288" cy="777875"/>
          </a:xfrm>
        </p:spPr>
        <p:txBody>
          <a:bodyPr/>
          <a:lstStyle/>
          <a:p>
            <a:r>
              <a:rPr lang="nl-BE" altLang="nl-BE" sz="3000" dirty="0"/>
              <a:t>Inleiding</a:t>
            </a:r>
            <a:endParaRPr lang="nl-NL" altLang="nl-BE" sz="3000" dirty="0"/>
          </a:p>
        </p:txBody>
      </p:sp>
    </p:spTree>
    <p:extLst>
      <p:ext uri="{BB962C8B-B14F-4D97-AF65-F5344CB8AC3E}">
        <p14:creationId xmlns:p14="http://schemas.microsoft.com/office/powerpoint/2010/main" val="2102981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58371"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75564AD7-7520-4772-A227-5840E7335BE4}" type="slidenum">
              <a:rPr lang="nl-NL" altLang="nl-BE" sz="1000">
                <a:solidFill>
                  <a:srgbClr val="FFFFFF"/>
                </a:solidFill>
                <a:latin typeface="Arial" panose="020B0604020202020204" pitchFamily="34" charset="0"/>
              </a:rPr>
              <a:pPr>
                <a:spcBef>
                  <a:spcPct val="0"/>
                </a:spcBef>
                <a:buClrTx/>
                <a:buSzTx/>
                <a:buFontTx/>
                <a:buNone/>
              </a:pPr>
              <a:t>50</a:t>
            </a:fld>
            <a:endParaRPr lang="nl-NL" altLang="nl-BE" sz="1000">
              <a:solidFill>
                <a:srgbClr val="FFFFFF"/>
              </a:solidFill>
              <a:latin typeface="Arial" panose="020B0604020202020204" pitchFamily="34" charset="0"/>
            </a:endParaRPr>
          </a:p>
        </p:txBody>
      </p:sp>
      <p:sp>
        <p:nvSpPr>
          <p:cNvPr id="7" name="Rectangle 2"/>
          <p:cNvSpPr txBox="1">
            <a:spLocks noChangeArrowheads="1"/>
          </p:cNvSpPr>
          <p:nvPr/>
        </p:nvSpPr>
        <p:spPr bwMode="auto">
          <a:xfrm>
            <a:off x="962289" y="-49788"/>
            <a:ext cx="8015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Lucida Sans" pitchFamily="34" charset="0"/>
              </a:defRPr>
            </a:lvl2pPr>
            <a:lvl3pPr algn="l" rtl="0" eaLnBrk="0" fontAlgn="base" hangingPunct="0">
              <a:spcBef>
                <a:spcPct val="0"/>
              </a:spcBef>
              <a:spcAft>
                <a:spcPct val="0"/>
              </a:spcAft>
              <a:defRPr sz="3300">
                <a:solidFill>
                  <a:schemeClr val="tx2"/>
                </a:solidFill>
                <a:latin typeface="Lucida Sans" pitchFamily="34" charset="0"/>
              </a:defRPr>
            </a:lvl3pPr>
            <a:lvl4pPr algn="l" rtl="0" eaLnBrk="0" fontAlgn="base" hangingPunct="0">
              <a:spcBef>
                <a:spcPct val="0"/>
              </a:spcBef>
              <a:spcAft>
                <a:spcPct val="0"/>
              </a:spcAft>
              <a:defRPr sz="3300">
                <a:solidFill>
                  <a:schemeClr val="tx2"/>
                </a:solidFill>
                <a:latin typeface="Lucida Sans" pitchFamily="34" charset="0"/>
              </a:defRPr>
            </a:lvl4pPr>
            <a:lvl5pPr algn="l" rtl="0" eaLnBrk="0" fontAlgn="base" hangingPunct="0">
              <a:spcBef>
                <a:spcPct val="0"/>
              </a:spcBef>
              <a:spcAft>
                <a:spcPct val="0"/>
              </a:spcAft>
              <a:defRPr sz="3300">
                <a:solidFill>
                  <a:schemeClr val="tx2"/>
                </a:solidFill>
                <a:latin typeface="Lucida Sans" pitchFamily="34" charset="0"/>
              </a:defRPr>
            </a:lvl5pPr>
            <a:lvl6pPr marL="457200" algn="l" rtl="0" fontAlgn="base">
              <a:spcBef>
                <a:spcPct val="0"/>
              </a:spcBef>
              <a:spcAft>
                <a:spcPct val="0"/>
              </a:spcAft>
              <a:defRPr sz="3300">
                <a:solidFill>
                  <a:schemeClr val="tx2"/>
                </a:solidFill>
                <a:latin typeface="Lucida Sans" pitchFamily="34" charset="0"/>
              </a:defRPr>
            </a:lvl6pPr>
            <a:lvl7pPr marL="914400" algn="l" rtl="0" fontAlgn="base">
              <a:spcBef>
                <a:spcPct val="0"/>
              </a:spcBef>
              <a:spcAft>
                <a:spcPct val="0"/>
              </a:spcAft>
              <a:defRPr sz="3300">
                <a:solidFill>
                  <a:schemeClr val="tx2"/>
                </a:solidFill>
                <a:latin typeface="Lucida Sans" pitchFamily="34" charset="0"/>
              </a:defRPr>
            </a:lvl7pPr>
            <a:lvl8pPr marL="1371600" algn="l" rtl="0" fontAlgn="base">
              <a:spcBef>
                <a:spcPct val="0"/>
              </a:spcBef>
              <a:spcAft>
                <a:spcPct val="0"/>
              </a:spcAft>
              <a:defRPr sz="3300">
                <a:solidFill>
                  <a:schemeClr val="tx2"/>
                </a:solidFill>
                <a:latin typeface="Lucida Sans" pitchFamily="34" charset="0"/>
              </a:defRPr>
            </a:lvl8pPr>
            <a:lvl9pPr marL="1828800" algn="l" rtl="0" fontAlgn="base">
              <a:spcBef>
                <a:spcPct val="0"/>
              </a:spcBef>
              <a:spcAft>
                <a:spcPct val="0"/>
              </a:spcAft>
              <a:defRPr sz="3300">
                <a:solidFill>
                  <a:schemeClr val="tx2"/>
                </a:solidFill>
                <a:latin typeface="Lucida Sans" pitchFamily="34" charset="0"/>
              </a:defRPr>
            </a:lvl9pPr>
          </a:lstStyle>
          <a:p>
            <a:pPr eaLnBrk="1" hangingPunct="1"/>
            <a:r>
              <a:rPr lang="nl-BE" altLang="nl-BE" sz="3000" b="1" kern="0" dirty="0">
                <a:solidFill>
                  <a:srgbClr val="FFFF00"/>
                </a:solidFill>
              </a:rPr>
              <a:t>Wie meldt er?</a:t>
            </a:r>
            <a:endParaRPr lang="en-US" altLang="nl-BE" sz="3000" b="1" kern="0" dirty="0">
              <a:solidFill>
                <a:srgbClr val="FFFF00"/>
              </a:solidFill>
            </a:endParaRPr>
          </a:p>
        </p:txBody>
      </p:sp>
      <p:sp>
        <p:nvSpPr>
          <p:cNvPr id="3" name="Date Placeholder 2"/>
          <p:cNvSpPr>
            <a:spLocks noGrp="1"/>
          </p:cNvSpPr>
          <p:nvPr>
            <p:ph type="dt" sz="half" idx="12"/>
          </p:nvPr>
        </p:nvSpPr>
        <p:spPr/>
        <p:txBody>
          <a:bodyPr/>
          <a:lstStyle/>
          <a:p>
            <a:pPr>
              <a:defRPr/>
            </a:pPr>
            <a:r>
              <a:rPr lang="nl-BE"/>
              <a:t>14-3-2023</a:t>
            </a:r>
            <a:endParaRPr lang="nl-NL"/>
          </a:p>
        </p:txBody>
      </p:sp>
      <p:sp>
        <p:nvSpPr>
          <p:cNvPr id="9" name="Tijdelijke aanduiding voor tekst 2"/>
          <p:cNvSpPr txBox="1">
            <a:spLocks/>
          </p:cNvSpPr>
          <p:nvPr/>
        </p:nvSpPr>
        <p:spPr>
          <a:xfrm>
            <a:off x="1093506" y="5244217"/>
            <a:ext cx="11051166" cy="375057"/>
          </a:xfrm>
          <a:prstGeom prst="rect">
            <a:avLst/>
          </a:prstGeom>
        </p:spPr>
        <p:txBody>
          <a:bodyPr/>
          <a:lstStyle>
            <a:lvl1pPr marL="363538" indent="-363538" algn="l" rtl="0" eaLnBrk="0" fontAlgn="base" hangingPunct="0">
              <a:spcBef>
                <a:spcPct val="20000"/>
              </a:spcBef>
              <a:spcAft>
                <a:spcPct val="0"/>
              </a:spcAft>
              <a:buClr>
                <a:schemeClr val="accent1"/>
              </a:buClr>
              <a:buSzPct val="75000"/>
              <a:buFont typeface="Wingdings" panose="05000000000000000000" pitchFamily="2" charset="2"/>
              <a:buChar char="l"/>
              <a:defRPr sz="3000">
                <a:solidFill>
                  <a:schemeClr val="hlink"/>
                </a:solidFill>
                <a:latin typeface="+mn-lt"/>
                <a:ea typeface="+mn-ea"/>
                <a:cs typeface="+mn-cs"/>
              </a:defRPr>
            </a:lvl1pPr>
            <a:lvl2pPr marL="746125" indent="-381000" algn="l" rtl="0" eaLnBrk="0" fontAlgn="base" hangingPunct="0">
              <a:spcBef>
                <a:spcPct val="20000"/>
              </a:spcBef>
              <a:spcAft>
                <a:spcPct val="0"/>
              </a:spcAft>
              <a:buClr>
                <a:schemeClr val="bg2"/>
              </a:buClr>
              <a:buFont typeface="Wingdings 3" panose="05040102010807070707" pitchFamily="18" charset="2"/>
              <a:buChar char="g"/>
              <a:defRPr sz="2500">
                <a:solidFill>
                  <a:schemeClr val="hlink"/>
                </a:solidFill>
                <a:latin typeface="+mn-lt"/>
              </a:defRPr>
            </a:lvl2pPr>
            <a:lvl3pPr marL="1162050" indent="-279400" algn="l" rtl="0" eaLnBrk="0" fontAlgn="base" hangingPunct="0">
              <a:spcBef>
                <a:spcPct val="20000"/>
              </a:spcBef>
              <a:spcAft>
                <a:spcPct val="0"/>
              </a:spcAft>
              <a:buClr>
                <a:schemeClr val="hlink"/>
              </a:buClr>
              <a:buSzPct val="65000"/>
              <a:buFont typeface="Wingdings" panose="05000000000000000000" pitchFamily="2" charset="2"/>
              <a:buChar char="l"/>
              <a:defRPr sz="2200">
                <a:solidFill>
                  <a:schemeClr val="hlink"/>
                </a:solidFill>
                <a:latin typeface="+mn-lt"/>
              </a:defRPr>
            </a:lvl3pPr>
            <a:lvl4pPr marL="1563688" indent="-228600" algn="l" rtl="0" eaLnBrk="0" fontAlgn="base" hangingPunct="0">
              <a:spcBef>
                <a:spcPct val="20000"/>
              </a:spcBef>
              <a:spcAft>
                <a:spcPct val="0"/>
              </a:spcAft>
              <a:buClr>
                <a:schemeClr val="folHlink"/>
              </a:buClr>
              <a:buFont typeface="Arial Unicode MS" panose="020B0604020202020204" pitchFamily="34" charset="-128"/>
              <a:buChar char="-"/>
              <a:defRPr sz="2000">
                <a:solidFill>
                  <a:schemeClr val="hlink"/>
                </a:solidFill>
                <a:latin typeface="+mn-lt"/>
              </a:defRPr>
            </a:lvl4pPr>
            <a:lvl5pPr marL="1743075" indent="1588" algn="l" rtl="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mn-lt"/>
              </a:defRPr>
            </a:lvl5pPr>
            <a:lvl6pPr marL="22002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6pPr>
            <a:lvl7pPr marL="26574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7pPr>
            <a:lvl8pPr marL="31146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8pPr>
            <a:lvl9pPr marL="3571875" indent="1588" algn="l" rtl="0" fontAlgn="base">
              <a:lnSpc>
                <a:spcPts val="2700"/>
              </a:lnSpc>
              <a:spcBef>
                <a:spcPct val="0"/>
              </a:spcBef>
              <a:spcAft>
                <a:spcPct val="0"/>
              </a:spcAft>
              <a:buClr>
                <a:schemeClr val="bg2"/>
              </a:buClr>
              <a:buSzPct val="40000"/>
              <a:buFont typeface="Wingdings" pitchFamily="2" charset="2"/>
              <a:defRPr sz="1600">
                <a:solidFill>
                  <a:schemeClr val="hlink"/>
                </a:solidFill>
                <a:latin typeface="+mn-lt"/>
              </a:defRPr>
            </a:lvl9pPr>
          </a:lstStyle>
          <a:p>
            <a:pPr marL="0" indent="0">
              <a:buNone/>
            </a:pPr>
            <a:r>
              <a:rPr lang="en-US" sz="1100" kern="0" dirty="0" err="1">
                <a:latin typeface="Arial" panose="020B0604020202020204" pitchFamily="34" charset="0"/>
                <a:cs typeface="Arial" panose="020B0604020202020204" pitchFamily="34" charset="0"/>
              </a:rPr>
              <a:t>Saevels</a:t>
            </a:r>
            <a:r>
              <a:rPr lang="en-US" sz="1100" kern="0" dirty="0">
                <a:latin typeface="Arial" panose="020B0604020202020204" pitchFamily="34" charset="0"/>
                <a:cs typeface="Arial" panose="020B0604020202020204" pitchFamily="34" charset="0"/>
              </a:rPr>
              <a:t> J. &amp; De </a:t>
            </a:r>
            <a:r>
              <a:rPr lang="en-US" sz="1100" kern="0" dirty="0" err="1">
                <a:latin typeface="Arial" panose="020B0604020202020204" pitchFamily="34" charset="0"/>
                <a:cs typeface="Arial" panose="020B0604020202020204" pitchFamily="34" charset="0"/>
              </a:rPr>
              <a:t>Meestere</a:t>
            </a:r>
            <a:r>
              <a:rPr lang="en-US" sz="1100" kern="0" dirty="0">
                <a:latin typeface="Arial" panose="020B0604020202020204" pitchFamily="34" charset="0"/>
                <a:cs typeface="Arial" panose="020B0604020202020204" pitchFamily="34" charset="0"/>
              </a:rPr>
              <a:t> D.: Belgian community pharmacists’ pharmacovigilance perspective and practice: Res Social </a:t>
            </a:r>
            <a:r>
              <a:rPr lang="en-US" sz="1100" kern="0" dirty="0" err="1">
                <a:latin typeface="Arial" panose="020B0604020202020204" pitchFamily="34" charset="0"/>
                <a:cs typeface="Arial" panose="020B0604020202020204" pitchFamily="34" charset="0"/>
              </a:rPr>
              <a:t>Adm</a:t>
            </a:r>
            <a:r>
              <a:rPr lang="en-US" sz="1100" kern="0" dirty="0">
                <a:latin typeface="Arial" panose="020B0604020202020204" pitchFamily="34" charset="0"/>
                <a:cs typeface="Arial" panose="020B0604020202020204" pitchFamily="34" charset="0"/>
              </a:rPr>
              <a:t> Pharm 2019 (18) 30749-6.</a:t>
            </a:r>
          </a:p>
        </p:txBody>
      </p:sp>
      <p:pic>
        <p:nvPicPr>
          <p:cNvPr id="4" name="Picture 3"/>
          <p:cNvPicPr>
            <a:picLocks noChangeAspect="1"/>
          </p:cNvPicPr>
          <p:nvPr/>
        </p:nvPicPr>
        <p:blipFill>
          <a:blip r:embed="rId2"/>
          <a:stretch>
            <a:fillRect/>
          </a:stretch>
        </p:blipFill>
        <p:spPr>
          <a:xfrm>
            <a:off x="1487488" y="1412776"/>
            <a:ext cx="8424936" cy="3831441"/>
          </a:xfrm>
          <a:prstGeom prst="rect">
            <a:avLst/>
          </a:prstGeom>
        </p:spPr>
      </p:pic>
    </p:spTree>
    <p:extLst>
      <p:ext uri="{BB962C8B-B14F-4D97-AF65-F5344CB8AC3E}">
        <p14:creationId xmlns:p14="http://schemas.microsoft.com/office/powerpoint/2010/main" val="2517359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041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ED8E4DCF-DD5E-4DAB-A446-F7F556B31EC4}" type="slidenum">
              <a:rPr lang="nl-NL" altLang="nl-BE" sz="1000">
                <a:solidFill>
                  <a:srgbClr val="FFFFFF"/>
                </a:solidFill>
                <a:latin typeface="Arial" panose="020B0604020202020204" pitchFamily="34" charset="0"/>
              </a:rPr>
              <a:pPr>
                <a:spcBef>
                  <a:spcPct val="0"/>
                </a:spcBef>
                <a:buClrTx/>
                <a:buSzTx/>
                <a:buFontTx/>
                <a:buNone/>
              </a:pPr>
              <a:t>51</a:t>
            </a:fld>
            <a:endParaRPr lang="nl-NL" altLang="nl-BE" sz="1000">
              <a:solidFill>
                <a:srgbClr val="FFFFFF"/>
              </a:solidFill>
              <a:latin typeface="Arial" panose="020B0604020202020204" pitchFamily="34" charset="0"/>
            </a:endParaRPr>
          </a:p>
        </p:txBody>
      </p:sp>
      <p:sp>
        <p:nvSpPr>
          <p:cNvPr id="60420" name="Rectangle 2"/>
          <p:cNvSpPr>
            <a:spLocks noGrp="1" noChangeArrowheads="1"/>
          </p:cNvSpPr>
          <p:nvPr>
            <p:ph type="title"/>
          </p:nvPr>
        </p:nvSpPr>
        <p:spPr>
          <a:xfrm>
            <a:off x="1987792" y="-243408"/>
            <a:ext cx="7772400" cy="1143000"/>
          </a:xfrm>
        </p:spPr>
        <p:txBody>
          <a:bodyPr/>
          <a:lstStyle/>
          <a:p>
            <a:pPr eaLnBrk="1" hangingPunct="1"/>
            <a:r>
              <a:rPr lang="en-US" altLang="ar-SA" sz="3000" dirty="0"/>
              <a:t>Adverse drug reactions: resources</a:t>
            </a:r>
          </a:p>
        </p:txBody>
      </p:sp>
      <p:pic>
        <p:nvPicPr>
          <p:cNvPr id="60421" name="Picture 2" descr="http://eudravigilance.ema.europa.eu/images/index_r1_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700213"/>
            <a:ext cx="7883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19513" y="-223838"/>
            <a:ext cx="7772400" cy="1143000"/>
          </a:xfrm>
        </p:spPr>
        <p:txBody>
          <a:bodyPr/>
          <a:lstStyle/>
          <a:p>
            <a:pPr eaLnBrk="1" hangingPunct="1"/>
            <a:r>
              <a:rPr lang="en-US" altLang="ar-SA" sz="3000" dirty="0"/>
              <a:t>Adverse drug reactions: resources</a:t>
            </a: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196976"/>
            <a:ext cx="69024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2469" name="Slide Number Placeholder 3"/>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C5BB7FD8-7679-4A49-9B62-03A4AC2034AD}" type="slidenum">
              <a:rPr lang="nl-NL" altLang="nl-BE" sz="1000">
                <a:solidFill>
                  <a:srgbClr val="FFFFFF"/>
                </a:solidFill>
                <a:latin typeface="Arial" panose="020B0604020202020204" pitchFamily="34" charset="0"/>
              </a:rPr>
              <a:pPr>
                <a:spcBef>
                  <a:spcPct val="0"/>
                </a:spcBef>
                <a:buClrTx/>
                <a:buSzTx/>
                <a:buFontTx/>
                <a:buNone/>
              </a:pPr>
              <a:t>52</a:t>
            </a:fld>
            <a:endParaRPr lang="nl-NL" altLang="nl-BE" sz="1000">
              <a:solidFill>
                <a:srgbClr val="FFFFFF"/>
              </a:solidFill>
              <a:latin typeface="Arial" panose="020B0604020202020204" pitchFamily="34" charset="0"/>
            </a:endParaRPr>
          </a:p>
        </p:txBody>
      </p:sp>
      <p:sp>
        <p:nvSpPr>
          <p:cNvPr id="62470" name="TextBox 5"/>
          <p:cNvSpPr txBox="1">
            <a:spLocks noChangeArrowheads="1"/>
          </p:cNvSpPr>
          <p:nvPr/>
        </p:nvSpPr>
        <p:spPr bwMode="auto">
          <a:xfrm>
            <a:off x="4287838" y="5805489"/>
            <a:ext cx="46085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r>
              <a:rPr lang="nl-BE" altLang="nl-BE" sz="3200" b="1" dirty="0">
                <a:solidFill>
                  <a:srgbClr val="CC3300"/>
                </a:solidFill>
                <a:latin typeface="Times New Roman" panose="02020603050405020304" pitchFamily="18" charset="0"/>
              </a:rPr>
              <a:t>www.adrreports.eu</a:t>
            </a:r>
          </a:p>
        </p:txBody>
      </p:sp>
      <p:sp>
        <p:nvSpPr>
          <p:cNvPr id="62471" name="Rounded Rectangle 8"/>
          <p:cNvSpPr>
            <a:spLocks noChangeArrowheads="1"/>
          </p:cNvSpPr>
          <p:nvPr/>
        </p:nvSpPr>
        <p:spPr bwMode="auto">
          <a:xfrm>
            <a:off x="4295776" y="5805489"/>
            <a:ext cx="3529013" cy="534987"/>
          </a:xfrm>
          <a:prstGeom prst="roundRect">
            <a:avLst>
              <a:gd name="adj" fmla="val 1666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20094" y="0"/>
            <a:ext cx="7772400" cy="576262"/>
          </a:xfrm>
        </p:spPr>
        <p:txBody>
          <a:bodyPr/>
          <a:lstStyle/>
          <a:p>
            <a:pPr eaLnBrk="1" hangingPunct="1"/>
            <a:r>
              <a:rPr lang="en-US" altLang="ar-SA" sz="3000" dirty="0"/>
              <a:t>Adverse drug reactions: resources</a:t>
            </a:r>
          </a:p>
        </p:txBody>
      </p:sp>
      <p:pic>
        <p:nvPicPr>
          <p:cNvPr id="696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1052514"/>
            <a:ext cx="90360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9637" name="Slide Number Placeholder 3"/>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B17F7F84-8ACE-4DCF-A300-ED18A27B83C6}" type="slidenum">
              <a:rPr lang="nl-NL" altLang="nl-BE" sz="1000">
                <a:solidFill>
                  <a:srgbClr val="FFFFFF"/>
                </a:solidFill>
                <a:latin typeface="Arial" panose="020B0604020202020204" pitchFamily="34" charset="0"/>
              </a:rPr>
              <a:pPr>
                <a:spcBef>
                  <a:spcPct val="0"/>
                </a:spcBef>
                <a:buClrTx/>
                <a:buSzTx/>
                <a:buFontTx/>
                <a:buNone/>
              </a:pPr>
              <a:t>53</a:t>
            </a:fld>
            <a:endParaRPr lang="nl-NL" altLang="nl-BE" sz="1000">
              <a:solidFill>
                <a:srgbClr val="FFFFFF"/>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20094" y="14176"/>
            <a:ext cx="7772400" cy="576262"/>
          </a:xfrm>
        </p:spPr>
        <p:txBody>
          <a:bodyPr/>
          <a:lstStyle/>
          <a:p>
            <a:pPr eaLnBrk="1" hangingPunct="1"/>
            <a:r>
              <a:rPr lang="en-US" altLang="ar-SA" sz="3000" dirty="0"/>
              <a:t>Adverse drug reactions: resources</a:t>
            </a:r>
          </a:p>
        </p:txBody>
      </p:sp>
      <p:sp>
        <p:nvSpPr>
          <p:cNvPr id="69636"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9637" name="Slide Number Placeholder 3"/>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B17F7F84-8ACE-4DCF-A300-ED18A27B83C6}" type="slidenum">
              <a:rPr lang="nl-NL" altLang="nl-BE" sz="1000">
                <a:solidFill>
                  <a:srgbClr val="FFFFFF"/>
                </a:solidFill>
                <a:latin typeface="Arial" panose="020B0604020202020204" pitchFamily="34" charset="0"/>
              </a:rPr>
              <a:pPr>
                <a:spcBef>
                  <a:spcPct val="0"/>
                </a:spcBef>
                <a:buClrTx/>
                <a:buSzTx/>
                <a:buFontTx/>
                <a:buNone/>
              </a:pPr>
              <a:t>54</a:t>
            </a:fld>
            <a:endParaRPr lang="nl-NL" altLang="nl-BE" sz="1000">
              <a:solidFill>
                <a:srgbClr val="FFFFFF"/>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a:blip r:embed="rId3"/>
          <a:stretch>
            <a:fillRect/>
          </a:stretch>
        </p:blipFill>
        <p:spPr>
          <a:xfrm>
            <a:off x="2927649" y="1168936"/>
            <a:ext cx="6403617" cy="4582725"/>
          </a:xfrm>
          <a:prstGeom prst="rect">
            <a:avLst/>
          </a:prstGeom>
        </p:spPr>
      </p:pic>
      <p:sp>
        <p:nvSpPr>
          <p:cNvPr id="4" name="Rectangle 3"/>
          <p:cNvSpPr/>
          <p:nvPr/>
        </p:nvSpPr>
        <p:spPr>
          <a:xfrm>
            <a:off x="4427644" y="5955365"/>
            <a:ext cx="3403624" cy="400110"/>
          </a:xfrm>
          <a:prstGeom prst="rect">
            <a:avLst/>
          </a:prstGeom>
        </p:spPr>
        <p:txBody>
          <a:bodyPr wrap="none">
            <a:spAutoFit/>
          </a:bodyPr>
          <a:lstStyle/>
          <a:p>
            <a:r>
              <a:rPr lang="nl-BE" b="1" dirty="0">
                <a:solidFill>
                  <a:srgbClr val="FF0000"/>
                </a:solidFill>
              </a:rPr>
              <a:t>http://www.vigiaccess.org</a:t>
            </a:r>
          </a:p>
        </p:txBody>
      </p:sp>
      <p:sp>
        <p:nvSpPr>
          <p:cNvPr id="9" name="Rounded Rectangle 8"/>
          <p:cNvSpPr>
            <a:spLocks noChangeArrowheads="1"/>
          </p:cNvSpPr>
          <p:nvPr/>
        </p:nvSpPr>
        <p:spPr bwMode="auto">
          <a:xfrm>
            <a:off x="4364950" y="5887927"/>
            <a:ext cx="3529013" cy="534987"/>
          </a:xfrm>
          <a:prstGeom prst="roundRect">
            <a:avLst>
              <a:gd name="adj" fmla="val 1666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Tree>
    <p:extLst>
      <p:ext uri="{BB962C8B-B14F-4D97-AF65-F5344CB8AC3E}">
        <p14:creationId xmlns:p14="http://schemas.microsoft.com/office/powerpoint/2010/main" val="1290385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20094" y="50842"/>
            <a:ext cx="7772400" cy="576262"/>
          </a:xfrm>
        </p:spPr>
        <p:txBody>
          <a:bodyPr/>
          <a:lstStyle/>
          <a:p>
            <a:pPr eaLnBrk="1" hangingPunct="1"/>
            <a:r>
              <a:rPr lang="en-US" altLang="ar-SA" sz="3000" dirty="0"/>
              <a:t>Adverse drug reactions: resources</a:t>
            </a:r>
          </a:p>
        </p:txBody>
      </p:sp>
      <p:sp>
        <p:nvSpPr>
          <p:cNvPr id="69636"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9637" name="Slide Number Placeholder 3"/>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B17F7F84-8ACE-4DCF-A300-ED18A27B83C6}" type="slidenum">
              <a:rPr lang="nl-NL" altLang="nl-BE" sz="1000">
                <a:solidFill>
                  <a:srgbClr val="FFFFFF"/>
                </a:solidFill>
                <a:latin typeface="Arial" panose="020B0604020202020204" pitchFamily="34" charset="0"/>
              </a:rPr>
              <a:pPr>
                <a:spcBef>
                  <a:spcPct val="0"/>
                </a:spcBef>
                <a:buClrTx/>
                <a:buSzTx/>
                <a:buFontTx/>
                <a:buNone/>
              </a:pPr>
              <a:t>55</a:t>
            </a:fld>
            <a:endParaRPr lang="nl-NL" altLang="nl-BE" sz="1000">
              <a:solidFill>
                <a:srgbClr val="FFFFFF"/>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4" name="Rectangle 3"/>
          <p:cNvSpPr/>
          <p:nvPr/>
        </p:nvSpPr>
        <p:spPr>
          <a:xfrm>
            <a:off x="3346625" y="5788759"/>
            <a:ext cx="5498749" cy="400110"/>
          </a:xfrm>
          <a:prstGeom prst="rect">
            <a:avLst/>
          </a:prstGeom>
        </p:spPr>
        <p:txBody>
          <a:bodyPr wrap="none">
            <a:spAutoFit/>
          </a:bodyPr>
          <a:lstStyle/>
          <a:p>
            <a:r>
              <a:rPr lang="nl-BE" b="1" dirty="0">
                <a:solidFill>
                  <a:srgbClr val="FF0000"/>
                </a:solidFill>
              </a:rPr>
              <a:t>http://www.farmacotherapeutischkompas.nl</a:t>
            </a:r>
          </a:p>
        </p:txBody>
      </p:sp>
      <p:sp>
        <p:nvSpPr>
          <p:cNvPr id="9" name="Rounded Rectangle 8"/>
          <p:cNvSpPr>
            <a:spLocks noChangeArrowheads="1"/>
          </p:cNvSpPr>
          <p:nvPr/>
        </p:nvSpPr>
        <p:spPr bwMode="auto">
          <a:xfrm>
            <a:off x="3346625" y="5758387"/>
            <a:ext cx="5498749" cy="534987"/>
          </a:xfrm>
          <a:prstGeom prst="roundRect">
            <a:avLst>
              <a:gd name="adj" fmla="val 1666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2138363" y="1104900"/>
            <a:ext cx="7915275" cy="4648200"/>
          </a:xfrm>
          <a:prstGeom prst="rect">
            <a:avLst/>
          </a:prstGeom>
        </p:spPr>
      </p:pic>
    </p:spTree>
    <p:extLst>
      <p:ext uri="{BB962C8B-B14F-4D97-AF65-F5344CB8AC3E}">
        <p14:creationId xmlns:p14="http://schemas.microsoft.com/office/powerpoint/2010/main" val="3317697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56457" y="54105"/>
            <a:ext cx="7772400" cy="576262"/>
          </a:xfrm>
        </p:spPr>
        <p:txBody>
          <a:bodyPr/>
          <a:lstStyle/>
          <a:p>
            <a:pPr eaLnBrk="1" hangingPunct="1"/>
            <a:r>
              <a:rPr lang="en-US" altLang="ar-SA" sz="3000" dirty="0"/>
              <a:t>Adverse drug reactions: resources</a:t>
            </a:r>
          </a:p>
        </p:txBody>
      </p:sp>
      <p:sp>
        <p:nvSpPr>
          <p:cNvPr id="69636" name="Footer Placeholder 2"/>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9637" name="Slide Number Placeholder 3"/>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B17F7F84-8ACE-4DCF-A300-ED18A27B83C6}" type="slidenum">
              <a:rPr lang="nl-NL" altLang="nl-BE" sz="1000">
                <a:solidFill>
                  <a:srgbClr val="FFFFFF"/>
                </a:solidFill>
                <a:latin typeface="Arial" panose="020B0604020202020204" pitchFamily="34" charset="0"/>
              </a:rPr>
              <a:pPr>
                <a:spcBef>
                  <a:spcPct val="0"/>
                </a:spcBef>
                <a:buClrTx/>
                <a:buSzTx/>
                <a:buFontTx/>
                <a:buNone/>
              </a:pPr>
              <a:t>56</a:t>
            </a:fld>
            <a:endParaRPr lang="nl-NL" altLang="nl-BE" sz="1000">
              <a:solidFill>
                <a:srgbClr val="FFFFFF"/>
              </a:solidFill>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4" name="Rectangle 3"/>
          <p:cNvSpPr/>
          <p:nvPr/>
        </p:nvSpPr>
        <p:spPr>
          <a:xfrm>
            <a:off x="4647182" y="5801772"/>
            <a:ext cx="2462662" cy="400110"/>
          </a:xfrm>
          <a:prstGeom prst="rect">
            <a:avLst/>
          </a:prstGeom>
        </p:spPr>
        <p:txBody>
          <a:bodyPr wrap="none">
            <a:spAutoFit/>
          </a:bodyPr>
          <a:lstStyle/>
          <a:p>
            <a:r>
              <a:rPr lang="nl-BE" b="1" dirty="0">
                <a:solidFill>
                  <a:srgbClr val="FF0000"/>
                </a:solidFill>
              </a:rPr>
              <a:t>http://www.lareb.nl</a:t>
            </a:r>
          </a:p>
        </p:txBody>
      </p:sp>
      <p:sp>
        <p:nvSpPr>
          <p:cNvPr id="9" name="Rounded Rectangle 8"/>
          <p:cNvSpPr>
            <a:spLocks noChangeArrowheads="1"/>
          </p:cNvSpPr>
          <p:nvPr/>
        </p:nvSpPr>
        <p:spPr bwMode="auto">
          <a:xfrm>
            <a:off x="4647183" y="5758387"/>
            <a:ext cx="2462662" cy="534987"/>
          </a:xfrm>
          <a:prstGeom prst="roundRect">
            <a:avLst>
              <a:gd name="adj" fmla="val 1666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279650" y="1052736"/>
            <a:ext cx="7326014" cy="4506380"/>
          </a:xfrm>
          <a:prstGeom prst="rect">
            <a:avLst/>
          </a:prstGeom>
        </p:spPr>
      </p:pic>
    </p:spTree>
    <p:extLst>
      <p:ext uri="{BB962C8B-B14F-4D97-AF65-F5344CB8AC3E}">
        <p14:creationId xmlns:p14="http://schemas.microsoft.com/office/powerpoint/2010/main" val="138319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7270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C99BF018-19C2-48F3-9BAE-05B1AEB99EAC}" type="slidenum">
              <a:rPr lang="nl-NL" altLang="nl-BE" sz="1000">
                <a:solidFill>
                  <a:srgbClr val="FFFFFF"/>
                </a:solidFill>
                <a:latin typeface="Arial" panose="020B0604020202020204" pitchFamily="34" charset="0"/>
              </a:rPr>
              <a:pPr>
                <a:spcBef>
                  <a:spcPct val="0"/>
                </a:spcBef>
                <a:buClrTx/>
                <a:buSzTx/>
                <a:buFontTx/>
                <a:buNone/>
              </a:pPr>
              <a:t>57</a:t>
            </a:fld>
            <a:endParaRPr lang="nl-NL" altLang="nl-BE" sz="1000">
              <a:solidFill>
                <a:srgbClr val="FFFFFF"/>
              </a:solidFill>
              <a:latin typeface="Arial" panose="020B0604020202020204" pitchFamily="34" charset="0"/>
            </a:endParaRPr>
          </a:p>
        </p:txBody>
      </p:sp>
      <p:sp>
        <p:nvSpPr>
          <p:cNvPr id="72708" name="Rectangle 2"/>
          <p:cNvSpPr>
            <a:spLocks noGrp="1" noChangeArrowheads="1"/>
          </p:cNvSpPr>
          <p:nvPr>
            <p:ph type="title"/>
          </p:nvPr>
        </p:nvSpPr>
        <p:spPr>
          <a:xfrm>
            <a:off x="2020094" y="-169068"/>
            <a:ext cx="8015288" cy="914400"/>
          </a:xfrm>
        </p:spPr>
        <p:txBody>
          <a:bodyPr/>
          <a:lstStyle/>
          <a:p>
            <a:pPr eaLnBrk="1" hangingPunct="1"/>
            <a:r>
              <a:rPr lang="nl-BE" altLang="nl-BE" sz="3000" dirty="0"/>
              <a:t>Informatie: e-</a:t>
            </a:r>
            <a:r>
              <a:rPr lang="nl-BE" altLang="nl-BE" sz="3000" dirty="0" err="1"/>
              <a:t>learning</a:t>
            </a:r>
            <a:r>
              <a:rPr lang="nl-BE" altLang="nl-BE" sz="3000" dirty="0"/>
              <a:t> </a:t>
            </a:r>
            <a:r>
              <a:rPr lang="nl-BE" altLang="nl-BE" sz="3000" dirty="0" err="1"/>
              <a:t>farmacovigilantie</a:t>
            </a:r>
            <a:endParaRPr lang="en-US" altLang="nl-BE" sz="3000" dirty="0"/>
          </a:p>
        </p:txBody>
      </p:sp>
      <p:pic>
        <p:nvPicPr>
          <p:cNvPr id="727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196975"/>
            <a:ext cx="31051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3"/>
          <p:cNvSpPr>
            <a:spLocks noChangeArrowheads="1"/>
          </p:cNvSpPr>
          <p:nvPr/>
        </p:nvSpPr>
        <p:spPr bwMode="auto">
          <a:xfrm>
            <a:off x="6153151" y="2830513"/>
            <a:ext cx="3859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hlink"/>
                </a:solidFill>
                <a:latin typeface="Arial" panose="020B0604020202020204" pitchFamily="34" charset="0"/>
              </a:defRPr>
            </a:lvl1pPr>
            <a:lvl2pPr marL="742950" indent="-285750">
              <a:defRPr sz="2000">
                <a:solidFill>
                  <a:schemeClr val="hlink"/>
                </a:solidFill>
                <a:latin typeface="Arial" panose="020B0604020202020204" pitchFamily="34" charset="0"/>
              </a:defRPr>
            </a:lvl2pPr>
            <a:lvl3pPr marL="1143000" indent="-228600">
              <a:defRPr sz="2000">
                <a:solidFill>
                  <a:schemeClr val="hlink"/>
                </a:solidFill>
                <a:latin typeface="Arial" panose="020B0604020202020204" pitchFamily="34" charset="0"/>
              </a:defRPr>
            </a:lvl3pPr>
            <a:lvl4pPr marL="1600200" indent="-228600">
              <a:defRPr sz="2000">
                <a:solidFill>
                  <a:schemeClr val="hlink"/>
                </a:solidFill>
                <a:latin typeface="Arial" panose="020B0604020202020204" pitchFamily="34" charset="0"/>
              </a:defRPr>
            </a:lvl4pPr>
            <a:lvl5pPr marL="2057400" indent="-228600">
              <a:defRPr sz="2000">
                <a:solidFill>
                  <a:schemeClr val="hlink"/>
                </a:solidFill>
                <a:latin typeface="Arial" panose="020B0604020202020204" pitchFamily="34" charset="0"/>
              </a:defRPr>
            </a:lvl5pPr>
            <a:lvl6pPr marL="2514600" indent="-228600" eaLnBrk="0" fontAlgn="base" hangingPunct="0">
              <a:spcBef>
                <a:spcPct val="0"/>
              </a:spcBef>
              <a:spcAft>
                <a:spcPct val="0"/>
              </a:spcAft>
              <a:defRPr sz="2000">
                <a:solidFill>
                  <a:schemeClr val="hlink"/>
                </a:solidFill>
                <a:latin typeface="Arial" panose="020B0604020202020204" pitchFamily="34" charset="0"/>
              </a:defRPr>
            </a:lvl6pPr>
            <a:lvl7pPr marL="2971800" indent="-228600" eaLnBrk="0" fontAlgn="base" hangingPunct="0">
              <a:spcBef>
                <a:spcPct val="0"/>
              </a:spcBef>
              <a:spcAft>
                <a:spcPct val="0"/>
              </a:spcAft>
              <a:defRPr sz="2000">
                <a:solidFill>
                  <a:schemeClr val="hlink"/>
                </a:solidFill>
                <a:latin typeface="Arial" panose="020B0604020202020204" pitchFamily="34" charset="0"/>
              </a:defRPr>
            </a:lvl7pPr>
            <a:lvl8pPr marL="3429000" indent="-228600" eaLnBrk="0" fontAlgn="base" hangingPunct="0">
              <a:spcBef>
                <a:spcPct val="0"/>
              </a:spcBef>
              <a:spcAft>
                <a:spcPct val="0"/>
              </a:spcAft>
              <a:defRPr sz="2000">
                <a:solidFill>
                  <a:schemeClr val="hlink"/>
                </a:solidFill>
                <a:latin typeface="Arial" panose="020B0604020202020204" pitchFamily="34" charset="0"/>
              </a:defRPr>
            </a:lvl8pPr>
            <a:lvl9pPr marL="3886200" indent="-228600" eaLnBrk="0" fontAlgn="base" hangingPunct="0">
              <a:spcBef>
                <a:spcPct val="0"/>
              </a:spcBef>
              <a:spcAft>
                <a:spcPct val="0"/>
              </a:spcAft>
              <a:defRPr sz="2000">
                <a:solidFill>
                  <a:schemeClr val="hlink"/>
                </a:solidFill>
                <a:latin typeface="Arial" panose="020B0604020202020204" pitchFamily="34" charset="0"/>
              </a:defRPr>
            </a:lvl9pPr>
          </a:lstStyle>
          <a:p>
            <a:r>
              <a:rPr lang="nl-BE" altLang="nl-BE">
                <a:hlinkClick r:id="rId3"/>
              </a:rPr>
              <a:t>https://www.bcfi.be/nl/auditorium</a:t>
            </a:r>
            <a:endParaRPr lang="nl-BE" altLang="nl-BE"/>
          </a:p>
        </p:txBody>
      </p:sp>
      <p:pic>
        <p:nvPicPr>
          <p:cNvPr id="727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1484314"/>
            <a:ext cx="1995488"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73731"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504D75D8-263B-4469-8334-5451BCA7CCB4}" type="slidenum">
              <a:rPr lang="nl-NL" altLang="nl-BE" sz="1000">
                <a:solidFill>
                  <a:srgbClr val="FFFFFF"/>
                </a:solidFill>
                <a:latin typeface="Arial" panose="020B0604020202020204" pitchFamily="34" charset="0"/>
              </a:rPr>
              <a:pPr>
                <a:spcBef>
                  <a:spcPct val="0"/>
                </a:spcBef>
                <a:buClrTx/>
                <a:buSzTx/>
                <a:buFontTx/>
                <a:buNone/>
              </a:pPr>
              <a:t>58</a:t>
            </a:fld>
            <a:endParaRPr lang="nl-NL" altLang="nl-BE" sz="1000">
              <a:solidFill>
                <a:srgbClr val="FFFFFF"/>
              </a:solidFill>
              <a:latin typeface="Arial" panose="020B0604020202020204" pitchFamily="34" charset="0"/>
            </a:endParaRPr>
          </a:p>
        </p:txBody>
      </p:sp>
      <p:sp>
        <p:nvSpPr>
          <p:cNvPr id="73732" name="Rectangle 2"/>
          <p:cNvSpPr>
            <a:spLocks noGrp="1" noChangeArrowheads="1"/>
          </p:cNvSpPr>
          <p:nvPr>
            <p:ph type="title"/>
          </p:nvPr>
        </p:nvSpPr>
        <p:spPr>
          <a:xfrm>
            <a:off x="2034054" y="-80168"/>
            <a:ext cx="8015288" cy="914400"/>
          </a:xfrm>
        </p:spPr>
        <p:txBody>
          <a:bodyPr/>
          <a:lstStyle/>
          <a:p>
            <a:pPr eaLnBrk="1" hangingPunct="1"/>
            <a:r>
              <a:rPr lang="nl-BE" altLang="nl-BE" sz="3000" dirty="0"/>
              <a:t>Informatie: VIG-NEWS</a:t>
            </a:r>
            <a:endParaRPr lang="en-US" altLang="nl-BE" sz="3000" dirty="0"/>
          </a:p>
        </p:txBody>
      </p:sp>
      <p:pic>
        <p:nvPicPr>
          <p:cNvPr id="7373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34055" y="1124745"/>
            <a:ext cx="8107363" cy="4767263"/>
          </a:xfrm>
        </p:spPr>
      </p:pic>
      <p:sp>
        <p:nvSpPr>
          <p:cNvPr id="2" name="TextBox 1"/>
          <p:cNvSpPr txBox="1"/>
          <p:nvPr/>
        </p:nvSpPr>
        <p:spPr>
          <a:xfrm>
            <a:off x="4007768" y="6043613"/>
            <a:ext cx="5256584" cy="707886"/>
          </a:xfrm>
          <a:prstGeom prst="rect">
            <a:avLst/>
          </a:prstGeom>
          <a:noFill/>
        </p:spPr>
        <p:txBody>
          <a:bodyPr wrap="square" rtlCol="0">
            <a:spAutoFit/>
          </a:bodyPr>
          <a:lstStyle/>
          <a:p>
            <a:r>
              <a:rPr lang="nl-BE" dirty="0"/>
              <a:t>Inschrijven via: </a:t>
            </a:r>
            <a:r>
              <a:rPr lang="nl-BE" altLang="nl-BE" dirty="0">
                <a:solidFill>
                  <a:srgbClr val="FF0000"/>
                </a:solidFill>
              </a:rPr>
              <a:t>ADR@fagg.be</a:t>
            </a:r>
          </a:p>
          <a:p>
            <a:endParaRPr lang="nl-BE" dirty="0"/>
          </a:p>
        </p:txBody>
      </p:sp>
      <p:sp>
        <p:nvSpPr>
          <p:cNvPr id="3" name="Date Placeholder 2"/>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73731"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504D75D8-263B-4469-8334-5451BCA7CCB4}" type="slidenum">
              <a:rPr lang="nl-NL" altLang="nl-BE" sz="1000">
                <a:solidFill>
                  <a:srgbClr val="FFFFFF"/>
                </a:solidFill>
                <a:latin typeface="Arial" panose="020B0604020202020204" pitchFamily="34" charset="0"/>
              </a:rPr>
              <a:pPr>
                <a:spcBef>
                  <a:spcPct val="0"/>
                </a:spcBef>
                <a:buClrTx/>
                <a:buSzTx/>
                <a:buFontTx/>
                <a:buNone/>
              </a:pPr>
              <a:t>59</a:t>
            </a:fld>
            <a:endParaRPr lang="nl-NL" altLang="nl-BE" sz="1000">
              <a:solidFill>
                <a:srgbClr val="FFFFFF"/>
              </a:solidFill>
              <a:latin typeface="Arial" panose="020B0604020202020204" pitchFamily="34" charset="0"/>
            </a:endParaRPr>
          </a:p>
        </p:txBody>
      </p:sp>
      <p:sp>
        <p:nvSpPr>
          <p:cNvPr id="73732" name="Rectangle 2"/>
          <p:cNvSpPr>
            <a:spLocks noGrp="1" noChangeArrowheads="1"/>
          </p:cNvSpPr>
          <p:nvPr>
            <p:ph type="title"/>
          </p:nvPr>
        </p:nvSpPr>
        <p:spPr/>
        <p:txBody>
          <a:bodyPr/>
          <a:lstStyle/>
          <a:p>
            <a:pPr eaLnBrk="1" hangingPunct="1"/>
            <a:r>
              <a:rPr lang="nl-BE" altLang="nl-BE" sz="3000" dirty="0"/>
              <a:t>Take home </a:t>
            </a:r>
            <a:r>
              <a:rPr lang="nl-BE" altLang="nl-BE" sz="3000" dirty="0" err="1"/>
              <a:t>messages</a:t>
            </a:r>
            <a:endParaRPr lang="en-US" altLang="nl-BE" sz="3000" dirty="0"/>
          </a:p>
        </p:txBody>
      </p:sp>
      <p:sp>
        <p:nvSpPr>
          <p:cNvPr id="3" name="Content Placeholder 2"/>
          <p:cNvSpPr>
            <a:spLocks noGrp="1"/>
          </p:cNvSpPr>
          <p:nvPr>
            <p:ph idx="1"/>
          </p:nvPr>
        </p:nvSpPr>
        <p:spPr>
          <a:xfrm>
            <a:off x="2063751" y="1052737"/>
            <a:ext cx="8107363" cy="4767263"/>
          </a:xfrm>
        </p:spPr>
        <p:txBody>
          <a:bodyPr/>
          <a:lstStyle/>
          <a:p>
            <a:pPr marL="0" indent="0">
              <a:lnSpc>
                <a:spcPct val="150000"/>
              </a:lnSpc>
              <a:buNone/>
            </a:pPr>
            <a:r>
              <a:rPr lang="nl-BE" b="1" dirty="0" err="1">
                <a:latin typeface="Arial" panose="020B0604020202020204" pitchFamily="34" charset="0"/>
                <a:cs typeface="Arial" panose="020B0604020202020204" pitchFamily="34" charset="0"/>
              </a:rPr>
              <a:t>Farmacovigilantie</a:t>
            </a:r>
            <a:r>
              <a:rPr lang="nl-BE" b="1" dirty="0">
                <a:latin typeface="Arial" panose="020B0604020202020204" pitchFamily="34" charset="0"/>
                <a:cs typeface="Arial" panose="020B0604020202020204" pitchFamily="34" charset="0"/>
              </a:rPr>
              <a:t>:</a:t>
            </a:r>
          </a:p>
          <a:p>
            <a:pPr>
              <a:lnSpc>
                <a:spcPct val="150000"/>
              </a:lnSpc>
              <a:buClrTx/>
              <a:buSzPct val="100000"/>
              <a:buFont typeface="Arial" panose="020B0604020202020204" pitchFamily="34" charset="0"/>
              <a:buChar char="•"/>
            </a:pPr>
            <a:r>
              <a:rPr lang="nl-BE" sz="1800" dirty="0">
                <a:latin typeface="Arial" panose="020B0604020202020204" pitchFamily="34" charset="0"/>
                <a:cs typeface="Arial" panose="020B0604020202020204" pitchFamily="34" charset="0"/>
              </a:rPr>
              <a:t>onontbeerlijk voor veilig geneesmiddelengebruik</a:t>
            </a:r>
          </a:p>
          <a:p>
            <a:pPr>
              <a:lnSpc>
                <a:spcPct val="150000"/>
              </a:lnSpc>
              <a:buClrTx/>
              <a:buSzPct val="100000"/>
              <a:buFont typeface="Arial" panose="020B0604020202020204" pitchFamily="34" charset="0"/>
              <a:buChar char="•"/>
            </a:pPr>
            <a:r>
              <a:rPr lang="nl-BE" sz="1800" dirty="0">
                <a:latin typeface="Arial" panose="020B0604020202020204" pitchFamily="34" charset="0"/>
                <a:cs typeface="Arial" panose="020B0604020202020204" pitchFamily="34" charset="0"/>
              </a:rPr>
              <a:t>bespreek met uw patiënt of een nieuw (chronisch) geneesmiddel goed wordt verdragen</a:t>
            </a:r>
          </a:p>
          <a:p>
            <a:pPr>
              <a:lnSpc>
                <a:spcPct val="150000"/>
              </a:lnSpc>
              <a:buClrTx/>
              <a:buSzPct val="100000"/>
              <a:buFont typeface="Arial" panose="020B0604020202020204" pitchFamily="34" charset="0"/>
              <a:buChar char="•"/>
            </a:pPr>
            <a:r>
              <a:rPr lang="nl-BE" sz="1800" dirty="0">
                <a:latin typeface="Arial" panose="020B0604020202020204" pitchFamily="34" charset="0"/>
                <a:cs typeface="Arial" panose="020B0604020202020204" pitchFamily="34" charset="0"/>
              </a:rPr>
              <a:t>indien een bijwerking werd ervaren, meld deze aan het FAGG</a:t>
            </a:r>
          </a:p>
          <a:p>
            <a:pPr>
              <a:lnSpc>
                <a:spcPct val="150000"/>
              </a:lnSpc>
              <a:buClrTx/>
              <a:buSzPct val="100000"/>
              <a:buFont typeface="Arial" panose="020B0604020202020204" pitchFamily="34" charset="0"/>
              <a:buChar char="•"/>
            </a:pPr>
            <a:r>
              <a:rPr lang="nl-BE" sz="1800" b="1" u="sng" dirty="0">
                <a:latin typeface="Arial" panose="020B0604020202020204" pitchFamily="34" charset="0"/>
                <a:cs typeface="Arial" panose="020B0604020202020204" pitchFamily="34" charset="0"/>
              </a:rPr>
              <a:t>ELKE</a:t>
            </a:r>
            <a:r>
              <a:rPr lang="nl-BE" sz="1800" dirty="0">
                <a:latin typeface="Arial" panose="020B0604020202020204" pitchFamily="34" charset="0"/>
                <a:cs typeface="Arial" panose="020B0604020202020204" pitchFamily="34" charset="0"/>
              </a:rPr>
              <a:t> melding draagt bij tot een beter begrip over de veiligheid van dit geneesmiddel – u draagt hier persoonlijk toe bij!</a:t>
            </a:r>
          </a:p>
          <a:p>
            <a:pPr>
              <a:lnSpc>
                <a:spcPct val="150000"/>
              </a:lnSpc>
              <a:buClrTx/>
              <a:buSzPct val="100000"/>
              <a:buFont typeface="Arial" panose="020B0604020202020204" pitchFamily="34" charset="0"/>
              <a:buChar char="•"/>
            </a:pPr>
            <a:r>
              <a:rPr lang="nl-BE" sz="1800" b="1" dirty="0">
                <a:latin typeface="Arial" panose="020B0604020202020204" pitchFamily="34" charset="0"/>
                <a:cs typeface="Arial" panose="020B0604020202020204" pitchFamily="34" charset="0"/>
              </a:rPr>
              <a:t>causaliteit dient niet bewezen te zijn voor een melding</a:t>
            </a:r>
          </a:p>
          <a:p>
            <a:pPr>
              <a:lnSpc>
                <a:spcPct val="150000"/>
              </a:lnSpc>
              <a:buClrTx/>
              <a:buSzPct val="100000"/>
              <a:buFont typeface="Arial" panose="020B0604020202020204" pitchFamily="34" charset="0"/>
              <a:buChar char="•"/>
            </a:pPr>
            <a:r>
              <a:rPr lang="nl-BE" sz="1800" dirty="0">
                <a:latin typeface="Arial" panose="020B0604020202020204" pitchFamily="34" charset="0"/>
                <a:cs typeface="Arial" panose="020B0604020202020204" pitchFamily="34" charset="0"/>
              </a:rPr>
              <a:t>het FAGG geeft professionele feedback op elke melding – meld best door in te loggen met uw </a:t>
            </a:r>
            <a:r>
              <a:rPr lang="nl-BE" sz="1800" dirty="0" err="1">
                <a:latin typeface="Arial" panose="020B0604020202020204" pitchFamily="34" charset="0"/>
                <a:cs typeface="Arial" panose="020B0604020202020204" pitchFamily="34" charset="0"/>
              </a:rPr>
              <a:t>eID</a:t>
            </a:r>
            <a:r>
              <a:rPr lang="nl-BE" sz="1800" dirty="0">
                <a:latin typeface="Arial" panose="020B0604020202020204" pitchFamily="34" charset="0"/>
                <a:cs typeface="Arial" panose="020B0604020202020204" pitchFamily="34" charset="0"/>
              </a:rPr>
              <a:t> (niet in anonieme modus)</a:t>
            </a:r>
          </a:p>
          <a:p>
            <a:pPr>
              <a:lnSpc>
                <a:spcPct val="150000"/>
              </a:lnSpc>
              <a:buFont typeface="Arial" panose="020B0604020202020204" pitchFamily="34" charset="0"/>
              <a:buChar char="•"/>
            </a:pPr>
            <a:endParaRPr lang="nl-BE" sz="2400" dirty="0"/>
          </a:p>
        </p:txBody>
      </p:sp>
      <p:sp>
        <p:nvSpPr>
          <p:cNvPr id="4" name="Date Placeholder 3"/>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9502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otiliu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960" y="1763860"/>
            <a:ext cx="4277278" cy="35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6147"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63E3FB8A-6DAA-47FF-B68B-EB29ECF899B4}" type="slidenum">
              <a:rPr lang="nl-NL" altLang="nl-BE" sz="1000">
                <a:solidFill>
                  <a:srgbClr val="FFFFFF"/>
                </a:solidFill>
                <a:latin typeface="Arial" panose="020B0604020202020204" pitchFamily="34" charset="0"/>
              </a:rPr>
              <a:pPr>
                <a:spcBef>
                  <a:spcPct val="0"/>
                </a:spcBef>
                <a:buClrTx/>
                <a:buSzTx/>
                <a:buFontTx/>
                <a:buNone/>
              </a:pPr>
              <a:t>6</a:t>
            </a:fld>
            <a:endParaRPr lang="nl-NL" altLang="nl-BE" sz="1000">
              <a:solidFill>
                <a:srgbClr val="FFFFFF"/>
              </a:solidFill>
              <a:latin typeface="Arial" panose="020B0604020202020204" pitchFamily="34" charset="0"/>
            </a:endParaRPr>
          </a:p>
        </p:txBody>
      </p:sp>
      <p:pic>
        <p:nvPicPr>
          <p:cNvPr id="6148" name="Picture 4" descr="Motiliu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154114"/>
            <a:ext cx="343535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1641475" y="5772944"/>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spcBef>
                <a:spcPct val="50000"/>
              </a:spcBef>
              <a:buFont typeface="Wingdings" panose="05000000000000000000" pitchFamily="2" charset="2"/>
              <a:buNone/>
            </a:pPr>
            <a:r>
              <a:rPr lang="nl-BE" altLang="nl-BE" sz="2000" dirty="0" err="1">
                <a:latin typeface="Arial" panose="020B0604020202020204" pitchFamily="34" charset="0"/>
              </a:rPr>
              <a:t>Knack</a:t>
            </a:r>
            <a:r>
              <a:rPr lang="nl-BE" altLang="nl-BE" sz="2000" dirty="0">
                <a:latin typeface="Arial" panose="020B0604020202020204" pitchFamily="34" charset="0"/>
              </a:rPr>
              <a:t>, 12 oktober 2011</a:t>
            </a:r>
            <a:endParaRPr lang="en-US" altLang="nl-BE" sz="2000" dirty="0">
              <a:latin typeface="Arial" panose="020B0604020202020204" pitchFamily="34" charset="0"/>
            </a:endParaRPr>
          </a:p>
        </p:txBody>
      </p:sp>
      <p:sp>
        <p:nvSpPr>
          <p:cNvPr id="8" name="Rectangle 6"/>
          <p:cNvSpPr>
            <a:spLocks noChangeArrowheads="1"/>
          </p:cNvSpPr>
          <p:nvPr/>
        </p:nvSpPr>
        <p:spPr bwMode="auto">
          <a:xfrm>
            <a:off x="6384032" y="2138700"/>
            <a:ext cx="3384377" cy="858253"/>
          </a:xfrm>
          <a:prstGeom prst="rect">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buFont typeface="Wingdings" panose="05000000000000000000" pitchFamily="2" charset="2"/>
              <a:buNone/>
            </a:pPr>
            <a:endParaRPr lang="nl-BE" altLang="nl-BE" sz="2000">
              <a:latin typeface="Arial" panose="020B0604020202020204" pitchFamily="34" charset="0"/>
            </a:endParaRPr>
          </a:p>
        </p:txBody>
      </p:sp>
      <p:sp>
        <p:nvSpPr>
          <p:cNvPr id="7" name="Text Box 5"/>
          <p:cNvSpPr txBox="1">
            <a:spLocks noChangeArrowheads="1"/>
          </p:cNvSpPr>
          <p:nvPr/>
        </p:nvSpPr>
        <p:spPr bwMode="auto">
          <a:xfrm>
            <a:off x="5440484" y="2277332"/>
            <a:ext cx="5271471" cy="70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3" rIns="91427" bIns="45713">
            <a:spAutoFit/>
          </a:bodyPr>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lgn="ctr" eaLnBrk="1" hangingPunct="1">
              <a:lnSpc>
                <a:spcPct val="90000"/>
              </a:lnSpc>
              <a:spcBef>
                <a:spcPct val="50000"/>
              </a:spcBef>
              <a:buFont typeface="Wingdings" panose="05000000000000000000" pitchFamily="2" charset="2"/>
              <a:buNone/>
            </a:pPr>
            <a:r>
              <a:rPr lang="nl-BE" altLang="nl-BE" sz="4400" dirty="0" err="1">
                <a:latin typeface="Arial Black" panose="020B0A04020102020204" pitchFamily="34" charset="0"/>
              </a:rPr>
              <a:t>Mo</a:t>
            </a:r>
            <a:r>
              <a:rPr lang="nl-BE" altLang="nl-BE" sz="4400" dirty="0" err="1">
                <a:solidFill>
                  <a:srgbClr val="FF0000"/>
                </a:solidFill>
                <a:latin typeface="Arial Black" panose="020B0A04020102020204" pitchFamily="34" charset="0"/>
              </a:rPr>
              <a:t>r</a:t>
            </a:r>
            <a:r>
              <a:rPr lang="nl-BE" altLang="nl-BE" sz="4400" dirty="0" err="1">
                <a:latin typeface="Arial Black" panose="020B0A04020102020204" pitchFamily="34" charset="0"/>
              </a:rPr>
              <a:t>tilium</a:t>
            </a:r>
            <a:endParaRPr lang="en-US" altLang="nl-BE" sz="4400" dirty="0">
              <a:latin typeface="Arial Black" panose="020B0A040201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
        <p:nvSpPr>
          <p:cNvPr id="10" name="Rectangle 2"/>
          <p:cNvSpPr>
            <a:spLocks noGrp="1" noChangeArrowheads="1"/>
          </p:cNvSpPr>
          <p:nvPr>
            <p:ph type="title" idx="4294967295"/>
          </p:nvPr>
        </p:nvSpPr>
        <p:spPr>
          <a:xfrm>
            <a:off x="2063750" y="58739"/>
            <a:ext cx="8015288" cy="777875"/>
          </a:xfrm>
        </p:spPr>
        <p:txBody>
          <a:bodyPr/>
          <a:lstStyle/>
          <a:p>
            <a:r>
              <a:rPr lang="nl-BE" altLang="nl-BE" sz="3000" dirty="0"/>
              <a:t>Inleiding</a:t>
            </a:r>
            <a:endParaRPr lang="nl-NL" altLang="nl-BE"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74755"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086079D1-DBB9-4B07-A7C2-E751BBDBDD83}" type="slidenum">
              <a:rPr lang="nl-NL" altLang="nl-BE" sz="1000">
                <a:solidFill>
                  <a:srgbClr val="FFFFFF"/>
                </a:solidFill>
                <a:latin typeface="Arial" panose="020B0604020202020204" pitchFamily="34" charset="0"/>
              </a:rPr>
              <a:pPr>
                <a:spcBef>
                  <a:spcPct val="0"/>
                </a:spcBef>
                <a:buClrTx/>
                <a:buSzTx/>
                <a:buFontTx/>
                <a:buNone/>
              </a:pPr>
              <a:t>60</a:t>
            </a:fld>
            <a:endParaRPr lang="nl-NL" altLang="nl-BE" sz="1000">
              <a:solidFill>
                <a:srgbClr val="FFFFFF"/>
              </a:solidFill>
              <a:latin typeface="Arial" panose="020B0604020202020204" pitchFamily="34" charset="0"/>
            </a:endParaRPr>
          </a:p>
        </p:txBody>
      </p:sp>
      <p:sp>
        <p:nvSpPr>
          <p:cNvPr id="74756" name="Rectangle 2"/>
          <p:cNvSpPr>
            <a:spLocks noGrp="1" noChangeArrowheads="1"/>
          </p:cNvSpPr>
          <p:nvPr>
            <p:ph type="title"/>
          </p:nvPr>
        </p:nvSpPr>
        <p:spPr/>
        <p:txBody>
          <a:bodyPr/>
          <a:lstStyle/>
          <a:p>
            <a:pPr eaLnBrk="1" hangingPunct="1"/>
            <a:r>
              <a:rPr lang="nl-BE" altLang="nl-BE" sz="3000"/>
              <a:t>Informatie</a:t>
            </a:r>
            <a:endParaRPr lang="en-US" altLang="nl-BE" sz="3000"/>
          </a:p>
        </p:txBody>
      </p:sp>
      <p:sp>
        <p:nvSpPr>
          <p:cNvPr id="60419" name="Rectangle 3"/>
          <p:cNvSpPr>
            <a:spLocks noGrp="1" noChangeArrowheads="1"/>
          </p:cNvSpPr>
          <p:nvPr>
            <p:ph type="body" idx="1"/>
          </p:nvPr>
        </p:nvSpPr>
        <p:spPr>
          <a:xfrm>
            <a:off x="1248828" y="1124745"/>
            <a:ext cx="9311668" cy="4767263"/>
          </a:xfrm>
        </p:spPr>
        <p:txBody>
          <a:bodyPr/>
          <a:lstStyle/>
          <a:p>
            <a:pPr eaLnBrk="1" hangingPunct="1">
              <a:lnSpc>
                <a:spcPct val="80000"/>
              </a:lnSpc>
              <a:buFont typeface="Wingdings" panose="05000000000000000000" pitchFamily="2" charset="2"/>
              <a:buNone/>
            </a:pPr>
            <a:r>
              <a:rPr lang="nl-BE" altLang="nl-BE" sz="3700" b="1" dirty="0">
                <a:latin typeface="Arial" panose="020B0604020202020204" pitchFamily="34" charset="0"/>
              </a:rPr>
              <a:t>	</a:t>
            </a:r>
            <a:r>
              <a:rPr lang="nl-BE" altLang="nl-BE" sz="2800" b="1" dirty="0">
                <a:latin typeface="Arial" panose="020B0604020202020204" pitchFamily="34" charset="0"/>
              </a:rPr>
              <a:t>Nuttige websites</a:t>
            </a:r>
            <a:endParaRPr lang="nl-BE" altLang="nl-BE" sz="2800" dirty="0">
              <a:latin typeface="Arial" panose="020B0604020202020204" pitchFamily="34" charset="0"/>
            </a:endParaRPr>
          </a:p>
          <a:p>
            <a:pPr lvl="1" eaLnBrk="1" hangingPunct="1">
              <a:lnSpc>
                <a:spcPct val="150000"/>
              </a:lnSpc>
              <a:buClr>
                <a:schemeClr val="accent1"/>
              </a:buClr>
              <a:buSzPct val="125000"/>
              <a:buFontTx/>
              <a:buChar char="•"/>
            </a:pPr>
            <a:r>
              <a:rPr lang="nl-BE" altLang="nl-BE" sz="2000" dirty="0">
                <a:latin typeface="Arial" panose="020B0604020202020204" pitchFamily="34" charset="0"/>
                <a:hlinkClick r:id="rId3"/>
              </a:rPr>
              <a:t>http://www.who-umc.org</a:t>
            </a:r>
            <a:r>
              <a:rPr lang="nl-BE" altLang="nl-BE" sz="2000" dirty="0">
                <a:latin typeface="Arial" panose="020B0604020202020204" pitchFamily="34" charset="0"/>
              </a:rPr>
              <a:t>          </a:t>
            </a:r>
            <a:r>
              <a:rPr lang="nl-BE" altLang="nl-BE" sz="2000" dirty="0">
                <a:latin typeface="Arial" panose="020B0604020202020204" pitchFamily="34" charset="0"/>
                <a:hlinkClick r:id="rId4"/>
              </a:rPr>
              <a:t>http://www.vigiaccess.org</a:t>
            </a:r>
            <a:r>
              <a:rPr lang="nl-BE" altLang="nl-BE" sz="2000" dirty="0">
                <a:latin typeface="Arial" panose="020B0604020202020204" pitchFamily="34" charset="0"/>
              </a:rPr>
              <a:t> </a:t>
            </a:r>
          </a:p>
          <a:p>
            <a:pPr lvl="1" eaLnBrk="1" hangingPunct="1">
              <a:lnSpc>
                <a:spcPct val="150000"/>
              </a:lnSpc>
              <a:buClr>
                <a:schemeClr val="accent1"/>
              </a:buClr>
              <a:buSzPct val="125000"/>
              <a:buFontTx/>
              <a:buChar char="•"/>
            </a:pPr>
            <a:r>
              <a:rPr lang="nl-BE" altLang="nl-BE" sz="2000" dirty="0">
                <a:latin typeface="Arial" panose="020B0604020202020204" pitchFamily="34" charset="0"/>
                <a:hlinkClick r:id="rId5"/>
              </a:rPr>
              <a:t>http://www.bcfi.be</a:t>
            </a:r>
            <a:r>
              <a:rPr lang="nl-BE" altLang="nl-BE" sz="2000" dirty="0">
                <a:latin typeface="Arial" panose="020B0604020202020204" pitchFamily="34" charset="0"/>
              </a:rPr>
              <a:t>                    </a:t>
            </a:r>
            <a:r>
              <a:rPr lang="nl-BE" altLang="nl-BE" sz="2000" dirty="0">
                <a:latin typeface="Arial" panose="020B0604020202020204" pitchFamily="34" charset="0"/>
                <a:hlinkClick r:id="rId6"/>
              </a:rPr>
              <a:t>http://www.farmacotherapeutischkompas.nl</a:t>
            </a:r>
            <a:r>
              <a:rPr lang="nl-BE" altLang="nl-BE" sz="2000" dirty="0">
                <a:latin typeface="Arial" panose="020B0604020202020204" pitchFamily="34" charset="0"/>
              </a:rPr>
              <a:t>  </a:t>
            </a:r>
          </a:p>
          <a:p>
            <a:pPr lvl="1" eaLnBrk="1" hangingPunct="1">
              <a:lnSpc>
                <a:spcPct val="150000"/>
              </a:lnSpc>
              <a:buClr>
                <a:schemeClr val="accent1"/>
              </a:buClr>
              <a:buSzPct val="125000"/>
              <a:buFontTx/>
              <a:buChar char="•"/>
            </a:pPr>
            <a:r>
              <a:rPr lang="nl-BE" altLang="nl-BE" sz="2000" dirty="0">
                <a:latin typeface="Arial" panose="020B0604020202020204" pitchFamily="34" charset="0"/>
                <a:hlinkClick r:id="rId7"/>
              </a:rPr>
              <a:t>http://www.fagg.be</a:t>
            </a:r>
            <a:r>
              <a:rPr lang="nl-BE" altLang="nl-BE" sz="2000" dirty="0">
                <a:latin typeface="Arial" panose="020B0604020202020204" pitchFamily="34" charset="0"/>
              </a:rPr>
              <a:t>                   </a:t>
            </a:r>
            <a:r>
              <a:rPr lang="nl-BE" altLang="nl-BE" sz="2000" dirty="0">
                <a:latin typeface="Arial" panose="020B0604020202020204" pitchFamily="34" charset="0"/>
                <a:hlinkClick r:id="rId8"/>
              </a:rPr>
              <a:t>http://www.lareb.nl</a:t>
            </a:r>
            <a:r>
              <a:rPr lang="nl-BE" altLang="nl-BE" sz="2000" dirty="0">
                <a:latin typeface="Arial" panose="020B0604020202020204" pitchFamily="34" charset="0"/>
              </a:rPr>
              <a:t>    </a:t>
            </a:r>
          </a:p>
          <a:p>
            <a:pPr lvl="1" eaLnBrk="1" hangingPunct="1">
              <a:lnSpc>
                <a:spcPct val="150000"/>
              </a:lnSpc>
              <a:buClr>
                <a:schemeClr val="accent1"/>
              </a:buClr>
              <a:buSzPct val="125000"/>
              <a:buFontTx/>
              <a:buChar char="•"/>
            </a:pPr>
            <a:r>
              <a:rPr lang="nl-BE" altLang="nl-BE" sz="2000" dirty="0">
                <a:latin typeface="Arial" panose="020B0604020202020204" pitchFamily="34" charset="0"/>
                <a:hlinkClick r:id="rId9"/>
              </a:rPr>
              <a:t>http://www.adrreports.eu</a:t>
            </a:r>
            <a:r>
              <a:rPr lang="nl-BE" altLang="nl-BE" sz="2000" dirty="0">
                <a:latin typeface="Arial" panose="020B0604020202020204" pitchFamily="34" charset="0"/>
              </a:rPr>
              <a:t> </a:t>
            </a:r>
          </a:p>
          <a:p>
            <a:pPr lvl="1" eaLnBrk="1" hangingPunct="1">
              <a:lnSpc>
                <a:spcPct val="150000"/>
              </a:lnSpc>
              <a:buClr>
                <a:schemeClr val="accent1"/>
              </a:buClr>
              <a:buSzPct val="125000"/>
              <a:buFontTx/>
              <a:buChar char="•"/>
            </a:pPr>
            <a:r>
              <a:rPr lang="nl-BE" altLang="nl-BE" sz="2000" dirty="0">
                <a:latin typeface="Arial" panose="020B0604020202020204" pitchFamily="34" charset="0"/>
                <a:hlinkClick r:id="rId10"/>
              </a:rPr>
              <a:t>http://www.medscape.com/resource/adverse-drug-events-reporting?src=rcupdate</a:t>
            </a:r>
            <a:endParaRPr lang="nl-BE" altLang="nl-BE" sz="2000" dirty="0">
              <a:latin typeface="Arial" panose="020B0604020202020204" pitchFamily="34" charset="0"/>
            </a:endParaRPr>
          </a:p>
          <a:p>
            <a:pPr eaLnBrk="1" hangingPunct="1">
              <a:lnSpc>
                <a:spcPct val="80000"/>
              </a:lnSpc>
              <a:buFont typeface="Wingdings" panose="05000000000000000000" pitchFamily="2" charset="2"/>
              <a:buNone/>
            </a:pPr>
            <a:endParaRPr lang="nl-BE" altLang="nl-BE" sz="1200" b="1" dirty="0">
              <a:latin typeface="Arial" panose="020B0604020202020204" pitchFamily="34" charset="0"/>
            </a:endParaRPr>
          </a:p>
          <a:p>
            <a:pPr lvl="1" eaLnBrk="1" hangingPunct="1">
              <a:lnSpc>
                <a:spcPct val="50000"/>
              </a:lnSpc>
              <a:buClr>
                <a:schemeClr val="tx1"/>
              </a:buClr>
              <a:buFont typeface="Symbol" panose="05050102010706020507" pitchFamily="18" charset="2"/>
              <a:buNone/>
            </a:pPr>
            <a:r>
              <a:rPr lang="nl-BE" altLang="nl-BE" sz="2800" b="1" dirty="0">
                <a:latin typeface="Arial" panose="020B0604020202020204" pitchFamily="34" charset="0"/>
              </a:rPr>
              <a:t>                             Melden </a:t>
            </a:r>
            <a:r>
              <a:rPr lang="nl-BE" altLang="nl-BE" sz="2800" b="1" dirty="0" err="1">
                <a:latin typeface="Arial" panose="020B0604020202020204" pitchFamily="34" charset="0"/>
              </a:rPr>
              <a:t>ADRs</a:t>
            </a:r>
            <a:endParaRPr lang="nl-BE" altLang="nl-BE" sz="2800" b="1" dirty="0">
              <a:latin typeface="Arial" panose="020B0604020202020204" pitchFamily="34" charset="0"/>
            </a:endParaRPr>
          </a:p>
          <a:p>
            <a:pPr eaLnBrk="1" hangingPunct="1">
              <a:lnSpc>
                <a:spcPct val="50000"/>
              </a:lnSpc>
              <a:buFont typeface="Wingdings" panose="05000000000000000000" pitchFamily="2" charset="2"/>
              <a:buNone/>
            </a:pPr>
            <a:r>
              <a:rPr lang="nl-BE" altLang="nl-BE" sz="3400" dirty="0">
                <a:latin typeface="Arial" panose="020B0604020202020204" pitchFamily="34" charset="0"/>
              </a:rPr>
              <a:t>	            	     </a:t>
            </a:r>
            <a:r>
              <a:rPr lang="nl-BE" altLang="nl-BE" sz="2000" dirty="0">
                <a:solidFill>
                  <a:srgbClr val="FF0000"/>
                </a:solidFill>
                <a:latin typeface="Arial" panose="020B0604020202020204" pitchFamily="34" charset="0"/>
              </a:rPr>
              <a:t>https://www.eenbijwerkingmelden.be</a:t>
            </a:r>
            <a:r>
              <a:rPr lang="en-US" altLang="nl-BE" sz="1600" dirty="0"/>
              <a:t> </a:t>
            </a:r>
            <a:endParaRPr lang="nl-BE" altLang="nl-BE" sz="1600" dirty="0">
              <a:latin typeface="Arial" panose="020B0604020202020204" pitchFamily="34" charset="0"/>
            </a:endParaRPr>
          </a:p>
          <a:p>
            <a:pPr eaLnBrk="1" hangingPunct="1">
              <a:lnSpc>
                <a:spcPct val="80000"/>
              </a:lnSpc>
              <a:buFont typeface="Wingdings" panose="05000000000000000000" pitchFamily="2" charset="2"/>
              <a:buNone/>
            </a:pPr>
            <a:r>
              <a:rPr lang="en-US" altLang="nl-BE" sz="1400" dirty="0">
                <a:latin typeface="Arial" panose="020B0604020202020204" pitchFamily="34" charset="0"/>
              </a:rPr>
              <a:t>			          </a:t>
            </a:r>
            <a:r>
              <a:rPr lang="nl-BE" altLang="nl-BE" sz="2000" dirty="0">
                <a:solidFill>
                  <a:srgbClr val="FF0000"/>
                </a:solidFill>
                <a:latin typeface="Arial" panose="020B0604020202020204" pitchFamily="34" charset="0"/>
              </a:rPr>
              <a:t>adversedrugreactions@fagg-afmps.be</a:t>
            </a:r>
          </a:p>
          <a:p>
            <a:pPr eaLnBrk="1" hangingPunct="1">
              <a:lnSpc>
                <a:spcPct val="80000"/>
              </a:lnSpc>
              <a:buFont typeface="Wingdings" panose="05000000000000000000" pitchFamily="2" charset="2"/>
              <a:buNone/>
            </a:pPr>
            <a:r>
              <a:rPr lang="nl-BE" altLang="nl-BE" sz="2000" dirty="0">
                <a:solidFill>
                  <a:srgbClr val="FF0000"/>
                </a:solidFill>
                <a:latin typeface="Arial" panose="020B0604020202020204" pitchFamily="34" charset="0"/>
              </a:rPr>
              <a:t>                                                    ADR@fagg.be</a:t>
            </a:r>
          </a:p>
          <a:p>
            <a:pPr eaLnBrk="1" hangingPunct="1">
              <a:lnSpc>
                <a:spcPct val="80000"/>
              </a:lnSpc>
              <a:buFont typeface="Wingdings" panose="05000000000000000000" pitchFamily="2" charset="2"/>
              <a:buNone/>
            </a:pPr>
            <a:endParaRPr lang="en-US" altLang="nl-BE" sz="1400" dirty="0">
              <a:latin typeface="Arial" panose="020B0604020202020204" pitchFamily="34" charset="0"/>
            </a:endParaRP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7577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46F44AA2-4911-4A4F-B210-B31ABA56E154}" type="slidenum">
              <a:rPr lang="nl-NL" altLang="nl-BE" sz="1000">
                <a:solidFill>
                  <a:srgbClr val="FFFFFF"/>
                </a:solidFill>
                <a:latin typeface="Arial" panose="020B0604020202020204" pitchFamily="34" charset="0"/>
              </a:rPr>
              <a:pPr>
                <a:spcBef>
                  <a:spcPct val="0"/>
                </a:spcBef>
                <a:buClrTx/>
                <a:buSzTx/>
                <a:buFontTx/>
                <a:buNone/>
              </a:pPr>
              <a:t>61</a:t>
            </a:fld>
            <a:endParaRPr lang="nl-NL" altLang="nl-BE" sz="1000">
              <a:solidFill>
                <a:srgbClr val="FFFFFF"/>
              </a:solidFill>
              <a:latin typeface="Arial" panose="020B0604020202020204" pitchFamily="34" charset="0"/>
            </a:endParaRPr>
          </a:p>
        </p:txBody>
      </p:sp>
      <p:sp>
        <p:nvSpPr>
          <p:cNvPr id="75780" name="Rectangle 2"/>
          <p:cNvSpPr>
            <a:spLocks noGrp="1" noChangeArrowheads="1"/>
          </p:cNvSpPr>
          <p:nvPr>
            <p:ph type="title"/>
          </p:nvPr>
        </p:nvSpPr>
        <p:spPr/>
        <p:txBody>
          <a:bodyPr/>
          <a:lstStyle/>
          <a:p>
            <a:pPr eaLnBrk="1" hangingPunct="1"/>
            <a:r>
              <a:rPr lang="nl-BE" altLang="nl-BE" sz="3000"/>
              <a:t>Informatie</a:t>
            </a:r>
            <a:endParaRPr lang="en-US" altLang="nl-BE" sz="3000"/>
          </a:p>
        </p:txBody>
      </p:sp>
      <p:sp>
        <p:nvSpPr>
          <p:cNvPr id="75781" name="Rectangle 5"/>
          <p:cNvSpPr>
            <a:spLocks noChangeArrowheads="1"/>
          </p:cNvSpPr>
          <p:nvPr/>
        </p:nvSpPr>
        <p:spPr bwMode="auto">
          <a:xfrm>
            <a:off x="1882776" y="1125538"/>
            <a:ext cx="8785225" cy="47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lvl1pPr marL="363538" indent="-363538">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eaLnBrk="1" hangingPunct="1">
              <a:buFont typeface="Wingdings" panose="05000000000000000000" pitchFamily="2" charset="2"/>
              <a:buNone/>
            </a:pPr>
            <a:r>
              <a:rPr lang="nl-BE" altLang="nl-BE" sz="2400" b="1">
                <a:latin typeface="Arial" panose="020B0604020202020204" pitchFamily="34" charset="0"/>
              </a:rPr>
              <a:t>Enkele referenties</a:t>
            </a:r>
          </a:p>
          <a:p>
            <a:pPr eaLnBrk="1" hangingPunct="1">
              <a:buFont typeface="Wingdings" panose="05000000000000000000" pitchFamily="2" charset="2"/>
              <a:buNone/>
            </a:pPr>
            <a:endParaRPr lang="nl-BE" altLang="nl-BE" sz="1000" b="1">
              <a:latin typeface="Arial" panose="020B0604020202020204" pitchFamily="34" charset="0"/>
            </a:endParaRPr>
          </a:p>
          <a:p>
            <a:pPr eaLnBrk="1" hangingPunct="1">
              <a:lnSpc>
                <a:spcPts val="2500"/>
              </a:lnSpc>
              <a:buSzTx/>
              <a:buFontTx/>
              <a:buChar char="•"/>
            </a:pPr>
            <a:r>
              <a:rPr lang="nl-BE" altLang="nl-BE" sz="1600">
                <a:latin typeface="Arial" panose="020B0604020202020204" pitchFamily="34" charset="0"/>
              </a:rPr>
              <a:t>WHO. International drug monitoring – the role of the hospital – a WHO report.  </a:t>
            </a:r>
            <a:r>
              <a:rPr lang="nl-BE" altLang="nl-BE" sz="1600" i="1">
                <a:latin typeface="Arial" panose="020B0604020202020204" pitchFamily="34" charset="0"/>
              </a:rPr>
              <a:t>Drug Intell Clin Pharm</a:t>
            </a:r>
            <a:r>
              <a:rPr lang="nl-BE" altLang="nl-BE" sz="1600">
                <a:latin typeface="Arial" panose="020B0604020202020204" pitchFamily="34" charset="0"/>
              </a:rPr>
              <a:t> 1970; 4: 101-110.</a:t>
            </a:r>
          </a:p>
          <a:p>
            <a:pPr eaLnBrk="1" hangingPunct="1">
              <a:lnSpc>
                <a:spcPts val="2500"/>
              </a:lnSpc>
              <a:buSzTx/>
              <a:buFontTx/>
              <a:buChar char="•"/>
            </a:pPr>
            <a:r>
              <a:rPr lang="en-US" altLang="nl-BE" sz="1600" i="1">
                <a:latin typeface="Arial" panose="020B0604020202020204" pitchFamily="34" charset="0"/>
              </a:rPr>
              <a:t>Martindale:</a:t>
            </a:r>
            <a:r>
              <a:rPr lang="en-US" altLang="nl-BE" sz="1600">
                <a:latin typeface="Arial" panose="020B0604020202020204" pitchFamily="34" charset="0"/>
              </a:rPr>
              <a:t> </a:t>
            </a:r>
            <a:r>
              <a:rPr lang="en-US" altLang="nl-BE" sz="1600" i="1">
                <a:latin typeface="Arial" panose="020B0604020202020204" pitchFamily="34" charset="0"/>
              </a:rPr>
              <a:t>The Complete Drug Reference</a:t>
            </a:r>
            <a:r>
              <a:rPr lang="en-US" altLang="nl-BE" sz="1600">
                <a:latin typeface="Arial" panose="020B0604020202020204" pitchFamily="34" charset="0"/>
              </a:rPr>
              <a:t>, London: Pharmaceutical Press.</a:t>
            </a:r>
          </a:p>
          <a:p>
            <a:pPr eaLnBrk="1" hangingPunct="1">
              <a:lnSpc>
                <a:spcPts val="2500"/>
              </a:lnSpc>
              <a:buSzTx/>
              <a:buFontTx/>
              <a:buChar char="•"/>
            </a:pPr>
            <a:r>
              <a:rPr lang="en-US" altLang="nl-BE" sz="1600" i="1">
                <a:latin typeface="Arial" panose="020B0604020202020204" pitchFamily="34" charset="0"/>
              </a:rPr>
              <a:t>American Hospital Formulary Service</a:t>
            </a:r>
            <a:r>
              <a:rPr lang="en-US" altLang="nl-BE" sz="1600">
                <a:latin typeface="Arial" panose="020B0604020202020204" pitchFamily="34" charset="0"/>
              </a:rPr>
              <a:t>: American Society of Health-System Pharmacist, 2019.</a:t>
            </a:r>
          </a:p>
          <a:p>
            <a:pPr eaLnBrk="1" hangingPunct="1">
              <a:lnSpc>
                <a:spcPts val="2500"/>
              </a:lnSpc>
              <a:buSzTx/>
              <a:buFontTx/>
              <a:buChar char="•"/>
            </a:pPr>
            <a:r>
              <a:rPr lang="en-US" altLang="nl-BE" sz="1600">
                <a:latin typeface="Arial" panose="020B0604020202020204" pitchFamily="34" charset="0"/>
              </a:rPr>
              <a:t>Lee A.  </a:t>
            </a:r>
            <a:r>
              <a:rPr lang="en-US" altLang="nl-BE" sz="1600" i="1">
                <a:latin typeface="Arial" panose="020B0604020202020204" pitchFamily="34" charset="0"/>
              </a:rPr>
              <a:t>Adverse Drug Reactions</a:t>
            </a:r>
            <a:r>
              <a:rPr lang="en-US" altLang="nl-BE" sz="1600">
                <a:latin typeface="Arial" panose="020B0604020202020204" pitchFamily="34" charset="0"/>
              </a:rPr>
              <a:t>, 2nd edn. London: Pharmaceutical Press, 2005.</a:t>
            </a:r>
          </a:p>
          <a:p>
            <a:pPr eaLnBrk="1" hangingPunct="1">
              <a:lnSpc>
                <a:spcPts val="2500"/>
              </a:lnSpc>
              <a:buSzTx/>
              <a:buFontTx/>
              <a:buChar char="•"/>
            </a:pPr>
            <a:r>
              <a:rPr lang="en-US" altLang="nl-BE" sz="1600">
                <a:latin typeface="Arial" panose="020B0604020202020204" pitchFamily="34" charset="0"/>
              </a:rPr>
              <a:t>Aronson J K, ed.  </a:t>
            </a:r>
            <a:r>
              <a:rPr lang="en-US" altLang="nl-BE" sz="1600" i="1">
                <a:latin typeface="Arial" panose="020B0604020202020204" pitchFamily="34" charset="0"/>
              </a:rPr>
              <a:t>Meyler’s Side Effects of Drugs</a:t>
            </a:r>
            <a:r>
              <a:rPr lang="en-US" altLang="nl-BE" sz="1600">
                <a:latin typeface="Arial" panose="020B0604020202020204" pitchFamily="34" charset="0"/>
              </a:rPr>
              <a:t>, 16th edn. London: Elsevier, 2015.</a:t>
            </a:r>
          </a:p>
          <a:p>
            <a:pPr eaLnBrk="1" hangingPunct="1">
              <a:lnSpc>
                <a:spcPts val="2500"/>
              </a:lnSpc>
              <a:buSzTx/>
              <a:buFontTx/>
              <a:buChar char="•"/>
            </a:pPr>
            <a:r>
              <a:rPr lang="en-US" altLang="nl-BE" sz="1600">
                <a:latin typeface="Arial" panose="020B0604020202020204" pitchFamily="34" charset="0"/>
              </a:rPr>
              <a:t>Preston C L, ed. </a:t>
            </a:r>
            <a:r>
              <a:rPr lang="en-US" altLang="nl-BE" sz="1600" i="1">
                <a:latin typeface="Arial" panose="020B0604020202020204" pitchFamily="34" charset="0"/>
              </a:rPr>
              <a:t>Stockley’s Drug Interactions</a:t>
            </a:r>
            <a:r>
              <a:rPr lang="en-US" altLang="nl-BE" sz="1600">
                <a:latin typeface="Arial" panose="020B0604020202020204" pitchFamily="34" charset="0"/>
              </a:rPr>
              <a:t>, 12th edn. London: Pharmaceutical Press, 2019.</a:t>
            </a:r>
          </a:p>
          <a:p>
            <a:pPr eaLnBrk="1" hangingPunct="1">
              <a:lnSpc>
                <a:spcPts val="2500"/>
              </a:lnSpc>
              <a:buSzTx/>
              <a:buFontTx/>
              <a:buChar char="•"/>
            </a:pPr>
            <a:r>
              <a:rPr lang="en-US" altLang="nl-BE" sz="1600">
                <a:latin typeface="Arial" panose="020B0604020202020204" pitchFamily="34" charset="0"/>
              </a:rPr>
              <a:t>Hansten P &amp; Horn J. </a:t>
            </a:r>
            <a:r>
              <a:rPr lang="nl-BE" altLang="nl-BE" sz="1600" i="1">
                <a:latin typeface="Arial" panose="020B0604020202020204" pitchFamily="34" charset="0"/>
              </a:rPr>
              <a:t>Top 100 Drug Interactions: A Guide to Patient Management</a:t>
            </a:r>
            <a:r>
              <a:rPr lang="en-US" altLang="nl-BE" sz="1600">
                <a:latin typeface="Arial" panose="020B0604020202020204" pitchFamily="34" charset="0"/>
              </a:rPr>
              <a:t>: edition 2019.</a:t>
            </a:r>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F3CBC-6921-4459-24A1-E907096FF238}"/>
              </a:ext>
            </a:extLst>
          </p:cNvPr>
          <p:cNvSpPr>
            <a:spLocks noGrp="1"/>
          </p:cNvSpPr>
          <p:nvPr>
            <p:ph type="title"/>
          </p:nvPr>
        </p:nvSpPr>
        <p:spPr/>
        <p:txBody>
          <a:bodyPr/>
          <a:lstStyle/>
          <a:p>
            <a:r>
              <a:rPr lang="nl-BE" dirty="0"/>
              <a:t>En nu aan de slag</a:t>
            </a:r>
          </a:p>
        </p:txBody>
      </p:sp>
      <p:sp>
        <p:nvSpPr>
          <p:cNvPr id="3" name="Tijdelijke aanduiding voor inhoud 2">
            <a:extLst>
              <a:ext uri="{FF2B5EF4-FFF2-40B4-BE49-F238E27FC236}">
                <a16:creationId xmlns:a16="http://schemas.microsoft.com/office/drawing/2014/main" id="{BFC019C5-A5E5-EF46-5AA6-8F4EDEB9D1F7}"/>
              </a:ext>
            </a:extLst>
          </p:cNvPr>
          <p:cNvSpPr>
            <a:spLocks noGrp="1"/>
          </p:cNvSpPr>
          <p:nvPr>
            <p:ph idx="1"/>
          </p:nvPr>
        </p:nvSpPr>
        <p:spPr/>
        <p:txBody>
          <a:bodyPr/>
          <a:lstStyle/>
          <a:p>
            <a:r>
              <a:rPr lang="nl-BE" dirty="0"/>
              <a:t>Indienen van aanvraag</a:t>
            </a:r>
            <a:br>
              <a:rPr lang="nl-BE" dirty="0"/>
            </a:br>
            <a:r>
              <a:rPr lang="nl-BE" dirty="0"/>
              <a:t/>
            </a:r>
            <a:br>
              <a:rPr lang="nl-BE" dirty="0"/>
            </a:br>
            <a:r>
              <a:rPr lang="nl-BE" sz="1800" dirty="0">
                <a:solidFill>
                  <a:srgbClr val="FF0000"/>
                </a:solidFill>
                <a:hlinkClick r:id="rId3"/>
              </a:rPr>
              <a:t>https://www.riziv.fgov.be/nl/themas/zorgkwaliteit/geneesmiddelen/medisch-farmaceutisch-overleg/Paginas/lokaal-project.aspx</a:t>
            </a:r>
            <a:r>
              <a:rPr lang="nl-BE" sz="1800" dirty="0">
                <a:solidFill>
                  <a:srgbClr val="FF0000"/>
                </a:solidFill>
              </a:rPr>
              <a:t/>
            </a:r>
            <a:br>
              <a:rPr lang="nl-BE" sz="1800" dirty="0">
                <a:solidFill>
                  <a:srgbClr val="FF0000"/>
                </a:solidFill>
              </a:rPr>
            </a:br>
            <a:r>
              <a:rPr lang="nl-BE" sz="1800" dirty="0">
                <a:solidFill>
                  <a:srgbClr val="FF0000"/>
                </a:solidFill>
              </a:rPr>
              <a:t/>
            </a:r>
            <a:br>
              <a:rPr lang="nl-BE" sz="1800" dirty="0">
                <a:solidFill>
                  <a:srgbClr val="FF0000"/>
                </a:solidFill>
              </a:rPr>
            </a:br>
            <a:r>
              <a:rPr lang="nl-BE" sz="1400" dirty="0"/>
              <a:t>hulp via beroepsorganisatie (Domus Medica of APB/KAVA)</a:t>
            </a:r>
            <a:br>
              <a:rPr lang="nl-BE" sz="1400" dirty="0"/>
            </a:br>
            <a:endParaRPr lang="nl-BE" sz="1400" dirty="0"/>
          </a:p>
          <a:p>
            <a:r>
              <a:rPr lang="nl-BE" dirty="0"/>
              <a:t>Voorwaarden financiering</a:t>
            </a:r>
            <a:br>
              <a:rPr lang="nl-BE" dirty="0"/>
            </a:br>
            <a:r>
              <a:rPr lang="nl-BE" dirty="0"/>
              <a:t/>
            </a:r>
            <a:br>
              <a:rPr lang="nl-BE" dirty="0"/>
            </a:br>
            <a:r>
              <a:rPr lang="nl-BE" sz="1800" dirty="0"/>
              <a:t>500 €	aanvraag + goedkeuring</a:t>
            </a:r>
            <a:br>
              <a:rPr lang="nl-BE" sz="1800" dirty="0"/>
            </a:br>
            <a:r>
              <a:rPr lang="nl-BE" sz="1800" dirty="0"/>
              <a:t>600 €	moderator</a:t>
            </a:r>
            <a:br>
              <a:rPr lang="nl-BE" sz="1800" dirty="0"/>
            </a:br>
            <a:r>
              <a:rPr lang="nl-BE" sz="1800" dirty="0"/>
              <a:t>500 	€	na verslag + goedkeuring</a:t>
            </a:r>
            <a:br>
              <a:rPr lang="nl-BE" sz="1800" dirty="0"/>
            </a:br>
            <a:r>
              <a:rPr lang="nl-BE" sz="1800" dirty="0">
                <a:solidFill>
                  <a:srgbClr val="FF0000"/>
                </a:solidFill>
              </a:rPr>
              <a:t>900 	€	na verslag effect(meting) + goedkeuring </a:t>
            </a:r>
            <a:br>
              <a:rPr lang="nl-BE" sz="1800" dirty="0">
                <a:solidFill>
                  <a:srgbClr val="FF0000"/>
                </a:solidFill>
              </a:rPr>
            </a:br>
            <a:r>
              <a:rPr lang="nl-BE" sz="1800" dirty="0"/>
              <a:t/>
            </a:r>
            <a:br>
              <a:rPr lang="nl-BE" sz="1800" dirty="0"/>
            </a:br>
            <a:r>
              <a:rPr lang="nl-BE" sz="1800" dirty="0"/>
              <a:t>voorbeelden documenten op website MFO RIZIV</a:t>
            </a:r>
          </a:p>
          <a:p>
            <a:pPr marL="0" indent="0">
              <a:buNone/>
            </a:pPr>
            <a:r>
              <a:rPr lang="nl-BE" dirty="0"/>
              <a:t>	</a:t>
            </a:r>
          </a:p>
          <a:p>
            <a:endParaRPr lang="nl-BE" dirty="0"/>
          </a:p>
        </p:txBody>
      </p:sp>
      <p:sp>
        <p:nvSpPr>
          <p:cNvPr id="4" name="Tijdelijke aanduiding voor voettekst 3">
            <a:extLst>
              <a:ext uri="{FF2B5EF4-FFF2-40B4-BE49-F238E27FC236}">
                <a16:creationId xmlns:a16="http://schemas.microsoft.com/office/drawing/2014/main" id="{3109B4D1-432B-251F-4D45-4D0F92157EC3}"/>
              </a:ext>
            </a:extLst>
          </p:cNvPr>
          <p:cNvSpPr>
            <a:spLocks noGrp="1"/>
          </p:cNvSpPr>
          <p:nvPr>
            <p:ph type="ftr" sz="quarter" idx="10"/>
          </p:nvPr>
        </p:nvSpPr>
        <p:spPr/>
        <p:txBody>
          <a:bodyPr/>
          <a:lstStyle/>
          <a:p>
            <a:pPr>
              <a:defRPr/>
            </a:pPr>
            <a:r>
              <a:rPr lang="nl-NL" dirty="0"/>
              <a:t>Webinar Domus Medica - </a:t>
            </a:r>
            <a:r>
              <a:rPr lang="nl-NL" dirty="0" err="1"/>
              <a:t>Farmacovigilantie</a:t>
            </a:r>
            <a:endParaRPr lang="nl-NL" dirty="0"/>
          </a:p>
        </p:txBody>
      </p:sp>
      <p:sp>
        <p:nvSpPr>
          <p:cNvPr id="5" name="Tijdelijke aanduiding voor dianummer 4">
            <a:extLst>
              <a:ext uri="{FF2B5EF4-FFF2-40B4-BE49-F238E27FC236}">
                <a16:creationId xmlns:a16="http://schemas.microsoft.com/office/drawing/2014/main" id="{905DECA9-5ACB-F34F-A2F5-D437DD878B0E}"/>
              </a:ext>
            </a:extLst>
          </p:cNvPr>
          <p:cNvSpPr>
            <a:spLocks noGrp="1"/>
          </p:cNvSpPr>
          <p:nvPr>
            <p:ph type="sldNum" sz="quarter" idx="11"/>
          </p:nvPr>
        </p:nvSpPr>
        <p:spPr/>
        <p:txBody>
          <a:bodyPr/>
          <a:lstStyle/>
          <a:p>
            <a:pPr>
              <a:defRPr/>
            </a:pPr>
            <a:fld id="{3292B981-8E97-4F70-B2F5-6D790BC97347}" type="slidenum">
              <a:rPr lang="nl-NL" altLang="nl-BE" smtClean="0"/>
              <a:pPr>
                <a:defRPr/>
              </a:pPr>
              <a:t>62</a:t>
            </a:fld>
            <a:endParaRPr lang="nl-NL" altLang="nl-BE"/>
          </a:p>
        </p:txBody>
      </p:sp>
      <p:sp>
        <p:nvSpPr>
          <p:cNvPr id="6" name="Tijdelijke aanduiding voor datum 5">
            <a:extLst>
              <a:ext uri="{FF2B5EF4-FFF2-40B4-BE49-F238E27FC236}">
                <a16:creationId xmlns:a16="http://schemas.microsoft.com/office/drawing/2014/main" id="{91E096DD-67ED-0727-FAC1-AA9C35CEDBAA}"/>
              </a:ext>
            </a:extLst>
          </p:cNvPr>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32415103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67B15-4B99-0EEC-8AB3-57E66A5C6024}"/>
              </a:ext>
            </a:extLst>
          </p:cNvPr>
          <p:cNvSpPr>
            <a:spLocks noGrp="1"/>
          </p:cNvSpPr>
          <p:nvPr>
            <p:ph type="title"/>
          </p:nvPr>
        </p:nvSpPr>
        <p:spPr/>
        <p:txBody>
          <a:bodyPr/>
          <a:lstStyle/>
          <a:p>
            <a:r>
              <a:rPr lang="nl-BE" dirty="0"/>
              <a:t>Twee vergaderingen</a:t>
            </a:r>
          </a:p>
        </p:txBody>
      </p:sp>
      <p:sp>
        <p:nvSpPr>
          <p:cNvPr id="3" name="Tijdelijke aanduiding voor inhoud 2">
            <a:extLst>
              <a:ext uri="{FF2B5EF4-FFF2-40B4-BE49-F238E27FC236}">
                <a16:creationId xmlns:a16="http://schemas.microsoft.com/office/drawing/2014/main" id="{25215D2F-56A0-011B-8743-89BB5C6D14A2}"/>
              </a:ext>
            </a:extLst>
          </p:cNvPr>
          <p:cNvSpPr>
            <a:spLocks noGrp="1"/>
          </p:cNvSpPr>
          <p:nvPr>
            <p:ph idx="1"/>
          </p:nvPr>
        </p:nvSpPr>
        <p:spPr>
          <a:xfrm>
            <a:off x="719667" y="1196752"/>
            <a:ext cx="10809817" cy="4767263"/>
          </a:xfrm>
        </p:spPr>
        <p:txBody>
          <a:bodyPr/>
          <a:lstStyle/>
          <a:p>
            <a:r>
              <a:rPr lang="nl-BE" dirty="0"/>
              <a:t>Van informatie/educatie, naar verbetering van zorg</a:t>
            </a:r>
            <a:br>
              <a:rPr lang="nl-BE" dirty="0"/>
            </a:br>
            <a:endParaRPr lang="nl-BE" dirty="0"/>
          </a:p>
          <a:p>
            <a:r>
              <a:rPr lang="nl-BE" dirty="0" err="1"/>
              <a:t>Info-vergadering</a:t>
            </a:r>
            <a:r>
              <a:rPr lang="nl-BE" dirty="0"/>
              <a:t/>
            </a:r>
            <a:br>
              <a:rPr lang="nl-BE" dirty="0"/>
            </a:br>
            <a:r>
              <a:rPr lang="nl-BE" sz="1800" dirty="0"/>
              <a:t>- vaststellingen</a:t>
            </a:r>
            <a:br>
              <a:rPr lang="nl-BE" sz="1800" dirty="0"/>
            </a:br>
            <a:r>
              <a:rPr lang="nl-BE" sz="1800" dirty="0"/>
              <a:t>- aandachtspunten / bezorgdheden / knelpunten</a:t>
            </a:r>
            <a:br>
              <a:rPr lang="nl-BE" sz="1800" dirty="0"/>
            </a:br>
            <a:r>
              <a:rPr lang="nl-BE" sz="1800" dirty="0"/>
              <a:t>- suggesties / adviezen / oplossingen</a:t>
            </a:r>
            <a:br>
              <a:rPr lang="nl-BE" sz="1800" dirty="0"/>
            </a:br>
            <a:r>
              <a:rPr lang="nl-BE" sz="1800" dirty="0"/>
              <a:t/>
            </a:r>
            <a:br>
              <a:rPr lang="nl-BE" sz="1800" dirty="0"/>
            </a:br>
            <a:r>
              <a:rPr lang="nl-BE" sz="1800" dirty="0">
                <a:sym typeface="Wingdings" panose="05000000000000000000" pitchFamily="2" charset="2"/>
              </a:rPr>
              <a:t> besluiten, prioriteiten, afspraken</a:t>
            </a:r>
            <a:br>
              <a:rPr lang="nl-BE" sz="1800" dirty="0">
                <a:sym typeface="Wingdings" panose="05000000000000000000" pitchFamily="2" charset="2"/>
              </a:rPr>
            </a:br>
            <a:r>
              <a:rPr lang="nl-BE" sz="1800" dirty="0">
                <a:sym typeface="Wingdings" panose="05000000000000000000" pitchFamily="2" charset="2"/>
              </a:rPr>
              <a:t> </a:t>
            </a:r>
            <a:r>
              <a:rPr lang="nl-BE" sz="1800" dirty="0">
                <a:solidFill>
                  <a:srgbClr val="FF0000"/>
                </a:solidFill>
                <a:sym typeface="Wingdings" panose="05000000000000000000" pitchFamily="2" charset="2"/>
              </a:rPr>
              <a:t>indicatoren</a:t>
            </a:r>
          </a:p>
          <a:p>
            <a:endParaRPr lang="nl-BE" sz="1800" dirty="0"/>
          </a:p>
          <a:p>
            <a:r>
              <a:rPr lang="nl-BE" dirty="0"/>
              <a:t>Opvolgvergadering</a:t>
            </a:r>
          </a:p>
          <a:p>
            <a:endParaRPr lang="nl-BE" dirty="0"/>
          </a:p>
        </p:txBody>
      </p:sp>
      <p:sp>
        <p:nvSpPr>
          <p:cNvPr id="4" name="Tijdelijke aanduiding voor voettekst 3">
            <a:extLst>
              <a:ext uri="{FF2B5EF4-FFF2-40B4-BE49-F238E27FC236}">
                <a16:creationId xmlns:a16="http://schemas.microsoft.com/office/drawing/2014/main" id="{205BBE53-1B60-5C88-6D00-E22149221925}"/>
              </a:ext>
            </a:extLst>
          </p:cNvPr>
          <p:cNvSpPr>
            <a:spLocks noGrp="1"/>
          </p:cNvSpPr>
          <p:nvPr>
            <p:ph type="ftr" sz="quarter" idx="10"/>
          </p:nvPr>
        </p:nvSpPr>
        <p:spPr/>
        <p:txBody>
          <a:bodyPr/>
          <a:lstStyle/>
          <a:p>
            <a:pPr>
              <a:defRPr/>
            </a:pPr>
            <a:r>
              <a:rPr lang="nl-NL"/>
              <a:t>Webinar Domus Medica - Farmacovigilantie</a:t>
            </a:r>
          </a:p>
        </p:txBody>
      </p:sp>
      <p:sp>
        <p:nvSpPr>
          <p:cNvPr id="5" name="Tijdelijke aanduiding voor dianummer 4">
            <a:extLst>
              <a:ext uri="{FF2B5EF4-FFF2-40B4-BE49-F238E27FC236}">
                <a16:creationId xmlns:a16="http://schemas.microsoft.com/office/drawing/2014/main" id="{08CB1B4C-6EDD-C83E-200B-D0F8437EA2EB}"/>
              </a:ext>
            </a:extLst>
          </p:cNvPr>
          <p:cNvSpPr>
            <a:spLocks noGrp="1"/>
          </p:cNvSpPr>
          <p:nvPr>
            <p:ph type="sldNum" sz="quarter" idx="11"/>
          </p:nvPr>
        </p:nvSpPr>
        <p:spPr/>
        <p:txBody>
          <a:bodyPr/>
          <a:lstStyle/>
          <a:p>
            <a:pPr>
              <a:defRPr/>
            </a:pPr>
            <a:fld id="{3292B981-8E97-4F70-B2F5-6D790BC97347}" type="slidenum">
              <a:rPr lang="nl-NL" altLang="nl-BE" smtClean="0"/>
              <a:pPr>
                <a:defRPr/>
              </a:pPr>
              <a:t>63</a:t>
            </a:fld>
            <a:endParaRPr lang="nl-NL" altLang="nl-BE"/>
          </a:p>
        </p:txBody>
      </p:sp>
      <p:sp>
        <p:nvSpPr>
          <p:cNvPr id="6" name="Tijdelijke aanduiding voor datum 5">
            <a:extLst>
              <a:ext uri="{FF2B5EF4-FFF2-40B4-BE49-F238E27FC236}">
                <a16:creationId xmlns:a16="http://schemas.microsoft.com/office/drawing/2014/main" id="{2BD97F28-F386-9EB2-402F-4B3D2BB177D2}"/>
              </a:ext>
            </a:extLst>
          </p:cNvPr>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28370709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49DDA-C0FE-AC51-5830-033C6D4A0E4C}"/>
              </a:ext>
            </a:extLst>
          </p:cNvPr>
          <p:cNvSpPr>
            <a:spLocks noGrp="1"/>
          </p:cNvSpPr>
          <p:nvPr>
            <p:ph type="title"/>
          </p:nvPr>
        </p:nvSpPr>
        <p:spPr/>
        <p:txBody>
          <a:bodyPr/>
          <a:lstStyle/>
          <a:p>
            <a:r>
              <a:rPr lang="nl-BE" dirty="0"/>
              <a:t>Indicatoren</a:t>
            </a:r>
          </a:p>
        </p:txBody>
      </p:sp>
      <p:sp>
        <p:nvSpPr>
          <p:cNvPr id="3" name="Tijdelijke aanduiding voor inhoud 2">
            <a:extLst>
              <a:ext uri="{FF2B5EF4-FFF2-40B4-BE49-F238E27FC236}">
                <a16:creationId xmlns:a16="http://schemas.microsoft.com/office/drawing/2014/main" id="{A22CB7D8-272B-E73E-A4C2-A6A1A0FD1B63}"/>
              </a:ext>
            </a:extLst>
          </p:cNvPr>
          <p:cNvSpPr>
            <a:spLocks noGrp="1"/>
          </p:cNvSpPr>
          <p:nvPr>
            <p:ph idx="1"/>
          </p:nvPr>
        </p:nvSpPr>
        <p:spPr/>
        <p:txBody>
          <a:bodyPr/>
          <a:lstStyle/>
          <a:p>
            <a:r>
              <a:rPr lang="nl-BE" dirty="0"/>
              <a:t>Meetbare elementen in de zorg die</a:t>
            </a:r>
            <a:br>
              <a:rPr lang="nl-BE" dirty="0"/>
            </a:br>
            <a:r>
              <a:rPr lang="nl-BE" dirty="0"/>
              <a:t> </a:t>
            </a:r>
            <a:br>
              <a:rPr lang="nl-BE" dirty="0"/>
            </a:br>
            <a:r>
              <a:rPr lang="nl-BE" dirty="0"/>
              <a:t>- die ontstaan uit observaties, problemen</a:t>
            </a:r>
            <a:br>
              <a:rPr lang="nl-BE" dirty="0"/>
            </a:br>
            <a:r>
              <a:rPr lang="nl-BE" dirty="0"/>
              <a:t>- die discussie op gang brengen</a:t>
            </a:r>
            <a:br>
              <a:rPr lang="nl-BE" dirty="0"/>
            </a:br>
            <a:r>
              <a:rPr lang="nl-BE" dirty="0"/>
              <a:t>- waarvoor zorgverbetering realiseerbaar is</a:t>
            </a:r>
            <a:br>
              <a:rPr lang="nl-BE" dirty="0"/>
            </a:br>
            <a:r>
              <a:rPr lang="nl-BE" dirty="0"/>
              <a:t>- die </a:t>
            </a:r>
            <a:r>
              <a:rPr lang="nl-BE" dirty="0" err="1"/>
              <a:t>opvolgbaar</a:t>
            </a:r>
            <a:r>
              <a:rPr lang="nl-BE" dirty="0"/>
              <a:t> zijn in de tijd</a:t>
            </a:r>
            <a:br>
              <a:rPr lang="nl-BE" dirty="0"/>
            </a:br>
            <a:r>
              <a:rPr lang="nl-BE" dirty="0"/>
              <a:t>- die meetbaar zijn (SMART)		</a:t>
            </a:r>
            <a:r>
              <a:rPr lang="nl-BE" sz="1800" dirty="0"/>
              <a:t>voor- en nameting</a:t>
            </a:r>
          </a:p>
          <a:p>
            <a:endParaRPr lang="nl-BE" dirty="0"/>
          </a:p>
          <a:p>
            <a:endParaRPr lang="nl-BE" dirty="0"/>
          </a:p>
          <a:p>
            <a:pPr marL="0" indent="0" algn="r">
              <a:buNone/>
            </a:pPr>
            <a:r>
              <a:rPr lang="nl-BE" dirty="0">
                <a:solidFill>
                  <a:srgbClr val="FF0000"/>
                </a:solidFill>
              </a:rPr>
              <a:t>(PDCA-cyclus – Audit)</a:t>
            </a:r>
          </a:p>
        </p:txBody>
      </p:sp>
      <p:sp>
        <p:nvSpPr>
          <p:cNvPr id="4" name="Tijdelijke aanduiding voor voettekst 3">
            <a:extLst>
              <a:ext uri="{FF2B5EF4-FFF2-40B4-BE49-F238E27FC236}">
                <a16:creationId xmlns:a16="http://schemas.microsoft.com/office/drawing/2014/main" id="{FEA2F329-F754-3558-B47B-7B52C69ADA1C}"/>
              </a:ext>
            </a:extLst>
          </p:cNvPr>
          <p:cNvSpPr>
            <a:spLocks noGrp="1"/>
          </p:cNvSpPr>
          <p:nvPr>
            <p:ph type="ftr" sz="quarter" idx="10"/>
          </p:nvPr>
        </p:nvSpPr>
        <p:spPr/>
        <p:txBody>
          <a:bodyPr/>
          <a:lstStyle/>
          <a:p>
            <a:pPr>
              <a:defRPr/>
            </a:pPr>
            <a:r>
              <a:rPr lang="nl-NL"/>
              <a:t>Webinar Domus Medica - Farmacovigilantie</a:t>
            </a:r>
          </a:p>
        </p:txBody>
      </p:sp>
      <p:sp>
        <p:nvSpPr>
          <p:cNvPr id="5" name="Tijdelijke aanduiding voor dianummer 4">
            <a:extLst>
              <a:ext uri="{FF2B5EF4-FFF2-40B4-BE49-F238E27FC236}">
                <a16:creationId xmlns:a16="http://schemas.microsoft.com/office/drawing/2014/main" id="{B589822D-9A44-1029-F69C-1AA7B8A47C97}"/>
              </a:ext>
            </a:extLst>
          </p:cNvPr>
          <p:cNvSpPr>
            <a:spLocks noGrp="1"/>
          </p:cNvSpPr>
          <p:nvPr>
            <p:ph type="sldNum" sz="quarter" idx="11"/>
          </p:nvPr>
        </p:nvSpPr>
        <p:spPr/>
        <p:txBody>
          <a:bodyPr/>
          <a:lstStyle/>
          <a:p>
            <a:pPr>
              <a:defRPr/>
            </a:pPr>
            <a:fld id="{3292B981-8E97-4F70-B2F5-6D790BC97347}" type="slidenum">
              <a:rPr lang="nl-NL" altLang="nl-BE" smtClean="0"/>
              <a:pPr>
                <a:defRPr/>
              </a:pPr>
              <a:t>64</a:t>
            </a:fld>
            <a:endParaRPr lang="nl-NL" altLang="nl-BE"/>
          </a:p>
        </p:txBody>
      </p:sp>
      <p:sp>
        <p:nvSpPr>
          <p:cNvPr id="6" name="Tijdelijke aanduiding voor datum 5">
            <a:extLst>
              <a:ext uri="{FF2B5EF4-FFF2-40B4-BE49-F238E27FC236}">
                <a16:creationId xmlns:a16="http://schemas.microsoft.com/office/drawing/2014/main" id="{4E170DDD-416F-0C8E-5005-983ABC86A72D}"/>
              </a:ext>
            </a:extLst>
          </p:cNvPr>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32244084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D8A15-8B2F-81E5-AC52-1B4EF519C3DD}"/>
              </a:ext>
            </a:extLst>
          </p:cNvPr>
          <p:cNvSpPr>
            <a:spLocks noGrp="1"/>
          </p:cNvSpPr>
          <p:nvPr>
            <p:ph type="title"/>
          </p:nvPr>
        </p:nvSpPr>
        <p:spPr/>
        <p:txBody>
          <a:bodyPr/>
          <a:lstStyle/>
          <a:p>
            <a:r>
              <a:rPr lang="nl-BE" dirty="0"/>
              <a:t>Voorbeelden voor thema </a:t>
            </a:r>
            <a:r>
              <a:rPr lang="nl-BE" dirty="0" err="1"/>
              <a:t>farmacovigilantie</a:t>
            </a:r>
            <a:endParaRPr lang="nl-BE" dirty="0"/>
          </a:p>
        </p:txBody>
      </p:sp>
      <p:sp>
        <p:nvSpPr>
          <p:cNvPr id="3" name="Tijdelijke aanduiding voor inhoud 2">
            <a:extLst>
              <a:ext uri="{FF2B5EF4-FFF2-40B4-BE49-F238E27FC236}">
                <a16:creationId xmlns:a16="http://schemas.microsoft.com/office/drawing/2014/main" id="{50752114-006D-FAD1-8034-E14A80EF7879}"/>
              </a:ext>
            </a:extLst>
          </p:cNvPr>
          <p:cNvSpPr>
            <a:spLocks noGrp="1"/>
          </p:cNvSpPr>
          <p:nvPr>
            <p:ph idx="1"/>
          </p:nvPr>
        </p:nvSpPr>
        <p:spPr/>
        <p:txBody>
          <a:bodyPr/>
          <a:lstStyle/>
          <a:p>
            <a:r>
              <a:rPr lang="nl-BE" sz="2400" dirty="0"/>
              <a:t>aantal keer (per week) dat een </a:t>
            </a:r>
            <a:r>
              <a:rPr lang="nl-BE" sz="2400" dirty="0" err="1"/>
              <a:t>geneesmiddelgerelateerd</a:t>
            </a:r>
            <a:r>
              <a:rPr lang="nl-BE" sz="2400" dirty="0"/>
              <a:t> probleem (van een bepaalde geneesmiddelengroep) werd onderkend door arts of apotheker (met telkens de documentatie ervan, de actie die ondernomen werd ...)</a:t>
            </a:r>
          </a:p>
          <a:p>
            <a:r>
              <a:rPr lang="nl-BE" sz="2400" dirty="0"/>
              <a:t>aantal keer dat een apotheker de arts heeft gecontacteerd rond een ADE, ADR of SE (ook weer: met documentatie)</a:t>
            </a:r>
          </a:p>
          <a:p>
            <a:r>
              <a:rPr lang="nl-BE" sz="2400" dirty="0"/>
              <a:t>aantal keer dat er bij een voorschrift of aflevering van </a:t>
            </a:r>
            <a:r>
              <a:rPr lang="nl-BE" sz="2400" dirty="0" err="1" smtClean="0"/>
              <a:t>Motilium</a:t>
            </a:r>
            <a:r>
              <a:rPr lang="nl-BE" sz="2400" dirty="0" smtClean="0"/>
              <a:t> </a:t>
            </a:r>
            <a:r>
              <a:rPr lang="nl-BE" sz="2400" dirty="0"/>
              <a:t>(of een andere molecule) een advies werd geformuleerd (door arts of apotheker)</a:t>
            </a:r>
          </a:p>
          <a:p>
            <a:r>
              <a:rPr lang="nl-BE" sz="2400" dirty="0"/>
              <a:t>aantal keer dat een melding werd gedaan aan het FAGG</a:t>
            </a:r>
          </a:p>
        </p:txBody>
      </p:sp>
      <p:sp>
        <p:nvSpPr>
          <p:cNvPr id="4" name="Tijdelijke aanduiding voor voettekst 3">
            <a:extLst>
              <a:ext uri="{FF2B5EF4-FFF2-40B4-BE49-F238E27FC236}">
                <a16:creationId xmlns:a16="http://schemas.microsoft.com/office/drawing/2014/main" id="{730AEECC-11EC-6358-601F-353BDB464601}"/>
              </a:ext>
            </a:extLst>
          </p:cNvPr>
          <p:cNvSpPr>
            <a:spLocks noGrp="1"/>
          </p:cNvSpPr>
          <p:nvPr>
            <p:ph type="ftr" sz="quarter" idx="10"/>
          </p:nvPr>
        </p:nvSpPr>
        <p:spPr/>
        <p:txBody>
          <a:bodyPr/>
          <a:lstStyle/>
          <a:p>
            <a:pPr>
              <a:defRPr/>
            </a:pPr>
            <a:r>
              <a:rPr lang="nl-NL"/>
              <a:t>Webinar Domus Medica - Farmacovigilantie</a:t>
            </a:r>
          </a:p>
        </p:txBody>
      </p:sp>
      <p:sp>
        <p:nvSpPr>
          <p:cNvPr id="5" name="Tijdelijke aanduiding voor dianummer 4">
            <a:extLst>
              <a:ext uri="{FF2B5EF4-FFF2-40B4-BE49-F238E27FC236}">
                <a16:creationId xmlns:a16="http://schemas.microsoft.com/office/drawing/2014/main" id="{38E9BE8C-EE0B-764A-12B9-135E1C4FD777}"/>
              </a:ext>
            </a:extLst>
          </p:cNvPr>
          <p:cNvSpPr>
            <a:spLocks noGrp="1"/>
          </p:cNvSpPr>
          <p:nvPr>
            <p:ph type="sldNum" sz="quarter" idx="11"/>
          </p:nvPr>
        </p:nvSpPr>
        <p:spPr/>
        <p:txBody>
          <a:bodyPr/>
          <a:lstStyle/>
          <a:p>
            <a:pPr>
              <a:defRPr/>
            </a:pPr>
            <a:fld id="{3292B981-8E97-4F70-B2F5-6D790BC97347}" type="slidenum">
              <a:rPr lang="nl-NL" altLang="nl-BE" smtClean="0"/>
              <a:pPr>
                <a:defRPr/>
              </a:pPr>
              <a:t>65</a:t>
            </a:fld>
            <a:endParaRPr lang="nl-NL" altLang="nl-BE"/>
          </a:p>
        </p:txBody>
      </p:sp>
      <p:sp>
        <p:nvSpPr>
          <p:cNvPr id="6" name="Tijdelijke aanduiding voor datum 5">
            <a:extLst>
              <a:ext uri="{FF2B5EF4-FFF2-40B4-BE49-F238E27FC236}">
                <a16:creationId xmlns:a16="http://schemas.microsoft.com/office/drawing/2014/main" id="{4D86F3A9-BAC5-3134-C6B2-86F1BDAB34B6}"/>
              </a:ext>
            </a:extLst>
          </p:cNvPr>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29492380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E552B-44E5-7E4E-CBF5-0099A3D0860D}"/>
              </a:ext>
            </a:extLst>
          </p:cNvPr>
          <p:cNvSpPr>
            <a:spLocks noGrp="1"/>
          </p:cNvSpPr>
          <p:nvPr>
            <p:ph type="title"/>
          </p:nvPr>
        </p:nvSpPr>
        <p:spPr/>
        <p:txBody>
          <a:bodyPr/>
          <a:lstStyle/>
          <a:p>
            <a:r>
              <a:rPr lang="nl-BE" dirty="0"/>
              <a:t>Verslag opvolgvergadering : effect</a:t>
            </a:r>
          </a:p>
        </p:txBody>
      </p:sp>
      <p:sp>
        <p:nvSpPr>
          <p:cNvPr id="3" name="Tijdelijke aanduiding voor inhoud 2">
            <a:extLst>
              <a:ext uri="{FF2B5EF4-FFF2-40B4-BE49-F238E27FC236}">
                <a16:creationId xmlns:a16="http://schemas.microsoft.com/office/drawing/2014/main" id="{B6F6A727-741F-1675-46D3-AF2007327F3F}"/>
              </a:ext>
            </a:extLst>
          </p:cNvPr>
          <p:cNvSpPr>
            <a:spLocks noGrp="1"/>
          </p:cNvSpPr>
          <p:nvPr>
            <p:ph idx="1"/>
          </p:nvPr>
        </p:nvSpPr>
        <p:spPr>
          <a:xfrm>
            <a:off x="719667" y="1373125"/>
            <a:ext cx="10809817" cy="4767263"/>
          </a:xfrm>
        </p:spPr>
        <p:txBody>
          <a:bodyPr/>
          <a:lstStyle/>
          <a:p>
            <a:r>
              <a:rPr lang="nl-BE" dirty="0"/>
              <a:t>Wat werd gemeten (onderwerp, probleemgebied</a:t>
            </a:r>
            <a:r>
              <a:rPr lang="nl-BE" dirty="0" smtClean="0"/>
              <a:t>)?</a:t>
            </a:r>
            <a:endParaRPr lang="nl-BE" dirty="0"/>
          </a:p>
          <a:p>
            <a:r>
              <a:rPr lang="nl-BE" dirty="0"/>
              <a:t>Hoe werd gemeten (parameter</a:t>
            </a:r>
            <a:r>
              <a:rPr lang="nl-BE" dirty="0" smtClean="0"/>
              <a:t>)?</a:t>
            </a:r>
            <a:endParaRPr lang="nl-BE" dirty="0"/>
          </a:p>
          <a:p>
            <a:r>
              <a:rPr lang="nl-BE" dirty="0"/>
              <a:t>Wat is de </a:t>
            </a:r>
            <a:r>
              <a:rPr lang="nl-BE" dirty="0" smtClean="0"/>
              <a:t>evolutie?</a:t>
            </a:r>
            <a:endParaRPr lang="nl-BE" dirty="0"/>
          </a:p>
          <a:p>
            <a:r>
              <a:rPr lang="nl-BE" dirty="0"/>
              <a:t>Waarom lukte het wel / </a:t>
            </a:r>
            <a:r>
              <a:rPr lang="nl-BE" dirty="0" smtClean="0"/>
              <a:t>niet?</a:t>
            </a:r>
            <a:endParaRPr lang="nl-BE" dirty="0"/>
          </a:p>
          <a:p>
            <a:r>
              <a:rPr lang="nl-BE" dirty="0"/>
              <a:t>Wat is de </a:t>
            </a:r>
            <a:r>
              <a:rPr lang="nl-BE" dirty="0" smtClean="0"/>
              <a:t>conclusie?</a:t>
            </a:r>
            <a:endParaRPr lang="nl-BE" dirty="0"/>
          </a:p>
          <a:p>
            <a:r>
              <a:rPr lang="nl-BE" dirty="0"/>
              <a:t>Wat is het </a:t>
            </a:r>
            <a:r>
              <a:rPr lang="nl-BE" dirty="0" smtClean="0"/>
              <a:t>vervolgtraject?</a:t>
            </a:r>
            <a:endParaRPr lang="nl-BE" dirty="0"/>
          </a:p>
        </p:txBody>
      </p:sp>
      <p:sp>
        <p:nvSpPr>
          <p:cNvPr id="4" name="Tijdelijke aanduiding voor voettekst 3">
            <a:extLst>
              <a:ext uri="{FF2B5EF4-FFF2-40B4-BE49-F238E27FC236}">
                <a16:creationId xmlns:a16="http://schemas.microsoft.com/office/drawing/2014/main" id="{2169EE8B-AE6D-8B40-4E91-B181398AFED9}"/>
              </a:ext>
            </a:extLst>
          </p:cNvPr>
          <p:cNvSpPr>
            <a:spLocks noGrp="1"/>
          </p:cNvSpPr>
          <p:nvPr>
            <p:ph type="ftr" sz="quarter" idx="10"/>
          </p:nvPr>
        </p:nvSpPr>
        <p:spPr/>
        <p:txBody>
          <a:bodyPr/>
          <a:lstStyle/>
          <a:p>
            <a:pPr>
              <a:defRPr/>
            </a:pPr>
            <a:r>
              <a:rPr lang="nl-NL"/>
              <a:t>Webinar Domus Medica - Farmacovigilantie</a:t>
            </a:r>
          </a:p>
        </p:txBody>
      </p:sp>
      <p:sp>
        <p:nvSpPr>
          <p:cNvPr id="5" name="Tijdelijke aanduiding voor dianummer 4">
            <a:extLst>
              <a:ext uri="{FF2B5EF4-FFF2-40B4-BE49-F238E27FC236}">
                <a16:creationId xmlns:a16="http://schemas.microsoft.com/office/drawing/2014/main" id="{A9876473-7860-19A8-2BCC-19F89E174073}"/>
              </a:ext>
            </a:extLst>
          </p:cNvPr>
          <p:cNvSpPr>
            <a:spLocks noGrp="1"/>
          </p:cNvSpPr>
          <p:nvPr>
            <p:ph type="sldNum" sz="quarter" idx="11"/>
          </p:nvPr>
        </p:nvSpPr>
        <p:spPr/>
        <p:txBody>
          <a:bodyPr/>
          <a:lstStyle/>
          <a:p>
            <a:pPr>
              <a:defRPr/>
            </a:pPr>
            <a:fld id="{3292B981-8E97-4F70-B2F5-6D790BC97347}" type="slidenum">
              <a:rPr lang="nl-NL" altLang="nl-BE" smtClean="0"/>
              <a:pPr>
                <a:defRPr/>
              </a:pPr>
              <a:t>66</a:t>
            </a:fld>
            <a:endParaRPr lang="nl-NL" altLang="nl-BE"/>
          </a:p>
        </p:txBody>
      </p:sp>
      <p:sp>
        <p:nvSpPr>
          <p:cNvPr id="6" name="Tijdelijke aanduiding voor datum 5">
            <a:extLst>
              <a:ext uri="{FF2B5EF4-FFF2-40B4-BE49-F238E27FC236}">
                <a16:creationId xmlns:a16="http://schemas.microsoft.com/office/drawing/2014/main" id="{A1853A62-5152-AF5B-E855-B374BBB97A5C}"/>
              </a:ext>
            </a:extLst>
          </p:cNvPr>
          <p:cNvSpPr>
            <a:spLocks noGrp="1"/>
          </p:cNvSpPr>
          <p:nvPr>
            <p:ph type="dt" sz="half" idx="12"/>
          </p:nvPr>
        </p:nvSpPr>
        <p:spPr/>
        <p:txBody>
          <a:bodyPr/>
          <a:lstStyle/>
          <a:p>
            <a:pPr>
              <a:defRPr/>
            </a:pPr>
            <a:r>
              <a:rPr lang="nl-BE"/>
              <a:t>14-3-2023</a:t>
            </a:r>
            <a:endParaRPr lang="nl-NL"/>
          </a:p>
        </p:txBody>
      </p:sp>
    </p:spTree>
    <p:extLst>
      <p:ext uri="{BB962C8B-B14F-4D97-AF65-F5344CB8AC3E}">
        <p14:creationId xmlns:p14="http://schemas.microsoft.com/office/powerpoint/2010/main" val="2034503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7577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46F44AA2-4911-4A4F-B210-B31ABA56E154}" type="slidenum">
              <a:rPr lang="nl-NL" altLang="nl-BE" sz="1000">
                <a:solidFill>
                  <a:srgbClr val="FFFFFF"/>
                </a:solidFill>
                <a:latin typeface="Arial" panose="020B0604020202020204" pitchFamily="34" charset="0"/>
              </a:rPr>
              <a:pPr>
                <a:spcBef>
                  <a:spcPct val="0"/>
                </a:spcBef>
                <a:buClrTx/>
                <a:buSzTx/>
                <a:buFontTx/>
                <a:buNone/>
              </a:pPr>
              <a:t>67</a:t>
            </a:fld>
            <a:endParaRPr lang="nl-NL" altLang="nl-BE" sz="1000">
              <a:solidFill>
                <a:srgbClr val="FFFFFF"/>
              </a:solidFill>
              <a:latin typeface="Arial" panose="020B0604020202020204" pitchFamily="34" charset="0"/>
            </a:endParaRPr>
          </a:p>
        </p:txBody>
      </p:sp>
      <p:sp>
        <p:nvSpPr>
          <p:cNvPr id="75780" name="Rectangle 2"/>
          <p:cNvSpPr>
            <a:spLocks noGrp="1" noChangeArrowheads="1"/>
          </p:cNvSpPr>
          <p:nvPr>
            <p:ph type="title"/>
          </p:nvPr>
        </p:nvSpPr>
        <p:spPr/>
        <p:txBody>
          <a:bodyPr/>
          <a:lstStyle/>
          <a:p>
            <a:pPr eaLnBrk="1" hangingPunct="1"/>
            <a:r>
              <a:rPr lang="nl-BE" altLang="nl-BE" sz="3000"/>
              <a:t>Slot</a:t>
            </a:r>
            <a:endParaRPr lang="en-US" altLang="nl-BE" sz="3000" dirty="0"/>
          </a:p>
        </p:txBody>
      </p:sp>
      <p:sp>
        <p:nvSpPr>
          <p:cNvPr id="2" name="Date Placeholder 1"/>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1484784"/>
            <a:ext cx="4320480" cy="4320480"/>
          </a:xfrm>
          <a:prstGeom prst="rect">
            <a:avLst/>
          </a:prstGeom>
        </p:spPr>
      </p:pic>
    </p:spTree>
    <p:extLst>
      <p:ext uri="{BB962C8B-B14F-4D97-AF65-F5344CB8AC3E}">
        <p14:creationId xmlns:p14="http://schemas.microsoft.com/office/powerpoint/2010/main" val="2866847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7</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3" name="Picture 2"/>
          <p:cNvPicPr>
            <a:picLocks noChangeAspect="1"/>
          </p:cNvPicPr>
          <p:nvPr/>
        </p:nvPicPr>
        <p:blipFill>
          <a:blip r:embed="rId2"/>
          <a:stretch>
            <a:fillRect/>
          </a:stretch>
        </p:blipFill>
        <p:spPr>
          <a:xfrm>
            <a:off x="1127448" y="1711090"/>
            <a:ext cx="10124608" cy="4140671"/>
          </a:xfrm>
          <a:prstGeom prst="rect">
            <a:avLst/>
          </a:prstGeom>
        </p:spPr>
      </p:pic>
    </p:spTree>
    <p:extLst>
      <p:ext uri="{BB962C8B-B14F-4D97-AF65-F5344CB8AC3E}">
        <p14:creationId xmlns:p14="http://schemas.microsoft.com/office/powerpoint/2010/main" val="2165618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000" dirty="0"/>
              <a:t>Inleiding: Vragen aan het publiek</a:t>
            </a:r>
          </a:p>
        </p:txBody>
      </p:sp>
      <p:sp>
        <p:nvSpPr>
          <p:cNvPr id="4" name="Footer Placeholder 3"/>
          <p:cNvSpPr>
            <a:spLocks noGrp="1"/>
          </p:cNvSpPr>
          <p:nvPr>
            <p:ph type="ftr" sz="quarter" idx="10"/>
          </p:nvPr>
        </p:nvSpPr>
        <p:spPr/>
        <p:txBody>
          <a:bodyPr/>
          <a:lstStyle/>
          <a:p>
            <a:pPr>
              <a:defRPr/>
            </a:pPr>
            <a:r>
              <a:rPr lang="nl-NL"/>
              <a:t>Webinar Domus Medica - Farmacovigilantie</a:t>
            </a:r>
          </a:p>
        </p:txBody>
      </p:sp>
      <p:sp>
        <p:nvSpPr>
          <p:cNvPr id="5" name="Slide Number Placeholder 4"/>
          <p:cNvSpPr>
            <a:spLocks noGrp="1"/>
          </p:cNvSpPr>
          <p:nvPr>
            <p:ph type="sldNum" sz="quarter" idx="11"/>
          </p:nvPr>
        </p:nvSpPr>
        <p:spPr/>
        <p:txBody>
          <a:bodyPr/>
          <a:lstStyle/>
          <a:p>
            <a:pPr>
              <a:defRPr/>
            </a:pPr>
            <a:fld id="{3292B981-8E97-4F70-B2F5-6D790BC97347}" type="slidenum">
              <a:rPr lang="nl-NL" altLang="nl-BE" smtClean="0"/>
              <a:pPr>
                <a:defRPr/>
              </a:pPr>
              <a:t>8</a:t>
            </a:fld>
            <a:endParaRPr lang="nl-NL" altLang="nl-BE"/>
          </a:p>
        </p:txBody>
      </p:sp>
      <p:sp>
        <p:nvSpPr>
          <p:cNvPr id="6" name="Date Placeholder 5"/>
          <p:cNvSpPr>
            <a:spLocks noGrp="1"/>
          </p:cNvSpPr>
          <p:nvPr>
            <p:ph type="dt" sz="half" idx="12"/>
          </p:nvPr>
        </p:nvSpPr>
        <p:spPr/>
        <p:txBody>
          <a:bodyPr/>
          <a:lstStyle/>
          <a:p>
            <a:pPr>
              <a:defRPr/>
            </a:pPr>
            <a:r>
              <a:rPr lang="nl-BE"/>
              <a:t>14-3-2023</a:t>
            </a:r>
            <a:endParaRPr lang="nl-NL"/>
          </a:p>
        </p:txBody>
      </p:sp>
      <p:pic>
        <p:nvPicPr>
          <p:cNvPr id="7" name="Picture 6"/>
          <p:cNvPicPr>
            <a:picLocks noChangeAspect="1"/>
          </p:cNvPicPr>
          <p:nvPr/>
        </p:nvPicPr>
        <p:blipFill>
          <a:blip r:embed="rId2"/>
          <a:stretch>
            <a:fillRect/>
          </a:stretch>
        </p:blipFill>
        <p:spPr>
          <a:xfrm>
            <a:off x="1040401" y="1484784"/>
            <a:ext cx="10045581" cy="4248472"/>
          </a:xfrm>
          <a:prstGeom prst="rect">
            <a:avLst/>
          </a:prstGeom>
        </p:spPr>
      </p:pic>
    </p:spTree>
    <p:extLst>
      <p:ext uri="{BB962C8B-B14F-4D97-AF65-F5344CB8AC3E}">
        <p14:creationId xmlns:p14="http://schemas.microsoft.com/office/powerpoint/2010/main" val="4158988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r>
              <a:rPr lang="nl-NL" altLang="nl-BE" sz="1000">
                <a:solidFill>
                  <a:srgbClr val="FFFFFF"/>
                </a:solidFill>
                <a:latin typeface="Arial" panose="020B0604020202020204" pitchFamily="34" charset="0"/>
              </a:rPr>
              <a:t>Webinar Domus Medica - Farmacovigilantie</a:t>
            </a:r>
          </a:p>
        </p:txBody>
      </p:sp>
      <p:sp>
        <p:nvSpPr>
          <p:cNvPr id="9219" name="Slide Number Placeholder 4"/>
          <p:cNvSpPr>
            <a:spLocks noGrp="1"/>
          </p:cNvSpPr>
          <p:nvPr>
            <p:ph type="sldNum" sz="quarter" idx="11"/>
          </p:nvPr>
        </p:nvSpPr>
        <p:spPr>
          <a:noFill/>
        </p:spPr>
        <p:txBody>
          <a:bodyPr/>
          <a:lstStyle>
            <a:lvl1pPr>
              <a:spcBef>
                <a:spcPct val="20000"/>
              </a:spcBef>
              <a:buClr>
                <a:schemeClr val="accent1"/>
              </a:buClr>
              <a:buSzPct val="75000"/>
              <a:buFont typeface="Wingdings" panose="05000000000000000000" pitchFamily="2" charset="2"/>
              <a:buChar char="l"/>
              <a:defRPr sz="3000">
                <a:solidFill>
                  <a:schemeClr val="hlink"/>
                </a:solidFill>
                <a:latin typeface="Lucida Sans" panose="020B0602030504020204" pitchFamily="34" charset="0"/>
              </a:defRPr>
            </a:lvl1pPr>
            <a:lvl2pPr marL="742950" indent="-285750">
              <a:spcBef>
                <a:spcPct val="20000"/>
              </a:spcBef>
              <a:buClr>
                <a:schemeClr val="bg2"/>
              </a:buClr>
              <a:buFont typeface="Wingdings 3" panose="05040102010807070707" pitchFamily="18" charset="2"/>
              <a:buChar char="g"/>
              <a:defRPr sz="2500">
                <a:solidFill>
                  <a:schemeClr val="hlink"/>
                </a:solidFill>
                <a:latin typeface="Lucida Sans" panose="020B0602030504020204" pitchFamily="34" charset="0"/>
              </a:defRPr>
            </a:lvl2pPr>
            <a:lvl3pPr marL="1143000" indent="-228600">
              <a:spcBef>
                <a:spcPct val="20000"/>
              </a:spcBef>
              <a:buClr>
                <a:schemeClr val="hlink"/>
              </a:buClr>
              <a:buSzPct val="65000"/>
              <a:buFont typeface="Wingdings" panose="05000000000000000000" pitchFamily="2" charset="2"/>
              <a:buChar char="l"/>
              <a:defRPr sz="2200">
                <a:solidFill>
                  <a:schemeClr val="hlink"/>
                </a:solidFill>
                <a:latin typeface="Lucida Sans" panose="020B0602030504020204" pitchFamily="34" charset="0"/>
              </a:defRPr>
            </a:lvl3pPr>
            <a:lvl4pPr marL="1600200" indent="-228600">
              <a:spcBef>
                <a:spcPct val="20000"/>
              </a:spcBef>
              <a:buClr>
                <a:schemeClr val="folHlink"/>
              </a:buClr>
              <a:buFont typeface="Arial Unicode MS" panose="020B0604020202020204" pitchFamily="34" charset="-128"/>
              <a:buChar char="-"/>
              <a:defRPr sz="2000">
                <a:solidFill>
                  <a:schemeClr val="hlink"/>
                </a:solidFill>
                <a:latin typeface="Lucida Sans" panose="020B0602030504020204" pitchFamily="34" charset="0"/>
              </a:defRPr>
            </a:lvl4pPr>
            <a:lvl5pPr marL="2057400" indent="-228600">
              <a:lnSpc>
                <a:spcPts val="2700"/>
              </a:lnSpc>
              <a:buClr>
                <a:schemeClr val="bg2"/>
              </a:buClr>
              <a:buSzPct val="40000"/>
              <a:buFont typeface="Wingdings" panose="05000000000000000000" pitchFamily="2" charset="2"/>
              <a:defRPr sz="1600">
                <a:solidFill>
                  <a:schemeClr val="hlink"/>
                </a:solidFill>
                <a:latin typeface="Lucida Sans" panose="020B0602030504020204" pitchFamily="34" charset="0"/>
              </a:defRPr>
            </a:lvl5pPr>
            <a:lvl6pPr marL="25146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6pPr>
            <a:lvl7pPr marL="29718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7pPr>
            <a:lvl8pPr marL="34290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8pPr>
            <a:lvl9pPr marL="3886200" indent="-228600" eaLnBrk="0" fontAlgn="base" hangingPunct="0">
              <a:lnSpc>
                <a:spcPts val="2700"/>
              </a:lnSpc>
              <a:spcBef>
                <a:spcPct val="0"/>
              </a:spcBef>
              <a:spcAft>
                <a:spcPct val="0"/>
              </a:spcAft>
              <a:buClr>
                <a:schemeClr val="bg2"/>
              </a:buClr>
              <a:buSzPct val="40000"/>
              <a:buFont typeface="Wingdings" panose="05000000000000000000" pitchFamily="2" charset="2"/>
              <a:defRPr sz="1600">
                <a:solidFill>
                  <a:schemeClr val="hlink"/>
                </a:solidFill>
                <a:latin typeface="Lucida Sans" panose="020B0602030504020204" pitchFamily="34" charset="0"/>
              </a:defRPr>
            </a:lvl9pPr>
          </a:lstStyle>
          <a:p>
            <a:pPr>
              <a:spcBef>
                <a:spcPct val="0"/>
              </a:spcBef>
              <a:buClrTx/>
              <a:buSzTx/>
              <a:buFontTx/>
              <a:buNone/>
            </a:pPr>
            <a:fld id="{D5C90B8D-656D-4F3C-AA17-A90F18FFAD4E}" type="slidenum">
              <a:rPr lang="nl-NL" altLang="nl-BE" sz="1000">
                <a:solidFill>
                  <a:srgbClr val="FFFFFF"/>
                </a:solidFill>
                <a:latin typeface="Arial" panose="020B0604020202020204" pitchFamily="34" charset="0"/>
              </a:rPr>
              <a:pPr>
                <a:spcBef>
                  <a:spcPct val="0"/>
                </a:spcBef>
                <a:buClrTx/>
                <a:buSzTx/>
                <a:buFontTx/>
                <a:buNone/>
              </a:pPr>
              <a:t>9</a:t>
            </a:fld>
            <a:endParaRPr lang="nl-NL" altLang="nl-BE" sz="1000">
              <a:solidFill>
                <a:srgbClr val="FFFFFF"/>
              </a:solidFill>
              <a:latin typeface="Arial" panose="020B0604020202020204" pitchFamily="34" charset="0"/>
            </a:endParaRPr>
          </a:p>
        </p:txBody>
      </p:sp>
      <p:sp>
        <p:nvSpPr>
          <p:cNvPr id="9220" name="Rectangle 2"/>
          <p:cNvSpPr>
            <a:spLocks noGrp="1" noChangeArrowheads="1"/>
          </p:cNvSpPr>
          <p:nvPr>
            <p:ph type="title"/>
          </p:nvPr>
        </p:nvSpPr>
        <p:spPr/>
        <p:txBody>
          <a:bodyPr/>
          <a:lstStyle/>
          <a:p>
            <a:pPr eaLnBrk="1" hangingPunct="1"/>
            <a:r>
              <a:rPr lang="nl-BE" altLang="nl-BE" sz="3000"/>
              <a:t>Inleiding: verschillende soorten vigilantie</a:t>
            </a:r>
            <a:endParaRPr lang="en-US" altLang="nl-BE" sz="3000"/>
          </a:p>
        </p:txBody>
      </p:sp>
      <p:pic>
        <p:nvPicPr>
          <p:cNvPr id="9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1989" y="3043239"/>
            <a:ext cx="82772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1331913"/>
            <a:ext cx="26098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3"/>
          <p:cNvSpPr>
            <a:spLocks noChangeArrowheads="1"/>
          </p:cNvSpPr>
          <p:nvPr/>
        </p:nvSpPr>
        <p:spPr bwMode="auto">
          <a:xfrm>
            <a:off x="3432175" y="4943476"/>
            <a:ext cx="740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hlink"/>
                </a:solidFill>
                <a:latin typeface="Arial" panose="020B0604020202020204" pitchFamily="34" charset="0"/>
              </a:defRPr>
            </a:lvl1pPr>
            <a:lvl2pPr marL="742950" indent="-285750">
              <a:defRPr sz="2000">
                <a:solidFill>
                  <a:schemeClr val="hlink"/>
                </a:solidFill>
                <a:latin typeface="Arial" panose="020B0604020202020204" pitchFamily="34" charset="0"/>
              </a:defRPr>
            </a:lvl2pPr>
            <a:lvl3pPr marL="1143000" indent="-228600">
              <a:defRPr sz="2000">
                <a:solidFill>
                  <a:schemeClr val="hlink"/>
                </a:solidFill>
                <a:latin typeface="Arial" panose="020B0604020202020204" pitchFamily="34" charset="0"/>
              </a:defRPr>
            </a:lvl3pPr>
            <a:lvl4pPr marL="1600200" indent="-228600">
              <a:defRPr sz="2000">
                <a:solidFill>
                  <a:schemeClr val="hlink"/>
                </a:solidFill>
                <a:latin typeface="Arial" panose="020B0604020202020204" pitchFamily="34" charset="0"/>
              </a:defRPr>
            </a:lvl4pPr>
            <a:lvl5pPr marL="2057400" indent="-228600">
              <a:defRPr sz="2000">
                <a:solidFill>
                  <a:schemeClr val="hlink"/>
                </a:solidFill>
                <a:latin typeface="Arial" panose="020B0604020202020204" pitchFamily="34" charset="0"/>
              </a:defRPr>
            </a:lvl5pPr>
            <a:lvl6pPr marL="2514600" indent="-228600" eaLnBrk="0" fontAlgn="base" hangingPunct="0">
              <a:spcBef>
                <a:spcPct val="0"/>
              </a:spcBef>
              <a:spcAft>
                <a:spcPct val="0"/>
              </a:spcAft>
              <a:defRPr sz="2000">
                <a:solidFill>
                  <a:schemeClr val="hlink"/>
                </a:solidFill>
                <a:latin typeface="Arial" panose="020B0604020202020204" pitchFamily="34" charset="0"/>
              </a:defRPr>
            </a:lvl6pPr>
            <a:lvl7pPr marL="2971800" indent="-228600" eaLnBrk="0" fontAlgn="base" hangingPunct="0">
              <a:spcBef>
                <a:spcPct val="0"/>
              </a:spcBef>
              <a:spcAft>
                <a:spcPct val="0"/>
              </a:spcAft>
              <a:defRPr sz="2000">
                <a:solidFill>
                  <a:schemeClr val="hlink"/>
                </a:solidFill>
                <a:latin typeface="Arial" panose="020B0604020202020204" pitchFamily="34" charset="0"/>
              </a:defRPr>
            </a:lvl7pPr>
            <a:lvl8pPr marL="3429000" indent="-228600" eaLnBrk="0" fontAlgn="base" hangingPunct="0">
              <a:spcBef>
                <a:spcPct val="0"/>
              </a:spcBef>
              <a:spcAft>
                <a:spcPct val="0"/>
              </a:spcAft>
              <a:defRPr sz="2000">
                <a:solidFill>
                  <a:schemeClr val="hlink"/>
                </a:solidFill>
                <a:latin typeface="Arial" panose="020B0604020202020204" pitchFamily="34" charset="0"/>
              </a:defRPr>
            </a:lvl8pPr>
            <a:lvl9pPr marL="3886200" indent="-228600" eaLnBrk="0" fontAlgn="base" hangingPunct="0">
              <a:spcBef>
                <a:spcPct val="0"/>
              </a:spcBef>
              <a:spcAft>
                <a:spcPct val="0"/>
              </a:spcAft>
              <a:defRPr sz="2000">
                <a:solidFill>
                  <a:schemeClr val="hlink"/>
                </a:solidFill>
                <a:latin typeface="Arial" panose="020B0604020202020204" pitchFamily="34" charset="0"/>
              </a:defRPr>
            </a:lvl9pPr>
          </a:lstStyle>
          <a:p>
            <a:r>
              <a:rPr lang="nl-BE" altLang="nl-BE">
                <a:solidFill>
                  <a:srgbClr val="990033"/>
                </a:solidFill>
                <a:hlinkClick r:id="rId4"/>
              </a:rPr>
              <a:t>https://www.fagg-afmps.be/nl/notification_effets</a:t>
            </a:r>
            <a:endParaRPr lang="nl-BE" altLang="nl-BE">
              <a:solidFill>
                <a:srgbClr val="990033"/>
              </a:solidFill>
            </a:endParaRPr>
          </a:p>
          <a:p>
            <a:endParaRPr lang="nl-BE" altLang="nl-BE"/>
          </a:p>
        </p:txBody>
      </p:sp>
      <p:sp>
        <p:nvSpPr>
          <p:cNvPr id="2" name="Date Placeholder 1"/>
          <p:cNvSpPr>
            <a:spLocks noGrp="1"/>
          </p:cNvSpPr>
          <p:nvPr>
            <p:ph type="dt" sz="half" idx="12"/>
          </p:nvPr>
        </p:nvSpPr>
        <p:spPr/>
        <p:txBody>
          <a:bodyPr/>
          <a:lstStyle/>
          <a:p>
            <a:pPr>
              <a:defRPr/>
            </a:pPr>
            <a:r>
              <a:rPr lang="nl-BE"/>
              <a:t>14-3-2023</a:t>
            </a:r>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ZB+logo+bullet (2)">
  <a:themeElements>
    <a:clrScheme name="UZB+logo+bullet (2) 1">
      <a:dk1>
        <a:srgbClr val="000000"/>
      </a:dk1>
      <a:lt1>
        <a:srgbClr val="FFFFFF"/>
      </a:lt1>
      <a:dk2>
        <a:srgbClr val="FFFFFF"/>
      </a:dk2>
      <a:lt2>
        <a:srgbClr val="4F5847"/>
      </a:lt2>
      <a:accent1>
        <a:srgbClr val="ABB202"/>
      </a:accent1>
      <a:accent2>
        <a:srgbClr val="BDC602"/>
      </a:accent2>
      <a:accent3>
        <a:srgbClr val="FFFFFF"/>
      </a:accent3>
      <a:accent4>
        <a:srgbClr val="000000"/>
      </a:accent4>
      <a:accent5>
        <a:srgbClr val="D2D5AA"/>
      </a:accent5>
      <a:accent6>
        <a:srgbClr val="ABB302"/>
      </a:accent6>
      <a:hlink>
        <a:srgbClr val="3E3F2C"/>
      </a:hlink>
      <a:folHlink>
        <a:srgbClr val="8E8575"/>
      </a:folHlink>
    </a:clrScheme>
    <a:fontScheme name="UZB+logo+bullet (2)">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27" tIns="45713" rIns="91427" bIns="45713" numCol="1" anchor="ctr" anchorCtr="0" compatLnSpc="1">
        <a:prstTxWarp prst="textNoShape">
          <a:avLst/>
        </a:prstTxWarp>
      </a:bodyPr>
      <a:lstStyle>
        <a:defPPr marL="363538" marR="0" indent="-363538" algn="ctr" defTabSz="914400" rtl="0" eaLnBrk="1" fontAlgn="base" latinLnBrk="0" hangingPunct="1">
          <a:lnSpc>
            <a:spcPct val="90000"/>
          </a:lnSpc>
          <a:spcBef>
            <a:spcPct val="20000"/>
          </a:spcBef>
          <a:spcAft>
            <a:spcPct val="0"/>
          </a:spcAft>
          <a:buClr>
            <a:schemeClr val="accent1"/>
          </a:buClr>
          <a:buSzPct val="75000"/>
          <a:buFont typeface="Wingdings" pitchFamily="2" charset="2"/>
          <a:buNone/>
          <a:tabLst/>
          <a:defRPr kumimoji="0" lang="nl-NL" sz="20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27" tIns="45713" rIns="91427" bIns="45713" numCol="1" anchor="ctr" anchorCtr="0" compatLnSpc="1">
        <a:prstTxWarp prst="textNoShape">
          <a:avLst/>
        </a:prstTxWarp>
      </a:bodyPr>
      <a:lstStyle>
        <a:defPPr marL="363538" marR="0" indent="-363538" algn="ctr" defTabSz="914400" rtl="0" eaLnBrk="1" fontAlgn="base" latinLnBrk="0" hangingPunct="1">
          <a:lnSpc>
            <a:spcPct val="90000"/>
          </a:lnSpc>
          <a:spcBef>
            <a:spcPct val="20000"/>
          </a:spcBef>
          <a:spcAft>
            <a:spcPct val="0"/>
          </a:spcAft>
          <a:buClr>
            <a:schemeClr val="accent1"/>
          </a:buClr>
          <a:buSzPct val="75000"/>
          <a:buFont typeface="Wingdings" pitchFamily="2" charset="2"/>
          <a:buNone/>
          <a:tabLst/>
          <a:defRPr kumimoji="0" lang="nl-NL" sz="2000" b="0" i="0" u="none" strike="noStrike" cap="none" normalizeH="0" baseline="0" smtClean="0">
            <a:ln>
              <a:noFill/>
            </a:ln>
            <a:solidFill>
              <a:schemeClr val="hlink"/>
            </a:solidFill>
            <a:effectLst/>
            <a:latin typeface="Arial" charset="0"/>
          </a:defRPr>
        </a:defPPr>
      </a:lstStyle>
    </a:lnDef>
  </a:objectDefaults>
  <a:extraClrSchemeLst>
    <a:extraClrScheme>
      <a:clrScheme name="UZB+logo+bullet (2) 1">
        <a:dk1>
          <a:srgbClr val="000000"/>
        </a:dk1>
        <a:lt1>
          <a:srgbClr val="FFFFFF"/>
        </a:lt1>
        <a:dk2>
          <a:srgbClr val="FFFFFF"/>
        </a:dk2>
        <a:lt2>
          <a:srgbClr val="4F5847"/>
        </a:lt2>
        <a:accent1>
          <a:srgbClr val="ABB202"/>
        </a:accent1>
        <a:accent2>
          <a:srgbClr val="BDC602"/>
        </a:accent2>
        <a:accent3>
          <a:srgbClr val="FFFFFF"/>
        </a:accent3>
        <a:accent4>
          <a:srgbClr val="000000"/>
        </a:accent4>
        <a:accent5>
          <a:srgbClr val="D2D5AA"/>
        </a:accent5>
        <a:accent6>
          <a:srgbClr val="ABB302"/>
        </a:accent6>
        <a:hlink>
          <a:srgbClr val="3E3F2C"/>
        </a:hlink>
        <a:folHlink>
          <a:srgbClr val="8E85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UZB+logo+bullet (2)</Template>
  <TotalTime>8793</TotalTime>
  <Words>3120</Words>
  <Application>Microsoft Office PowerPoint</Application>
  <PresentationFormat>Widescreen</PresentationFormat>
  <Paragraphs>627</Paragraphs>
  <Slides>67</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67</vt:i4>
      </vt:variant>
    </vt:vector>
  </HeadingPairs>
  <TitlesOfParts>
    <vt:vector size="80" baseType="lpstr">
      <vt:lpstr>Arial Unicode MS</vt:lpstr>
      <vt:lpstr>Arial</vt:lpstr>
      <vt:lpstr>Arial Black</vt:lpstr>
      <vt:lpstr>Calibri</vt:lpstr>
      <vt:lpstr>Calibri Light</vt:lpstr>
      <vt:lpstr>Lucida Sans</vt:lpstr>
      <vt:lpstr>PT Sans</vt:lpstr>
      <vt:lpstr>Symbol</vt:lpstr>
      <vt:lpstr>Times New Roman</vt:lpstr>
      <vt:lpstr>Wingdings</vt:lpstr>
      <vt:lpstr>Wingdings 3</vt:lpstr>
      <vt:lpstr>UZB+logo+bullet (2)</vt:lpstr>
      <vt:lpstr>Kantoorthema</vt:lpstr>
      <vt:lpstr>MFO: Train-the-trainer farmacovigilantie – hoe kunnen huisartsen en apotheker nevenwerkingen melden?</vt:lpstr>
      <vt:lpstr>Inleiding</vt:lpstr>
      <vt:lpstr>FARMACOVIGILANTIE</vt:lpstr>
      <vt:lpstr>INHOUD</vt:lpstr>
      <vt:lpstr>Inleiding</vt:lpstr>
      <vt:lpstr>Inleiding</vt:lpstr>
      <vt:lpstr>Inleiding: Vragen aan het publiek</vt:lpstr>
      <vt:lpstr>Inleiding: Vragen aan het publiek</vt:lpstr>
      <vt:lpstr>Inleiding: verschillende soorten vigilantie</vt:lpstr>
      <vt:lpstr>Inleiding: Hoe scoort u zichzelf m.b.t. onderstaande stellingen?</vt:lpstr>
      <vt:lpstr>Inleiding: Hoe scoort u zichzelf m.b.t; onderstaande stellingen?</vt:lpstr>
      <vt:lpstr>Inleiding: Vragen aan het publiek</vt:lpstr>
      <vt:lpstr>Inleiding: Vragen aan het publiek</vt:lpstr>
      <vt:lpstr>Inleiding: Vragen aan het publiek</vt:lpstr>
      <vt:lpstr>Inleiding</vt:lpstr>
      <vt:lpstr>Inleiding</vt:lpstr>
      <vt:lpstr>Inleiding</vt:lpstr>
      <vt:lpstr>Inleiding</vt:lpstr>
      <vt:lpstr>Inleiding</vt:lpstr>
      <vt:lpstr>Inleiding: Vragen aan het publiek</vt:lpstr>
      <vt:lpstr>Inleiding: Vragen aan het publiek</vt:lpstr>
      <vt:lpstr>Inleiding: Vragen aan het publiek</vt:lpstr>
      <vt:lpstr>Inleiding</vt:lpstr>
      <vt:lpstr>Inleiding</vt:lpstr>
      <vt:lpstr>PowerPoint Presentation</vt:lpstr>
      <vt:lpstr>Classificering van ongewenste effecten</vt:lpstr>
      <vt:lpstr>Classificering van ongewenste effecten</vt:lpstr>
      <vt:lpstr>Classificering van ongewenste effecten</vt:lpstr>
      <vt:lpstr>Ongewenste effecten door kwaliteitsproblemen</vt:lpstr>
      <vt:lpstr>Ongewenste effecten door kwaliteitsproblemen</vt:lpstr>
      <vt:lpstr>Causaliteitsbeoordeling</vt:lpstr>
      <vt:lpstr>Causaliteitsbeoordeling</vt:lpstr>
      <vt:lpstr>Causaliteitsbeoordeling</vt:lpstr>
      <vt:lpstr>Casus: Jean</vt:lpstr>
      <vt:lpstr>Casus: Jean</vt:lpstr>
      <vt:lpstr>Actieve farmacovigilantie: Vragen aan het publiek</vt:lpstr>
      <vt:lpstr>Actieve farmacovigilantie</vt:lpstr>
      <vt:lpstr>Actieve farmacovigilantie</vt:lpstr>
      <vt:lpstr>Actieve farmacovigilantie</vt:lpstr>
      <vt:lpstr>Actieve farmacovigilantie</vt:lpstr>
      <vt:lpstr>Actieve farmacovigilantie: aRMA</vt:lpstr>
      <vt:lpstr>Actieve farmacovigilantie: aRMA</vt:lpstr>
      <vt:lpstr>Actieve farmacovigilantie: aRMA</vt:lpstr>
      <vt:lpstr>Actieve farmacovigilantie: aRMA</vt:lpstr>
      <vt:lpstr>Hoe melden: Gele fiche</vt:lpstr>
      <vt:lpstr>Hoe melden:  www.eenbijwerkingmelden.be www.gelefiche.be</vt:lpstr>
      <vt:lpstr>PowerPoint Presentation</vt:lpstr>
      <vt:lpstr>Hoe melden:  www.eenbijwerkingmelden.be www.gelefiche.be</vt:lpstr>
      <vt:lpstr>Wie gaat/moet melden?</vt:lpstr>
      <vt:lpstr>PowerPoint Presentation</vt:lpstr>
      <vt:lpstr>Adverse drug reactions: resources</vt:lpstr>
      <vt:lpstr>Adverse drug reactions: resources</vt:lpstr>
      <vt:lpstr>Adverse drug reactions: resources</vt:lpstr>
      <vt:lpstr>Adverse drug reactions: resources</vt:lpstr>
      <vt:lpstr>Adverse drug reactions: resources</vt:lpstr>
      <vt:lpstr>Adverse drug reactions: resources</vt:lpstr>
      <vt:lpstr>Informatie: e-learning farmacovigilantie</vt:lpstr>
      <vt:lpstr>Informatie: VIG-NEWS</vt:lpstr>
      <vt:lpstr>Take home messages</vt:lpstr>
      <vt:lpstr>Informatie</vt:lpstr>
      <vt:lpstr>Informatie</vt:lpstr>
      <vt:lpstr>En nu aan de slag</vt:lpstr>
      <vt:lpstr>Twee vergaderingen</vt:lpstr>
      <vt:lpstr>Indicatoren</vt:lpstr>
      <vt:lpstr>Voorbeelden voor thema farmacovigilantie</vt:lpstr>
      <vt:lpstr>Verslag opvolgvergadering : effect</vt:lpstr>
      <vt:lpstr>Slot</vt:lpstr>
    </vt:vector>
  </TitlesOfParts>
  <Company>Kunstmaan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Sylvie Heyse</dc:creator>
  <cp:lastModifiedBy>Stephane STEURBAUT</cp:lastModifiedBy>
  <cp:revision>383</cp:revision>
  <cp:lastPrinted>2013-11-26T13:14:59Z</cp:lastPrinted>
  <dcterms:created xsi:type="dcterms:W3CDTF">2007-01-18T08:20:27Z</dcterms:created>
  <dcterms:modified xsi:type="dcterms:W3CDTF">2023-03-14T21:10:06Z</dcterms:modified>
</cp:coreProperties>
</file>